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996633"/>
    <a:srgbClr val="FF9900"/>
    <a:srgbClr val="FF9966"/>
    <a:srgbClr val="33CCFF"/>
    <a:srgbClr val="FFFF00"/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9" autoAdjust="0"/>
    <p:restoredTop sz="86375" autoAdjust="0"/>
  </p:normalViewPr>
  <p:slideViewPr>
    <p:cSldViewPr snapToGrid="0">
      <p:cViewPr>
        <p:scale>
          <a:sx n="100" d="100"/>
          <a:sy n="100" d="100"/>
        </p:scale>
        <p:origin x="-10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814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3AAB21-8ECD-450E-ACBC-5FF46DA04D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DB5B350-9A29-4905-81B3-6BC643094EF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8CF14F-BC1C-44E1-B9A4-04509D41415A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oli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7938"/>
            <a:ext cx="9163050" cy="6831012"/>
          </a:xfrm>
          <a:prstGeom prst="rect">
            <a:avLst/>
          </a:prstGeom>
          <a:solidFill>
            <a:srgbClr val="B4CCEA"/>
          </a:solidFill>
          <a:ln w="9525">
            <a:solidFill>
              <a:srgbClr val="EAF0FF"/>
            </a:solidFill>
            <a:miter lim="800000"/>
            <a:headEnd/>
            <a:tailEnd/>
          </a:ln>
        </p:spPr>
      </p:pic>
      <p:pic>
        <p:nvPicPr>
          <p:cNvPr id="4" name="Picture 8" descr="flagge_e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781300"/>
            <a:ext cx="20161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AMI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2781300"/>
            <a:ext cx="17653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12"/>
          <p:cNvSpPr>
            <a:spLocks noChangeArrowheads="1" noChangeShapeType="1" noTextEdit="1"/>
          </p:cNvSpPr>
          <p:nvPr/>
        </p:nvSpPr>
        <p:spPr bwMode="auto">
          <a:xfrm>
            <a:off x="250825" y="1485900"/>
            <a:ext cx="63373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>
                <a:ln w="28575">
                  <a:solidFill>
                    <a:srgbClr val="B4CCEA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PAMINA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389438"/>
            <a:ext cx="6400800" cy="1055687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09B36-DAA9-4C5F-838F-82A054C568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549275"/>
            <a:ext cx="2057400" cy="55768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49275"/>
            <a:ext cx="6019800" cy="557688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D012-DF75-4012-86FD-4FAA681B9E5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5835B-BF9D-4944-8430-3DAB169335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A3A2-669D-4C10-8EA4-519FA669F89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745F3-4459-4B84-930C-A4D0AC4944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5D2D0-7ABF-4B57-A66A-DA11B258BFE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03AA0-472F-401E-9142-129B01E07A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D97E1-6945-44E2-B1D8-E8D7BA6ADE3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A7103-D299-4D5E-BD29-8F1DF4954E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FBAB2-6D3D-424E-A78F-735C377F79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folie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8" y="7938"/>
            <a:ext cx="9163050" cy="683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549275"/>
            <a:ext cx="82184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4"/>
            <a:endParaRPr lang="de-DE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245225"/>
            <a:ext cx="55514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4BC15A5F-F9ED-4FD2-8089-1C214A3A7F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2055" name="Picture 8" descr="flagge_eu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71550" y="188913"/>
            <a:ext cx="5762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9" descr="PAMINA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5288" y="188913"/>
            <a:ext cx="5048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Ø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Ø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Near-field processes in salt</a:t>
            </a:r>
          </a:p>
          <a:p>
            <a:pPr eaLnBrk="1" hangingPunct="1"/>
            <a:r>
              <a:rPr lang="en-GB" sz="3200" smtClean="0"/>
              <a:t>André Rübel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Convective flow and</a:t>
            </a:r>
            <a:br>
              <a:rPr lang="en-GB" dirty="0" smtClean="0"/>
            </a:br>
            <a:r>
              <a:rPr lang="en-GB" dirty="0" smtClean="0"/>
              <a:t>convective flow driven radionuclide transport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604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-9926"/>
          <a:stretch>
            <a:fillRect/>
          </a:stretch>
        </p:blipFill>
        <p:spPr bwMode="auto">
          <a:xfrm>
            <a:off x="457200" y="2876898"/>
            <a:ext cx="8229600" cy="197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Convective flow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4050" y="1219200"/>
            <a:ext cx="5762625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Convective flow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Process models</a:t>
            </a:r>
          </a:p>
          <a:p>
            <a:pPr lvl="1"/>
            <a:r>
              <a:rPr lang="en-GB" dirty="0" smtClean="0"/>
              <a:t>PORFLOW (NRG)</a:t>
            </a:r>
          </a:p>
          <a:p>
            <a:pPr lvl="1"/>
            <a:r>
              <a:rPr lang="en-GB" dirty="0" smtClean="0"/>
              <a:t>d</a:t>
            </a:r>
            <a:r>
              <a:rPr lang="en-GB" baseline="30000" dirty="0" smtClean="0"/>
              <a:t>3</a:t>
            </a:r>
            <a:r>
              <a:rPr lang="en-GB" dirty="0" smtClean="0"/>
              <a:t>f/r</a:t>
            </a:r>
            <a:r>
              <a:rPr lang="en-GB" baseline="30000" dirty="0" smtClean="0"/>
              <a:t>3</a:t>
            </a:r>
            <a:r>
              <a:rPr lang="en-GB" dirty="0" smtClean="0"/>
              <a:t>t (GRS)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PA models</a:t>
            </a:r>
          </a:p>
          <a:p>
            <a:pPr lvl="1"/>
            <a:r>
              <a:rPr lang="en-GB" dirty="0" smtClean="0"/>
              <a:t>Semi-analytical model (NRG)</a:t>
            </a:r>
          </a:p>
          <a:p>
            <a:pPr lvl="1"/>
            <a:r>
              <a:rPr lang="en-GB" dirty="0" smtClean="0"/>
              <a:t>REPOS (GRS)</a:t>
            </a:r>
          </a:p>
          <a:p>
            <a:pPr lvl="2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Good agreement of semi-analytical model and process model</a:t>
            </a:r>
          </a:p>
          <a:p>
            <a:r>
              <a:rPr lang="en-GB" dirty="0" smtClean="0"/>
              <a:t>Inadequate representation of convective flow/transport in the REPOS models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1" t="1693" r="1622" b="1693"/>
          <a:stretch>
            <a:fillRect/>
          </a:stretch>
        </p:blipFill>
        <p:spPr bwMode="auto">
          <a:xfrm>
            <a:off x="4335620" y="1986014"/>
            <a:ext cx="4729528" cy="29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Convergence of  rock salt</a:t>
            </a:r>
          </a:p>
          <a:p>
            <a:pPr lvl="1"/>
            <a:r>
              <a:rPr lang="en-GB" dirty="0" smtClean="0"/>
              <a:t>Good agreement between PA and process level codes</a:t>
            </a:r>
          </a:p>
          <a:p>
            <a:pPr lvl="1"/>
            <a:r>
              <a:rPr lang="en-GB" dirty="0" smtClean="0"/>
              <a:t>Currently no further action required</a:t>
            </a:r>
          </a:p>
          <a:p>
            <a:r>
              <a:rPr lang="en-GB" dirty="0" smtClean="0"/>
              <a:t>Brine intrusion into a backfilled drift</a:t>
            </a:r>
          </a:p>
          <a:p>
            <a:pPr lvl="1"/>
            <a:r>
              <a:rPr lang="en-GB" dirty="0" smtClean="0"/>
              <a:t>Good agreement between PA and process level codes</a:t>
            </a:r>
          </a:p>
          <a:p>
            <a:pPr lvl="1"/>
            <a:r>
              <a:rPr lang="en-GB" dirty="0" smtClean="0"/>
              <a:t>Further </a:t>
            </a:r>
            <a:r>
              <a:rPr lang="en-GB" dirty="0" smtClean="0"/>
              <a:t>comparison </a:t>
            </a:r>
            <a:r>
              <a:rPr lang="en-GB" dirty="0" smtClean="0"/>
              <a:t>might be useful</a:t>
            </a:r>
            <a:br>
              <a:rPr lang="en-GB" dirty="0" smtClean="0"/>
            </a:br>
            <a:r>
              <a:rPr lang="en-GB" dirty="0" smtClean="0"/>
              <a:t>when better process representation will be available</a:t>
            </a:r>
          </a:p>
          <a:p>
            <a:r>
              <a:rPr lang="en-GB" dirty="0" smtClean="0"/>
              <a:t>Convective flow</a:t>
            </a:r>
          </a:p>
          <a:p>
            <a:pPr lvl="1"/>
            <a:r>
              <a:rPr lang="en-GB" dirty="0" smtClean="0"/>
              <a:t>Inadequate representation by PA model</a:t>
            </a:r>
          </a:p>
          <a:p>
            <a:pPr lvl="1"/>
            <a:r>
              <a:rPr lang="en-GB" dirty="0" smtClean="0"/>
              <a:t>Good agreement of semi-analytical model by NRG </a:t>
            </a:r>
          </a:p>
          <a:p>
            <a:pPr lvl="1"/>
            <a:r>
              <a:rPr lang="en-GB" dirty="0" smtClean="0"/>
              <a:t>Implementation of semi-analytical model in the PA code has to be considered in the future</a:t>
            </a:r>
          </a:p>
          <a:p>
            <a:endParaRPr lang="en-GB" dirty="0" smtClean="0"/>
          </a:p>
          <a:p>
            <a:r>
              <a:rPr lang="en-GB" dirty="0" smtClean="0"/>
              <a:t>Results </a:t>
            </a:r>
            <a:r>
              <a:rPr lang="en-GB" dirty="0" smtClean="0"/>
              <a:t>are presented in deliverable D4.1.1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873375" algn="l"/>
              </a:tabLst>
            </a:pPr>
            <a:r>
              <a:rPr lang="en-GB" smtClean="0"/>
              <a:t>D. Buhmann	(GRS)</a:t>
            </a:r>
          </a:p>
          <a:p>
            <a:pPr>
              <a:tabLst>
                <a:tab pos="2873375" algn="l"/>
              </a:tabLst>
            </a:pPr>
            <a:r>
              <a:rPr lang="en-GB" smtClean="0"/>
              <a:t>J. Grupa	(NRG)</a:t>
            </a:r>
          </a:p>
          <a:p>
            <a:pPr>
              <a:tabLst>
                <a:tab pos="2873375" algn="l"/>
              </a:tabLst>
            </a:pPr>
            <a:r>
              <a:rPr lang="en-GB" smtClean="0"/>
              <a:t>J. Hart	(NRG)</a:t>
            </a:r>
          </a:p>
          <a:p>
            <a:pPr>
              <a:tabLst>
                <a:tab pos="2873375" algn="l"/>
              </a:tabLst>
            </a:pPr>
            <a:r>
              <a:rPr lang="en-GB" smtClean="0"/>
              <a:t>R.-P. Hirsekorn	(GRS)</a:t>
            </a:r>
          </a:p>
          <a:p>
            <a:pPr>
              <a:tabLst>
                <a:tab pos="2873375" algn="l"/>
              </a:tabLst>
            </a:pPr>
            <a:r>
              <a:rPr lang="en-GB" smtClean="0"/>
              <a:t>A. Ionescu	(GRS)</a:t>
            </a:r>
          </a:p>
          <a:p>
            <a:pPr>
              <a:tabLst>
                <a:tab pos="2873375" algn="l"/>
              </a:tabLst>
            </a:pPr>
            <a:r>
              <a:rPr lang="en-GB" smtClean="0"/>
              <a:t>C. Lerch	(DBE)</a:t>
            </a:r>
          </a:p>
          <a:p>
            <a:pPr>
              <a:tabLst>
                <a:tab pos="2873375" algn="l"/>
              </a:tabLst>
            </a:pPr>
            <a:r>
              <a:rPr lang="en-GB" smtClean="0"/>
              <a:t>A. Rübel	(GRS)</a:t>
            </a:r>
          </a:p>
          <a:p>
            <a:pPr>
              <a:tabLst>
                <a:tab pos="2873375" algn="l"/>
              </a:tabLst>
            </a:pPr>
            <a:r>
              <a:rPr lang="en-GB" smtClean="0"/>
              <a:t>A. Schneider	(GRS)</a:t>
            </a:r>
          </a:p>
          <a:p>
            <a:pPr>
              <a:tabLst>
                <a:tab pos="2873375" algn="l"/>
              </a:tabLst>
            </a:pPr>
            <a:r>
              <a:rPr lang="en-GB" smtClean="0"/>
              <a:t>T. Schröder	(NRG)</a:t>
            </a:r>
          </a:p>
          <a:p>
            <a:pPr>
              <a:tabLst>
                <a:tab pos="2873375" algn="l"/>
              </a:tabLst>
            </a:pPr>
            <a:endParaRPr lang="en-GB"/>
          </a:p>
        </p:txBody>
      </p:sp>
      <p:pic>
        <p:nvPicPr>
          <p:cNvPr id="5" name="Grafik 5" descr="Steinsalz-Abbaukamm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991" y="1647166"/>
            <a:ext cx="4698795" cy="4417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Collaborators…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 representation in PA models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Aim</a:t>
            </a:r>
          </a:p>
          <a:p>
            <a:pPr lvl="1"/>
            <a:r>
              <a:rPr lang="en-GB" dirty="0" smtClean="0">
                <a:ea typeface="+mn-ea"/>
                <a:cs typeface="+mn-cs"/>
              </a:rPr>
              <a:t>Examine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whether certain complex processes which are relevant for the repository system are adequately represented by high abstracted models in the PA codes or if a more detailed approach is needed</a:t>
            </a:r>
            <a:b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dirty="0" smtClean="0">
                <a:ea typeface="+mn-ea"/>
                <a:cs typeface="+mn-cs"/>
              </a:rPr>
              <a:t>Comparison of results from PA codes with state-of-the-art process-level codes which are believed to represent the process adequately</a:t>
            </a:r>
            <a:br>
              <a:rPr lang="en-GB" dirty="0" smtClean="0">
                <a:ea typeface="+mn-ea"/>
                <a:cs typeface="+mn-cs"/>
              </a:rPr>
            </a:br>
            <a:endParaRPr lang="en-GB" dirty="0" smtClean="0">
              <a:ea typeface="+mn-ea"/>
              <a:cs typeface="+mn-cs"/>
            </a:endParaRPr>
          </a:p>
          <a:p>
            <a:pPr lvl="1"/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  <a:tabLst>
                <a:tab pos="1793875" algn="ctr"/>
                <a:tab pos="3943350" algn="ctr"/>
                <a:tab pos="6103938" algn="ctr"/>
              </a:tabLst>
            </a:pPr>
            <a:r>
              <a:rPr lang="en-GB" sz="3000" dirty="0" smtClean="0"/>
              <a:t>	</a:t>
            </a:r>
            <a:r>
              <a:rPr lang="en-GB" sz="3000" dirty="0" smtClean="0">
                <a:ea typeface="+mn-ea"/>
                <a:cs typeface="+mn-cs"/>
              </a:rPr>
              <a:t>Process model  	</a:t>
            </a:r>
            <a:r>
              <a:rPr lang="en-GB" sz="3000" dirty="0" smtClean="0">
                <a:ea typeface="+mn-ea"/>
                <a:cs typeface="+mn-cs"/>
                <a:sym typeface="Wingdings"/>
              </a:rPr>
              <a:t></a:t>
            </a:r>
            <a:r>
              <a:rPr lang="en-GB" sz="3000" dirty="0" smtClean="0">
                <a:ea typeface="+mn-ea"/>
                <a:cs typeface="+mn-cs"/>
              </a:rPr>
              <a:t> 	PA model</a:t>
            </a:r>
            <a:endParaRPr lang="en-GB" sz="3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424" y="4937908"/>
            <a:ext cx="1950182" cy="180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11813" y="4935538"/>
            <a:ext cx="2149475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Convergence of rock salt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7" name="Picture 4" descr="Strecke A (Bh im Versatz+Wildt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66" b="2698"/>
          <a:stretch>
            <a:fillRect/>
          </a:stretch>
        </p:blipFill>
        <p:spPr bwMode="auto">
          <a:xfrm>
            <a:off x="762088" y="1413164"/>
            <a:ext cx="7700650" cy="495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Convergence of rock salt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552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276" y="1600200"/>
            <a:ext cx="62394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Convergence of rock salt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14 different test cases</a:t>
            </a:r>
          </a:p>
          <a:p>
            <a:endParaRPr lang="en-GB" smtClean="0"/>
          </a:p>
          <a:p>
            <a:r>
              <a:rPr lang="en-GB" smtClean="0"/>
              <a:t>Process model</a:t>
            </a:r>
          </a:p>
          <a:p>
            <a:pPr lvl="1"/>
            <a:r>
              <a:rPr lang="en-GB" smtClean="0"/>
              <a:t>FLAC 3D (DBE)</a:t>
            </a:r>
          </a:p>
          <a:p>
            <a:pPr lvl="1"/>
            <a:endParaRPr lang="en-GB" smtClean="0"/>
          </a:p>
          <a:p>
            <a:r>
              <a:rPr lang="en-GB" smtClean="0"/>
              <a:t>PA models</a:t>
            </a:r>
          </a:p>
          <a:p>
            <a:pPr lvl="1"/>
            <a:r>
              <a:rPr lang="en-GB" smtClean="0"/>
              <a:t>REPOS (NRG)</a:t>
            </a:r>
          </a:p>
          <a:p>
            <a:pPr lvl="2"/>
            <a:r>
              <a:rPr lang="en-GB" smtClean="0"/>
              <a:t>Calibration on external data</a:t>
            </a:r>
          </a:p>
          <a:p>
            <a:pPr lvl="1"/>
            <a:r>
              <a:rPr lang="en-GB" smtClean="0"/>
              <a:t>LOPOS (GRS)</a:t>
            </a:r>
          </a:p>
          <a:p>
            <a:pPr lvl="2"/>
            <a:r>
              <a:rPr lang="en-GB" smtClean="0"/>
              <a:t>Calibration on first test case</a:t>
            </a:r>
          </a:p>
          <a:p>
            <a:pPr lvl="2"/>
            <a:endParaRPr lang="en-GB" smtClean="0"/>
          </a:p>
          <a:p>
            <a:r>
              <a:rPr lang="en-GB" smtClean="0"/>
              <a:t>Good agreement of PA models</a:t>
            </a:r>
            <a:br>
              <a:rPr lang="en-GB" smtClean="0"/>
            </a:br>
            <a:r>
              <a:rPr lang="en-GB" smtClean="0"/>
              <a:t>with process model</a:t>
            </a:r>
          </a:p>
          <a:p>
            <a:pPr lvl="2"/>
            <a:endParaRPr lang="en-GB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40134" y="3897655"/>
            <a:ext cx="3822123" cy="243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8265" y="1347462"/>
            <a:ext cx="3801094" cy="236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</a:t>
            </a:r>
            <a:r>
              <a:rPr lang="en-GB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rine intrusion into a backfilled drift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1527957" y="2066306"/>
            <a:ext cx="510639" cy="760021"/>
          </a:xfrm>
          <a:prstGeom prst="rect">
            <a:avLst/>
          </a:prstGeom>
          <a:solidFill>
            <a:srgbClr val="6699FF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1527957" y="2812472"/>
            <a:ext cx="510639" cy="500744"/>
          </a:xfrm>
          <a:prstGeom prst="rect">
            <a:avLst/>
          </a:prstGeom>
          <a:pattFill prst="pct30">
            <a:fgClr>
              <a:srgbClr val="95B3D7"/>
            </a:fgClr>
            <a:bgClr>
              <a:srgbClr val="938953"/>
            </a:bgClr>
          </a:patt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527957" y="3299360"/>
            <a:ext cx="510639" cy="1294411"/>
          </a:xfrm>
          <a:prstGeom prst="rect">
            <a:avLst/>
          </a:prstGeom>
          <a:solidFill>
            <a:srgbClr val="6699FF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1527957" y="4591791"/>
            <a:ext cx="510639" cy="500744"/>
          </a:xfrm>
          <a:prstGeom prst="rect">
            <a:avLst/>
          </a:prstGeom>
          <a:pattFill prst="pct30">
            <a:fgClr>
              <a:srgbClr val="95B3D7"/>
            </a:fgClr>
            <a:bgClr>
              <a:srgbClr val="938953"/>
            </a:bgClr>
          </a:patt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1527957" y="5092534"/>
            <a:ext cx="510639" cy="760021"/>
          </a:xfrm>
          <a:prstGeom prst="rect">
            <a:avLst/>
          </a:prstGeom>
          <a:solidFill>
            <a:srgbClr val="6699FF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 rot="5400000">
            <a:off x="1665946" y="5712587"/>
            <a:ext cx="510639" cy="786618"/>
          </a:xfrm>
          <a:prstGeom prst="rect">
            <a:avLst/>
          </a:prstGeom>
          <a:solidFill>
            <a:srgbClr val="6699FF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 rot="5400000">
            <a:off x="3529939" y="5152900"/>
            <a:ext cx="510639" cy="1905991"/>
          </a:xfrm>
          <a:prstGeom prst="rect">
            <a:avLst/>
          </a:prstGeom>
          <a:gradFill rotWithShape="0">
            <a:gsLst>
              <a:gs pos="0">
                <a:srgbClr val="95B3D7"/>
              </a:gs>
              <a:gs pos="100000">
                <a:srgbClr val="FFFFFF"/>
              </a:gs>
            </a:gsLst>
            <a:lin ang="18900000" scaled="1"/>
          </a:grad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Rechteck 14"/>
          <p:cNvSpPr/>
          <p:nvPr/>
        </p:nvSpPr>
        <p:spPr>
          <a:xfrm rot="5400000">
            <a:off x="5124203" y="5458690"/>
            <a:ext cx="510639" cy="129441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07882" y="1241900"/>
            <a:ext cx="6055143" cy="40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Gerade Verbindung mit Pfeil 29"/>
          <p:cNvCxnSpPr/>
          <p:nvPr/>
        </p:nvCxnSpPr>
        <p:spPr>
          <a:xfrm rot="5400000">
            <a:off x="1228725" y="2419350"/>
            <a:ext cx="11430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 rot="5400000">
            <a:off x="1219200" y="4267200"/>
            <a:ext cx="1143000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Bogen 33"/>
          <p:cNvSpPr/>
          <p:nvPr/>
        </p:nvSpPr>
        <p:spPr>
          <a:xfrm rot="16635582">
            <a:off x="1809752" y="5834685"/>
            <a:ext cx="762000" cy="942975"/>
          </a:xfrm>
          <a:prstGeom prst="arc">
            <a:avLst/>
          </a:prstGeom>
          <a:noFill/>
          <a:ln w="38100">
            <a:solidFill>
              <a:srgbClr val="0070C0"/>
            </a:solidFill>
            <a:tailEnd type="arrow"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hteck 35"/>
          <p:cNvSpPr/>
          <p:nvPr/>
        </p:nvSpPr>
        <p:spPr>
          <a:xfrm rot="5400000">
            <a:off x="2302143" y="5843961"/>
            <a:ext cx="510639" cy="523875"/>
          </a:xfrm>
          <a:prstGeom prst="rect">
            <a:avLst/>
          </a:prstGeom>
          <a:pattFill prst="pct30">
            <a:fgClr>
              <a:srgbClr val="95B3D7"/>
            </a:fgClr>
            <a:bgClr>
              <a:srgbClr val="938953"/>
            </a:bgClr>
          </a:pattFill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 rot="16200000">
            <a:off x="346153" y="3838575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Shaft 800m</a:t>
            </a:r>
            <a:endParaRPr lang="en-GB"/>
          </a:p>
        </p:txBody>
      </p:sp>
      <p:sp>
        <p:nvSpPr>
          <p:cNvPr id="38" name="Textfeld 37"/>
          <p:cNvSpPr txBox="1"/>
          <p:nvPr/>
        </p:nvSpPr>
        <p:spPr>
          <a:xfrm>
            <a:off x="3505201" y="6372225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Drift</a:t>
            </a:r>
            <a:endParaRPr lang="en-GB"/>
          </a:p>
        </p:txBody>
      </p:sp>
      <p:cxnSp>
        <p:nvCxnSpPr>
          <p:cNvPr id="40" name="Gerade Verbindung mit Pfeil 39"/>
          <p:cNvCxnSpPr/>
          <p:nvPr/>
        </p:nvCxnSpPr>
        <p:spPr>
          <a:xfrm rot="5400000">
            <a:off x="-866775" y="4210050"/>
            <a:ext cx="4267200" cy="3810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</a:t>
            </a:r>
            <a:r>
              <a:rPr lang="en-GB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rine intrusion into a backfilled drift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58370" name="Grafik 5" descr="pamina 2_2-(low Ks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57425" y="1093912"/>
            <a:ext cx="4781550" cy="5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</a:t>
            </a:r>
            <a:r>
              <a:rPr lang="en-GB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rine intrusion into a backfilled drift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Process model</a:t>
            </a:r>
          </a:p>
          <a:p>
            <a:pPr lvl="1"/>
            <a:r>
              <a:rPr lang="en-GB" dirty="0" smtClean="0"/>
              <a:t>HYDRUS 2D (GRS)</a:t>
            </a:r>
          </a:p>
          <a:p>
            <a:pPr lvl="1"/>
            <a:r>
              <a:rPr lang="en-GB" dirty="0" smtClean="0"/>
              <a:t>Two-phase flow (van </a:t>
            </a:r>
            <a:r>
              <a:rPr lang="en-GB" dirty="0" err="1" smtClean="0"/>
              <a:t>Genuchten</a:t>
            </a:r>
            <a:r>
              <a:rPr lang="en-GB" dirty="0" smtClean="0"/>
              <a:t> model)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PA models</a:t>
            </a:r>
          </a:p>
          <a:p>
            <a:pPr lvl="1"/>
            <a:r>
              <a:rPr lang="en-GB" dirty="0" smtClean="0"/>
              <a:t>REPOS (NRG)</a:t>
            </a:r>
          </a:p>
          <a:p>
            <a:pPr lvl="2"/>
            <a:r>
              <a:rPr lang="en-GB" dirty="0" smtClean="0"/>
              <a:t>Darcy-flow / adapted permeability</a:t>
            </a:r>
          </a:p>
          <a:p>
            <a:pPr lvl="1"/>
            <a:r>
              <a:rPr lang="en-GB" dirty="0" smtClean="0"/>
              <a:t>LOPOS (GRS)</a:t>
            </a:r>
          </a:p>
          <a:p>
            <a:pPr lvl="2"/>
            <a:r>
              <a:rPr lang="en-GB" dirty="0" smtClean="0"/>
              <a:t>Darcy-flow / adapted pressure</a:t>
            </a:r>
          </a:p>
          <a:p>
            <a:pPr lvl="2"/>
            <a:r>
              <a:rPr lang="en-GB" dirty="0" smtClean="0"/>
              <a:t>Different </a:t>
            </a:r>
            <a:r>
              <a:rPr lang="en-GB" dirty="0" err="1" smtClean="0"/>
              <a:t>discretisation</a:t>
            </a:r>
            <a:r>
              <a:rPr lang="en-GB" dirty="0" smtClean="0"/>
              <a:t> cases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Satisfactory agreement of</a:t>
            </a:r>
            <a:br>
              <a:rPr lang="en-GB" dirty="0" smtClean="0"/>
            </a:br>
            <a:r>
              <a:rPr lang="en-GB" dirty="0" smtClean="0"/>
              <a:t>PA models with process model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5835B-BF9D-4944-8430-3DAB1693359F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0468" y="1503560"/>
            <a:ext cx="3701132" cy="242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7244" y="3705226"/>
            <a:ext cx="3767831" cy="30099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mina-praesentation">
  <a:themeElements>
    <a:clrScheme name="PAMINA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MINA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MINA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MINA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MINA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pamina-praesentation</Template>
  <TotalTime>0</TotalTime>
  <Words>249</Words>
  <Application>Microsoft Office PowerPoint</Application>
  <PresentationFormat>Bildschirmpräsentation (4:3)</PresentationFormat>
  <Paragraphs>92</Paragraphs>
  <Slides>13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pamina-praesentation</vt:lpstr>
      <vt:lpstr>Folie 1</vt:lpstr>
      <vt:lpstr>Collaborators…</vt:lpstr>
      <vt:lpstr>Process representation in PA models</vt:lpstr>
      <vt:lpstr>Convergence of rock salt</vt:lpstr>
      <vt:lpstr>Convergence of rock salt</vt:lpstr>
      <vt:lpstr>Convergence of rock salt</vt:lpstr>
      <vt:lpstr>Brine intrusion into a backfilled drift</vt:lpstr>
      <vt:lpstr>Brine intrusion into a backfilled drift</vt:lpstr>
      <vt:lpstr>Brine intrusion into a backfilled drift</vt:lpstr>
      <vt:lpstr>Convective flow and convective flow driven radionuclide transport</vt:lpstr>
      <vt:lpstr>Convective flow</vt:lpstr>
      <vt:lpstr>Convective flow</vt:lpstr>
      <vt:lpstr>Conclusions</vt:lpstr>
    </vt:vector>
  </TitlesOfParts>
  <Company>GRS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André  Rübel</dc:creator>
  <cp:lastModifiedBy>GRS</cp:lastModifiedBy>
  <cp:revision>289</cp:revision>
  <dcterms:created xsi:type="dcterms:W3CDTF">2009-08-12T09:09:11Z</dcterms:created>
  <dcterms:modified xsi:type="dcterms:W3CDTF">2009-09-22T11:38:35Z</dcterms:modified>
</cp:coreProperties>
</file>