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84" r:id="rId4"/>
    <p:sldId id="285" r:id="rId5"/>
    <p:sldId id="281" r:id="rId6"/>
    <p:sldId id="287" r:id="rId7"/>
    <p:sldId id="282" r:id="rId8"/>
    <p:sldId id="286" r:id="rId9"/>
    <p:sldId id="278" r:id="rId10"/>
    <p:sldId id="273" r:id="rId11"/>
    <p:sldId id="272" r:id="rId12"/>
    <p:sldId id="263" r:id="rId13"/>
    <p:sldId id="266" r:id="rId14"/>
    <p:sldId id="275" r:id="rId15"/>
    <p:sldId id="277" r:id="rId16"/>
  </p:sldIdLst>
  <p:sldSz cx="9144000" cy="6858000" type="screen4x3"/>
  <p:notesSz cx="6794500" cy="9906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4F5"/>
    <a:srgbClr val="6699FF"/>
    <a:srgbClr val="996633"/>
    <a:srgbClr val="FF9900"/>
    <a:srgbClr val="FF9966"/>
    <a:srgbClr val="33CCFF"/>
    <a:srgbClr val="FFFF00"/>
    <a:srgbClr val="FFFF66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9" autoAdjust="0"/>
    <p:restoredTop sz="86375" autoAdjust="0"/>
  </p:normalViewPr>
  <p:slideViewPr>
    <p:cSldViewPr snapToGrid="0">
      <p:cViewPr>
        <p:scale>
          <a:sx n="100" d="100"/>
          <a:sy n="100" d="100"/>
        </p:scale>
        <p:origin x="-7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18142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A3AAB21-8ECD-450E-ACBC-5FF46DA04DA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DB5B350-9A29-4905-81B3-6BC643094EF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8CF14F-BC1C-44E1-B9A4-04509D41415A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7935C5-883D-4CD4-A1E5-73011637EFA4}" type="slidenum">
              <a:rPr lang="de-DE"/>
              <a:pPr/>
              <a:t>5</a:t>
            </a:fld>
            <a:endParaRPr lang="de-DE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934" y="4705350"/>
            <a:ext cx="4982633" cy="44577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7935C5-883D-4CD4-A1E5-73011637EFA4}" type="slidenum">
              <a:rPr lang="de-DE"/>
              <a:pPr/>
              <a:t>6</a:t>
            </a:fld>
            <a:endParaRPr lang="de-DE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934" y="4705350"/>
            <a:ext cx="4982633" cy="44577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A511D8-5C91-43CC-A6ED-B451618F0346}" type="slidenum">
              <a:rPr lang="de-DE"/>
              <a:pPr/>
              <a:t>7</a:t>
            </a:fld>
            <a:endParaRPr lang="de-DE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934" y="4705350"/>
            <a:ext cx="4982633" cy="44577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oli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7938"/>
            <a:ext cx="9163050" cy="6831012"/>
          </a:xfrm>
          <a:prstGeom prst="rect">
            <a:avLst/>
          </a:prstGeom>
          <a:solidFill>
            <a:srgbClr val="B4CCEA"/>
          </a:solidFill>
          <a:ln w="9525">
            <a:solidFill>
              <a:srgbClr val="EAF0FF"/>
            </a:solidFill>
            <a:miter lim="800000"/>
            <a:headEnd/>
            <a:tailEnd/>
          </a:ln>
        </p:spPr>
      </p:pic>
      <p:pic>
        <p:nvPicPr>
          <p:cNvPr id="4" name="Picture 8" descr="flagge_e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2781300"/>
            <a:ext cx="201612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PAMI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2781300"/>
            <a:ext cx="176530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WordArt 12"/>
          <p:cNvSpPr>
            <a:spLocks noChangeArrowheads="1" noChangeShapeType="1" noTextEdit="1"/>
          </p:cNvSpPr>
          <p:nvPr/>
        </p:nvSpPr>
        <p:spPr bwMode="auto">
          <a:xfrm>
            <a:off x="250825" y="1485900"/>
            <a:ext cx="633730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DE" sz="3600" kern="10">
                <a:ln w="28575">
                  <a:solidFill>
                    <a:srgbClr val="B4CCEA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PAMINA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389438"/>
            <a:ext cx="6400800" cy="1055687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09B36-DAA9-4C5F-838F-82A054C5688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549275"/>
            <a:ext cx="2057400" cy="55768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5"/>
            <a:ext cx="6019800" cy="5576888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BD012-DF75-4012-86FD-4FAA681B9E5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5835B-BF9D-4944-8430-3DAB1693359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AA3A2-669D-4C10-8EA4-519FA669F89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745F3-4459-4B84-930C-A4D0AC49443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5D2D0-7ABF-4B57-A66A-DA11B258BFE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03AA0-472F-401E-9142-129B01E07A5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D97E1-6945-44E2-B1D8-E8D7BA6ADE3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A7103-D299-4D5E-BD29-8F1DF4954E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FBAB2-6D3D-424E-A78F-735C377F79D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folien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8" y="7938"/>
            <a:ext cx="9163050" cy="683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549275"/>
            <a:ext cx="82184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4"/>
            <a:endParaRPr lang="de-DE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245225"/>
            <a:ext cx="55514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4BC15A5F-F9ED-4FD2-8089-1C214A3A7F2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2055" name="Picture 8" descr="flagge_eu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71550" y="188913"/>
            <a:ext cx="5762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9" descr="PAMINA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5288" y="188913"/>
            <a:ext cx="50482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ransition>
    <p:fad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Ø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Ø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z="3200" dirty="0" smtClean="0"/>
              <a:t>Effects of dimensionality on flow and transport calculations</a:t>
            </a:r>
          </a:p>
          <a:p>
            <a:pPr eaLnBrk="1" hangingPunct="1"/>
            <a:r>
              <a:rPr lang="en-GB" sz="3200" dirty="0" smtClean="0"/>
              <a:t>André </a:t>
            </a:r>
            <a:r>
              <a:rPr lang="en-GB" sz="3200" dirty="0" err="1" smtClean="0"/>
              <a:t>Rübel</a:t>
            </a:r>
            <a:endParaRPr lang="en-GB" sz="32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Geological cross section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5835B-BF9D-4944-8430-3DAB1693359F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pic>
        <p:nvPicPr>
          <p:cNvPr id="5" name="Picture 2" descr="L:\berichte\intern-unterlagen\berichte-200x\05-206-wigru-salz-granit\2d-fernfeld-pictures\gorlmod_bgr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745857"/>
            <a:ext cx="8229600" cy="4234649"/>
          </a:xfrm>
          <a:prstGeom prst="rect">
            <a:avLst/>
          </a:prstGeom>
          <a:noFill/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Abstracted cross section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5835B-BF9D-4944-8430-3DAB1693359F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cxnSp>
        <p:nvCxnSpPr>
          <p:cNvPr id="5" name="Gerade Verbindung mit Pfeil 4"/>
          <p:cNvCxnSpPr/>
          <p:nvPr/>
        </p:nvCxnSpPr>
        <p:spPr bwMode="auto">
          <a:xfrm>
            <a:off x="747319" y="4723636"/>
            <a:ext cx="7253705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6" name="Rechteck 5"/>
          <p:cNvSpPr/>
          <p:nvPr/>
        </p:nvSpPr>
        <p:spPr>
          <a:xfrm>
            <a:off x="1285852" y="4582758"/>
            <a:ext cx="2071702" cy="3012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uppieren 26"/>
          <p:cNvGrpSpPr/>
          <p:nvPr/>
        </p:nvGrpSpPr>
        <p:grpSpPr>
          <a:xfrm>
            <a:off x="1549579" y="4287837"/>
            <a:ext cx="1580602" cy="977191"/>
            <a:chOff x="785786" y="5116175"/>
            <a:chExt cx="1580602" cy="977191"/>
          </a:xfrm>
          <a:effectLst/>
        </p:grpSpPr>
        <p:cxnSp>
          <p:nvCxnSpPr>
            <p:cNvPr id="8" name="Gerade Verbindung mit Pfeil 7"/>
            <p:cNvCxnSpPr/>
            <p:nvPr/>
          </p:nvCxnSpPr>
          <p:spPr>
            <a:xfrm>
              <a:off x="785786" y="5286388"/>
              <a:ext cx="428628" cy="1588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mit Pfeil 8"/>
            <p:cNvCxnSpPr/>
            <p:nvPr/>
          </p:nvCxnSpPr>
          <p:spPr>
            <a:xfrm>
              <a:off x="785786" y="5572140"/>
              <a:ext cx="428628" cy="1588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mit Pfeil 9"/>
            <p:cNvCxnSpPr/>
            <p:nvPr/>
          </p:nvCxnSpPr>
          <p:spPr>
            <a:xfrm>
              <a:off x="785786" y="5857892"/>
              <a:ext cx="428628" cy="1588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arrow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/>
            <p:cNvSpPr txBox="1"/>
            <p:nvPr/>
          </p:nvSpPr>
          <p:spPr>
            <a:xfrm>
              <a:off x="1142976" y="5116175"/>
              <a:ext cx="1223412" cy="977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GB" smtClean="0"/>
                <a:t>Recharge</a:t>
              </a:r>
            </a:p>
            <a:p>
              <a:pPr>
                <a:lnSpc>
                  <a:spcPts val="2300"/>
                </a:lnSpc>
              </a:pPr>
              <a:r>
                <a:rPr lang="en-GB" smtClean="0"/>
                <a:t>Discharge</a:t>
              </a:r>
            </a:p>
            <a:p>
              <a:pPr>
                <a:lnSpc>
                  <a:spcPts val="2300"/>
                </a:lnSpc>
              </a:pPr>
              <a:r>
                <a:rPr lang="en-GB" smtClean="0"/>
                <a:t>In/outflow</a:t>
              </a:r>
            </a:p>
          </p:txBody>
        </p:sp>
      </p:grpSp>
      <p:sp>
        <p:nvSpPr>
          <p:cNvPr id="12" name="Rectangle 5" descr="Horizontal dünn"/>
          <p:cNvSpPr>
            <a:spLocks noChangeArrowheads="1"/>
          </p:cNvSpPr>
          <p:nvPr/>
        </p:nvSpPr>
        <p:spPr bwMode="auto">
          <a:xfrm>
            <a:off x="1429242" y="2937516"/>
            <a:ext cx="6570000" cy="252000"/>
          </a:xfrm>
          <a:prstGeom prst="rect">
            <a:avLst/>
          </a:prstGeom>
          <a:pattFill prst="narHorz">
            <a:fgClr>
              <a:srgbClr val="FF99FF"/>
            </a:fgClr>
            <a:bgClr>
              <a:srgbClr val="FFFFFF"/>
            </a:bgClr>
          </a:pattFill>
          <a:ln w="190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Freihandform 12"/>
          <p:cNvSpPr/>
          <p:nvPr/>
        </p:nvSpPr>
        <p:spPr>
          <a:xfrm>
            <a:off x="783771" y="2457075"/>
            <a:ext cx="7220198" cy="1935678"/>
          </a:xfrm>
          <a:custGeom>
            <a:avLst/>
            <a:gdLst>
              <a:gd name="connsiteX0" fmla="*/ 0 w 7220198"/>
              <a:gd name="connsiteY0" fmla="*/ 0 h 1935678"/>
              <a:gd name="connsiteX1" fmla="*/ 7208323 w 7220198"/>
              <a:gd name="connsiteY1" fmla="*/ 11875 h 1935678"/>
              <a:gd name="connsiteX2" fmla="*/ 7220198 w 7220198"/>
              <a:gd name="connsiteY2" fmla="*/ 1223158 h 1935678"/>
              <a:gd name="connsiteX3" fmla="*/ 5723907 w 7220198"/>
              <a:gd name="connsiteY3" fmla="*/ 1211283 h 1935678"/>
              <a:gd name="connsiteX4" fmla="*/ 5284520 w 7220198"/>
              <a:gd name="connsiteY4" fmla="*/ 1923802 h 1935678"/>
              <a:gd name="connsiteX5" fmla="*/ 3942608 w 7220198"/>
              <a:gd name="connsiteY5" fmla="*/ 1935678 h 1935678"/>
              <a:gd name="connsiteX6" fmla="*/ 3515097 w 7220198"/>
              <a:gd name="connsiteY6" fmla="*/ 1211283 h 1935678"/>
              <a:gd name="connsiteX7" fmla="*/ 0 w 7220198"/>
              <a:gd name="connsiteY7" fmla="*/ 1246909 h 1935678"/>
              <a:gd name="connsiteX8" fmla="*/ 0 w 7220198"/>
              <a:gd name="connsiteY8" fmla="*/ 0 h 1935678"/>
              <a:gd name="connsiteX0" fmla="*/ 0 w 7220198"/>
              <a:gd name="connsiteY0" fmla="*/ 0 h 1935678"/>
              <a:gd name="connsiteX1" fmla="*/ 7208323 w 7220198"/>
              <a:gd name="connsiteY1" fmla="*/ 11875 h 1935678"/>
              <a:gd name="connsiteX2" fmla="*/ 7220198 w 7220198"/>
              <a:gd name="connsiteY2" fmla="*/ 1223158 h 1935678"/>
              <a:gd name="connsiteX3" fmla="*/ 5723907 w 7220198"/>
              <a:gd name="connsiteY3" fmla="*/ 1211283 h 1935678"/>
              <a:gd name="connsiteX4" fmla="*/ 5284520 w 7220198"/>
              <a:gd name="connsiteY4" fmla="*/ 1923802 h 1935678"/>
              <a:gd name="connsiteX5" fmla="*/ 3942608 w 7220198"/>
              <a:gd name="connsiteY5" fmla="*/ 1935678 h 1935678"/>
              <a:gd name="connsiteX6" fmla="*/ 3515097 w 7220198"/>
              <a:gd name="connsiteY6" fmla="*/ 1211283 h 1935678"/>
              <a:gd name="connsiteX7" fmla="*/ 3503221 w 7220198"/>
              <a:gd name="connsiteY7" fmla="*/ 1211283 h 1935678"/>
              <a:gd name="connsiteX8" fmla="*/ 0 w 7220198"/>
              <a:gd name="connsiteY8" fmla="*/ 1246909 h 1935678"/>
              <a:gd name="connsiteX9" fmla="*/ 0 w 7220198"/>
              <a:gd name="connsiteY9" fmla="*/ 0 h 1935678"/>
              <a:gd name="connsiteX0" fmla="*/ 0 w 7220198"/>
              <a:gd name="connsiteY0" fmla="*/ 0 h 1935678"/>
              <a:gd name="connsiteX1" fmla="*/ 7208323 w 7220198"/>
              <a:gd name="connsiteY1" fmla="*/ 11875 h 1935678"/>
              <a:gd name="connsiteX2" fmla="*/ 7220198 w 7220198"/>
              <a:gd name="connsiteY2" fmla="*/ 1223158 h 1935678"/>
              <a:gd name="connsiteX3" fmla="*/ 5723907 w 7220198"/>
              <a:gd name="connsiteY3" fmla="*/ 1211283 h 1935678"/>
              <a:gd name="connsiteX4" fmla="*/ 5284520 w 7220198"/>
              <a:gd name="connsiteY4" fmla="*/ 1923802 h 1935678"/>
              <a:gd name="connsiteX5" fmla="*/ 3942608 w 7220198"/>
              <a:gd name="connsiteY5" fmla="*/ 1935678 h 1935678"/>
              <a:gd name="connsiteX6" fmla="*/ 3515097 w 7220198"/>
              <a:gd name="connsiteY6" fmla="*/ 1211283 h 1935678"/>
              <a:gd name="connsiteX7" fmla="*/ 3503221 w 7220198"/>
              <a:gd name="connsiteY7" fmla="*/ 1211283 h 1935678"/>
              <a:gd name="connsiteX8" fmla="*/ 0 w 7220198"/>
              <a:gd name="connsiteY8" fmla="*/ 1246909 h 1935678"/>
              <a:gd name="connsiteX9" fmla="*/ 0 w 7220198"/>
              <a:gd name="connsiteY9" fmla="*/ 0 h 1935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20198" h="1935678">
                <a:moveTo>
                  <a:pt x="0" y="0"/>
                </a:moveTo>
                <a:lnTo>
                  <a:pt x="7208323" y="11875"/>
                </a:lnTo>
                <a:lnTo>
                  <a:pt x="7220198" y="1223158"/>
                </a:lnTo>
                <a:lnTo>
                  <a:pt x="5723907" y="1211283"/>
                </a:lnTo>
                <a:lnTo>
                  <a:pt x="5284520" y="1923802"/>
                </a:lnTo>
                <a:lnTo>
                  <a:pt x="3942608" y="1935678"/>
                </a:lnTo>
                <a:lnTo>
                  <a:pt x="3515097" y="1211283"/>
                </a:lnTo>
                <a:lnTo>
                  <a:pt x="3503221" y="1211283"/>
                </a:lnTo>
                <a:lnTo>
                  <a:pt x="0" y="1246909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feld 13"/>
          <p:cNvSpPr txBox="1"/>
          <p:nvPr/>
        </p:nvSpPr>
        <p:spPr>
          <a:xfrm>
            <a:off x="3912573" y="4723637"/>
            <a:ext cx="832279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16 400 m</a:t>
            </a:r>
            <a:endParaRPr lang="en-GB" sz="1200" b="1" dirty="0"/>
          </a:p>
        </p:txBody>
      </p:sp>
      <p:cxnSp>
        <p:nvCxnSpPr>
          <p:cNvPr id="15" name="Gerade Verbindung mit Pfeil 14"/>
          <p:cNvCxnSpPr/>
          <p:nvPr/>
        </p:nvCxnSpPr>
        <p:spPr bwMode="auto">
          <a:xfrm rot="5400000">
            <a:off x="7882877" y="2678962"/>
            <a:ext cx="500066" cy="1466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cxnSp>
        <p:nvCxnSpPr>
          <p:cNvPr id="16" name="Gerade Verbindung mit Pfeil 15"/>
          <p:cNvCxnSpPr/>
          <p:nvPr/>
        </p:nvCxnSpPr>
        <p:spPr bwMode="auto">
          <a:xfrm rot="5400000">
            <a:off x="7883609" y="3392548"/>
            <a:ext cx="500066" cy="1466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cxnSp>
        <p:nvCxnSpPr>
          <p:cNvPr id="17" name="Gerade Verbindung mit Pfeil 16"/>
          <p:cNvCxnSpPr/>
          <p:nvPr/>
        </p:nvCxnSpPr>
        <p:spPr bwMode="auto">
          <a:xfrm rot="5400000">
            <a:off x="8026485" y="3035358"/>
            <a:ext cx="214314" cy="1466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sp>
        <p:nvSpPr>
          <p:cNvPr id="18" name="Textfeld 17"/>
          <p:cNvSpPr txBox="1"/>
          <p:nvPr/>
        </p:nvSpPr>
        <p:spPr>
          <a:xfrm>
            <a:off x="8132910" y="3214687"/>
            <a:ext cx="619080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200" b="1" smtClean="0"/>
              <a:t>100 m</a:t>
            </a:r>
            <a:endParaRPr lang="en-GB" sz="1200" b="1"/>
          </a:p>
        </p:txBody>
      </p:sp>
      <p:sp>
        <p:nvSpPr>
          <p:cNvPr id="19" name="Textfeld 18"/>
          <p:cNvSpPr txBox="1"/>
          <p:nvPr/>
        </p:nvSpPr>
        <p:spPr>
          <a:xfrm>
            <a:off x="8132910" y="2500307"/>
            <a:ext cx="619080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200" b="1" smtClean="0"/>
              <a:t>100 m</a:t>
            </a:r>
            <a:endParaRPr lang="en-GB" sz="1200" b="1"/>
          </a:p>
        </p:txBody>
      </p:sp>
      <p:sp>
        <p:nvSpPr>
          <p:cNvPr id="20" name="Textfeld 19"/>
          <p:cNvSpPr txBox="1"/>
          <p:nvPr/>
        </p:nvSpPr>
        <p:spPr>
          <a:xfrm>
            <a:off x="8211334" y="2857497"/>
            <a:ext cx="534121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200" b="1" smtClean="0"/>
              <a:t>50 m</a:t>
            </a:r>
            <a:endParaRPr lang="en-GB" sz="1200" b="1"/>
          </a:p>
        </p:txBody>
      </p:sp>
      <p:cxnSp>
        <p:nvCxnSpPr>
          <p:cNvPr id="21" name="Gerade Verbindung mit Pfeil 20"/>
          <p:cNvCxnSpPr/>
          <p:nvPr/>
        </p:nvCxnSpPr>
        <p:spPr>
          <a:xfrm rot="5400000">
            <a:off x="893737" y="2178041"/>
            <a:ext cx="500066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rot="5400000">
            <a:off x="7037405" y="2178041"/>
            <a:ext cx="500066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 rot="5400000" flipH="1" flipV="1">
            <a:off x="1465241" y="2178041"/>
            <a:ext cx="500066" cy="1588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 rot="5400000" flipH="1" flipV="1">
            <a:off x="5965835" y="2178041"/>
            <a:ext cx="500066" cy="1588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 rot="10800000">
            <a:off x="7643834" y="3429000"/>
            <a:ext cx="366714" cy="9524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 rot="10800000">
            <a:off x="7643834" y="2714620"/>
            <a:ext cx="366714" cy="9524"/>
          </a:xfrm>
          <a:prstGeom prst="straightConnector1">
            <a:avLst/>
          </a:prstGeom>
          <a:ln w="38100" cap="flat">
            <a:solidFill>
              <a:srgbClr val="FFFF00"/>
            </a:solidFill>
            <a:headEnd type="arrow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 flipV="1">
            <a:off x="2097741" y="3668358"/>
            <a:ext cx="1775012" cy="21516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1990164" y="3711389"/>
            <a:ext cx="1992853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GB" smtClean="0"/>
              <a:t>Dissolution of salt</a:t>
            </a:r>
            <a:endParaRPr lang="en-GB"/>
          </a:p>
        </p:txBody>
      </p:sp>
      <p:sp>
        <p:nvSpPr>
          <p:cNvPr id="29" name="Rectangle 5" descr="Horizontal dünn"/>
          <p:cNvSpPr>
            <a:spLocks noChangeArrowheads="1"/>
          </p:cNvSpPr>
          <p:nvPr/>
        </p:nvSpPr>
        <p:spPr bwMode="auto">
          <a:xfrm>
            <a:off x="792000" y="2937600"/>
            <a:ext cx="360000" cy="252000"/>
          </a:xfrm>
          <a:prstGeom prst="rect">
            <a:avLst/>
          </a:prstGeom>
          <a:pattFill prst="narHorz">
            <a:fgClr>
              <a:srgbClr val="FF99FF"/>
            </a:fgClr>
            <a:bgClr>
              <a:srgbClr val="FFFFFF"/>
            </a:bgClr>
          </a:pattFill>
          <a:ln w="190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cxnSp>
        <p:nvCxnSpPr>
          <p:cNvPr id="30" name="Gerade Verbindung mit Pfeil 29"/>
          <p:cNvCxnSpPr/>
          <p:nvPr/>
        </p:nvCxnSpPr>
        <p:spPr>
          <a:xfrm rot="5400000" flipH="1" flipV="1">
            <a:off x="3715451" y="2179829"/>
            <a:ext cx="500066" cy="1588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7715272" y="1428736"/>
            <a:ext cx="351378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mtClean="0"/>
              <a:t>N</a:t>
            </a:r>
            <a:endParaRPr lang="en-GB"/>
          </a:p>
        </p:txBody>
      </p:sp>
      <p:sp>
        <p:nvSpPr>
          <p:cNvPr id="32" name="Textfeld 31"/>
          <p:cNvSpPr txBox="1"/>
          <p:nvPr/>
        </p:nvSpPr>
        <p:spPr>
          <a:xfrm>
            <a:off x="714348" y="1428736"/>
            <a:ext cx="338554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mtClean="0"/>
              <a:t>S</a:t>
            </a:r>
            <a:endParaRPr lang="en-GB"/>
          </a:p>
        </p:txBody>
      </p:sp>
      <p:grpSp>
        <p:nvGrpSpPr>
          <p:cNvPr id="40" name="Gruppieren 39"/>
          <p:cNvGrpSpPr/>
          <p:nvPr/>
        </p:nvGrpSpPr>
        <p:grpSpPr>
          <a:xfrm>
            <a:off x="6100742" y="2924175"/>
            <a:ext cx="257175" cy="280988"/>
            <a:chOff x="5915024" y="2931319"/>
            <a:chExt cx="257175" cy="266700"/>
          </a:xfrm>
        </p:grpSpPr>
        <p:sp>
          <p:nvSpPr>
            <p:cNvPr id="33" name="Rechteck 32"/>
            <p:cNvSpPr/>
            <p:nvPr/>
          </p:nvSpPr>
          <p:spPr>
            <a:xfrm>
              <a:off x="5915024" y="2931319"/>
              <a:ext cx="257175" cy="266700"/>
            </a:xfrm>
            <a:prstGeom prst="rect">
              <a:avLst/>
            </a:prstGeom>
            <a:solidFill>
              <a:srgbClr val="E7F4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5" name="Gerade Verbindung 34"/>
            <p:cNvCxnSpPr/>
            <p:nvPr/>
          </p:nvCxnSpPr>
          <p:spPr>
            <a:xfrm rot="16200000" flipH="1">
              <a:off x="5787630" y="3063479"/>
              <a:ext cx="254795" cy="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/>
          </p:nvCxnSpPr>
          <p:spPr>
            <a:xfrm rot="16200000" flipH="1">
              <a:off x="6044801" y="3061097"/>
              <a:ext cx="254795" cy="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feld 35"/>
          <p:cNvSpPr txBox="1"/>
          <p:nvPr/>
        </p:nvSpPr>
        <p:spPr>
          <a:xfrm>
            <a:off x="6486525" y="4895850"/>
            <a:ext cx="22220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/>
              <a:t>vertical exaggeration 10 times</a:t>
            </a:r>
            <a:endParaRPr lang="en-GB" sz="12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57725" y="4714876"/>
            <a:ext cx="3960000" cy="132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M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57725" y="3235532"/>
            <a:ext cx="3960000" cy="100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M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57725" y="1743075"/>
            <a:ext cx="3960000" cy="10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Radionuclide distribution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462990" y="1233476"/>
            <a:ext cx="580337" cy="338554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600" dirty="0" smtClean="0"/>
              <a:t>I-129</a:t>
            </a:r>
            <a:endParaRPr lang="en-GB" sz="1600" dirty="0"/>
          </a:p>
        </p:txBody>
      </p:sp>
      <p:sp>
        <p:nvSpPr>
          <p:cNvPr id="10" name="Textfeld 9"/>
          <p:cNvSpPr txBox="1"/>
          <p:nvPr/>
        </p:nvSpPr>
        <p:spPr>
          <a:xfrm>
            <a:off x="8026798" y="1233476"/>
            <a:ext cx="790454" cy="338554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GB" sz="1600" dirty="0" smtClean="0"/>
              <a:t>U-234</a:t>
            </a:r>
            <a:endParaRPr lang="en-GB" sz="1600" dirty="0"/>
          </a:p>
        </p:txBody>
      </p:sp>
      <p:pic>
        <p:nvPicPr>
          <p:cNvPr id="4098" name="Picture 2" descr="M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8125" y="1720162"/>
            <a:ext cx="3960000" cy="10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M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8125" y="3207994"/>
            <a:ext cx="3960000" cy="10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M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8125" y="4695825"/>
            <a:ext cx="3960000" cy="10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10"/>
          <p:cNvSpPr txBox="1"/>
          <p:nvPr/>
        </p:nvSpPr>
        <p:spPr>
          <a:xfrm>
            <a:off x="3404937" y="2466968"/>
            <a:ext cx="715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10 000 a</a:t>
            </a:r>
            <a:endParaRPr lang="en-GB" sz="1200" dirty="0"/>
          </a:p>
        </p:txBody>
      </p:sp>
      <p:sp>
        <p:nvSpPr>
          <p:cNvPr id="12" name="Textfeld 11"/>
          <p:cNvSpPr txBox="1"/>
          <p:nvPr/>
        </p:nvSpPr>
        <p:spPr>
          <a:xfrm>
            <a:off x="3418308" y="3948113"/>
            <a:ext cx="715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50 000 a</a:t>
            </a:r>
            <a:endParaRPr lang="en-GB" sz="1200" dirty="0"/>
          </a:p>
        </p:txBody>
      </p:sp>
      <p:sp>
        <p:nvSpPr>
          <p:cNvPr id="13" name="Textfeld 12"/>
          <p:cNvSpPr txBox="1"/>
          <p:nvPr/>
        </p:nvSpPr>
        <p:spPr>
          <a:xfrm>
            <a:off x="3401517" y="5480877"/>
            <a:ext cx="793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100 000 a</a:t>
            </a:r>
            <a:endParaRPr lang="en-GB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7813506" y="2405063"/>
            <a:ext cx="865275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dirty="0" smtClean="0"/>
              <a:t>50 000 a</a:t>
            </a:r>
            <a:endParaRPr lang="en-GB" sz="1200" dirty="0"/>
          </a:p>
        </p:txBody>
      </p:sp>
      <p:sp>
        <p:nvSpPr>
          <p:cNvPr id="17" name="Textfeld 16"/>
          <p:cNvSpPr txBox="1"/>
          <p:nvPr/>
        </p:nvSpPr>
        <p:spPr>
          <a:xfrm>
            <a:off x="7813506" y="3909251"/>
            <a:ext cx="799332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dirty="0" smtClean="0"/>
              <a:t>100 000 a</a:t>
            </a:r>
            <a:endParaRPr lang="en-GB" sz="1200" dirty="0"/>
          </a:p>
        </p:txBody>
      </p:sp>
      <p:sp>
        <p:nvSpPr>
          <p:cNvPr id="18" name="Textfeld 17"/>
          <p:cNvSpPr txBox="1"/>
          <p:nvPr/>
        </p:nvSpPr>
        <p:spPr>
          <a:xfrm>
            <a:off x="7813506" y="5367357"/>
            <a:ext cx="931218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dirty="0" smtClean="0"/>
              <a:t>300 000 a</a:t>
            </a:r>
            <a:endParaRPr lang="en-GB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Abstraction for the 1D-Modell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50" y="2009775"/>
            <a:ext cx="8218714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Inhaltsplatzhalter 2"/>
          <p:cNvSpPr>
            <a:spLocks noGrp="1"/>
          </p:cNvSpPr>
          <p:nvPr>
            <p:ph idx="1"/>
          </p:nvPr>
        </p:nvSpPr>
        <p:spPr>
          <a:xfrm>
            <a:off x="457200" y="5000625"/>
            <a:ext cx="8229600" cy="1125538"/>
          </a:xfrm>
        </p:spPr>
        <p:txBody>
          <a:bodyPr/>
          <a:lstStyle/>
          <a:p>
            <a:r>
              <a:rPr lang="en-GB" smtClean="0"/>
              <a:t>Averaging of velocities along two transport pathways</a:t>
            </a:r>
            <a:endParaRPr lang="en-GB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Radionuclide concentrations pathway 2B</a:t>
            </a:r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5835B-BF9D-4944-8430-3DAB1693359F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pic>
        <p:nvPicPr>
          <p:cNvPr id="1024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1992450"/>
            <a:ext cx="4320000" cy="2744525"/>
          </a:xfrm>
          <a:prstGeom prst="rect">
            <a:avLst/>
          </a:prstGeom>
          <a:noFill/>
        </p:spPr>
      </p:pic>
      <p:sp>
        <p:nvSpPr>
          <p:cNvPr id="7" name="Textfeld 6"/>
          <p:cNvSpPr txBox="1"/>
          <p:nvPr/>
        </p:nvSpPr>
        <p:spPr>
          <a:xfrm>
            <a:off x="723900" y="4895850"/>
            <a:ext cx="35916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Mean velocity used in 1D model</a:t>
            </a:r>
            <a:endParaRPr lang="en-GB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67319" y="1992450"/>
            <a:ext cx="4320000" cy="2738880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5076825" y="4895850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Maximum velocity used in 1D model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Different radionuclides are transported on different pathways </a:t>
            </a:r>
          </a:p>
          <a:p>
            <a:pPr lvl="1"/>
            <a:r>
              <a:rPr lang="en-GB" dirty="0" smtClean="0"/>
              <a:t>Dependant on transport properties</a:t>
            </a:r>
          </a:p>
          <a:p>
            <a:pPr lvl="1"/>
            <a:r>
              <a:rPr lang="en-GB" dirty="0" smtClean="0"/>
              <a:t>Fractions of the radionuclides transported on one or the other of the different pathways differs from nuclide to nuclide</a:t>
            </a:r>
          </a:p>
          <a:p>
            <a:pPr lvl="1"/>
            <a:r>
              <a:rPr lang="en-GB" dirty="0" smtClean="0"/>
              <a:t>Multiple 1D paths have to be used</a:t>
            </a:r>
          </a:p>
          <a:p>
            <a:endParaRPr lang="en-GB" dirty="0" smtClean="0"/>
          </a:p>
          <a:p>
            <a:r>
              <a:rPr lang="en-GB" dirty="0" smtClean="0"/>
              <a:t>1D model overestimates concentrations due to missing dispersion in second dimension</a:t>
            </a:r>
          </a:p>
          <a:p>
            <a:endParaRPr lang="en-GB" dirty="0" smtClean="0"/>
          </a:p>
          <a:p>
            <a:r>
              <a:rPr lang="en-GB" dirty="0" smtClean="0"/>
              <a:t>Averaging of velocities results in large uncertainties</a:t>
            </a:r>
          </a:p>
          <a:p>
            <a:endParaRPr lang="en-GB" dirty="0" smtClean="0"/>
          </a:p>
          <a:p>
            <a:r>
              <a:rPr lang="en-GB" dirty="0" smtClean="0"/>
              <a:t>High transport velocities may result in the decay chains being in disequilibria</a:t>
            </a:r>
          </a:p>
          <a:p>
            <a:endParaRPr lang="en-GB" dirty="0" smtClean="0"/>
          </a:p>
          <a:p>
            <a:r>
              <a:rPr lang="en-GB" dirty="0" smtClean="0"/>
              <a:t>Deliverable D4.2.1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5835B-BF9D-4944-8430-3DAB1693359F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Effects of dimensionality</a:t>
            </a:r>
            <a:br>
              <a:rPr lang="en-GB" dirty="0" smtClean="0"/>
            </a:br>
            <a:r>
              <a:rPr lang="en-GB" dirty="0" smtClean="0"/>
              <a:t>on flow and transport calculations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Aim</a:t>
            </a:r>
          </a:p>
          <a:p>
            <a:endParaRPr lang="en-GB" dirty="0" smtClean="0"/>
          </a:p>
          <a:p>
            <a:pPr lvl="1"/>
            <a:r>
              <a:rPr lang="en-US" dirty="0" smtClean="0"/>
              <a:t>Identify the needs for implementing more sophisticated approaches in PA based on a quantitative comparison of different models that feature different complexities of underlying assumptions and process conceptualizations.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Examine whether the use of more detailed flow and transport codes provide an added value, e.g. by reducing conservatism of the results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Comparison of results from PA codes with more detailed flow and transport codes which are believed to represent the process adequately</a:t>
            </a:r>
          </a:p>
          <a:p>
            <a:pPr lvl="1"/>
            <a:endParaRPr lang="en-GB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Clay as a host rock:	CEA – IRSN – SCK·CEN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C7AA3A2-669D-4C10-8EA4-519FA669F89C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Clay as host rock: Objectives</a:t>
            </a:r>
            <a:endParaRPr lang="en-GB" sz="1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3D, 2D and 1D radionuclide transport calculations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baseline="30000" dirty="0" smtClean="0"/>
              <a:t>129</a:t>
            </a:r>
            <a:r>
              <a:rPr lang="en-GB" dirty="0" smtClean="0"/>
              <a:t>I, </a:t>
            </a:r>
            <a:r>
              <a:rPr lang="en-GB" baseline="30000" dirty="0" smtClean="0"/>
              <a:t>135</a:t>
            </a:r>
            <a:r>
              <a:rPr lang="en-GB" dirty="0" smtClean="0"/>
              <a:t>Cs, </a:t>
            </a:r>
            <a:r>
              <a:rPr lang="en-GB" baseline="30000" dirty="0" smtClean="0"/>
              <a:t>79</a:t>
            </a:r>
            <a:r>
              <a:rPr lang="en-GB" dirty="0" smtClean="0"/>
              <a:t>Se, </a:t>
            </a:r>
            <a:r>
              <a:rPr lang="en-GB" baseline="30000" dirty="0" smtClean="0"/>
              <a:t>245</a:t>
            </a:r>
            <a:r>
              <a:rPr lang="en-GB" dirty="0" smtClean="0"/>
              <a:t>Cm chain)</a:t>
            </a:r>
          </a:p>
          <a:p>
            <a:endParaRPr lang="en-GB" dirty="0" smtClean="0"/>
          </a:p>
          <a:p>
            <a:r>
              <a:rPr lang="en-GB" dirty="0" smtClean="0"/>
              <a:t>COMSOL, Cast3m, </a:t>
            </a:r>
            <a:r>
              <a:rPr lang="en-GB" dirty="0" err="1" smtClean="0"/>
              <a:t>Goldsim</a:t>
            </a:r>
            <a:r>
              <a:rPr lang="en-GB" dirty="0" smtClean="0"/>
              <a:t>, </a:t>
            </a:r>
            <a:r>
              <a:rPr lang="en-GB" dirty="0" err="1" smtClean="0"/>
              <a:t>Melodie</a:t>
            </a:r>
            <a:r>
              <a:rPr lang="en-GB" dirty="0" smtClean="0"/>
              <a:t> , PORFLOW</a:t>
            </a:r>
          </a:p>
          <a:p>
            <a:endParaRPr lang="en-GB" dirty="0" smtClean="0"/>
          </a:p>
          <a:p>
            <a:r>
              <a:rPr lang="en-GB" dirty="0" smtClean="0"/>
              <a:t>Study the impact on radionuclide transport calculations of different modelling/numerical aspects including: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Dimension of modelling (1D, 2D or 3D).</a:t>
            </a:r>
          </a:p>
          <a:p>
            <a:pPr lvl="1"/>
            <a:r>
              <a:rPr lang="en-GB" dirty="0" smtClean="0"/>
              <a:t>Disposal geometry (cylindrical gallery section geometry vs. square section).</a:t>
            </a:r>
          </a:p>
          <a:p>
            <a:pPr lvl="1"/>
            <a:r>
              <a:rPr lang="en-GB" dirty="0" smtClean="0"/>
              <a:t>Time and space level of refinement (time step and mesh).</a:t>
            </a:r>
          </a:p>
          <a:p>
            <a:pPr lvl="1"/>
            <a:r>
              <a:rPr lang="en-GB" dirty="0" smtClean="0"/>
              <a:t>Spatial scheme methods (Finite Element, Mixed Hybrid Finite Element, Finite Volume).</a:t>
            </a:r>
          </a:p>
          <a:p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5835B-BF9D-4944-8430-3DAB1693359F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46FD1B-BA21-4F8B-AF4E-ABD690CAEBD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Clay as host rock: Calculation domain</a:t>
            </a:r>
            <a:endParaRPr lang="en-GB"/>
          </a:p>
        </p:txBody>
      </p:sp>
      <p:pic>
        <p:nvPicPr>
          <p:cNvPr id="126981" name="Picture 5" descr="disp_sy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0" y="1390620"/>
            <a:ext cx="7419975" cy="4803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uppieren 14"/>
          <p:cNvGrpSpPr/>
          <p:nvPr/>
        </p:nvGrpSpPr>
        <p:grpSpPr>
          <a:xfrm>
            <a:off x="957832" y="1314450"/>
            <a:ext cx="6900028" cy="4924485"/>
            <a:chOff x="957832" y="1314450"/>
            <a:chExt cx="6900028" cy="4924485"/>
          </a:xfrm>
        </p:grpSpPr>
        <p:sp>
          <p:nvSpPr>
            <p:cNvPr id="5" name="Textfeld 4"/>
            <p:cNvSpPr txBox="1"/>
            <p:nvPr/>
          </p:nvSpPr>
          <p:spPr>
            <a:xfrm>
              <a:off x="957832" y="1314450"/>
              <a:ext cx="62869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smtClean="0"/>
                <a:t>Cell</a:t>
              </a:r>
              <a:endParaRPr lang="en-GB" sz="2000" dirty="0"/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3782294" y="1352550"/>
              <a:ext cx="155202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smtClean="0"/>
                <a:t>Access Drift</a:t>
              </a:r>
              <a:endParaRPr lang="en-GB" sz="2000"/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1429619" y="5095875"/>
              <a:ext cx="126669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smtClean="0"/>
                <a:t>Host rock</a:t>
              </a:r>
              <a:endParaRPr lang="en-GB" sz="2000"/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4134719" y="5095875"/>
              <a:ext cx="182453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smtClean="0"/>
                <a:t>Bentonite plug</a:t>
              </a:r>
              <a:endParaRPr lang="en-GB" sz="2000"/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6858869" y="5076825"/>
              <a:ext cx="998991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smtClean="0"/>
                <a:t>Backfill</a:t>
              </a:r>
              <a:endParaRPr lang="en-GB" sz="2000"/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2363069" y="5467350"/>
              <a:ext cx="182325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smtClean="0"/>
                <a:t>Vitrified Waste</a:t>
              </a:r>
              <a:endParaRPr lang="en-GB" sz="2000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2363069" y="5838825"/>
              <a:ext cx="133722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smtClean="0"/>
                <a:t>Symmetry</a:t>
              </a:r>
              <a:endParaRPr lang="en-GB" sz="200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5439644" y="5457825"/>
              <a:ext cx="122501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smtClean="0"/>
                <a:t>Concrete</a:t>
              </a:r>
              <a:endParaRPr lang="en-GB" sz="2000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5439644" y="5829300"/>
              <a:ext cx="2039341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smtClean="0"/>
                <a:t>Calculation area</a:t>
              </a:r>
              <a:endParaRPr lang="en-GB" sz="200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46FD1B-BA21-4F8B-AF4E-ABD690CAEBD4}" type="slidenum">
              <a:rPr lang="de-DE"/>
              <a:pPr/>
              <a:t>6</a:t>
            </a:fld>
            <a:endParaRPr lang="de-DE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Clay as host rock: 3D/2D representation</a:t>
            </a:r>
            <a:endParaRPr lang="en-US" dirty="0"/>
          </a:p>
        </p:txBody>
      </p:sp>
      <p:pic>
        <p:nvPicPr>
          <p:cNvPr id="126982" name="Picture 6" descr="alve_3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25550"/>
            <a:ext cx="4737547" cy="3292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4" name="Picture 8" descr="al2Dcy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399" y="1227137"/>
            <a:ext cx="3420000" cy="26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5" name="Picture 9" descr="al2Dcu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399" y="3941763"/>
            <a:ext cx="3420000" cy="2645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eck 10"/>
          <p:cNvSpPr/>
          <p:nvPr/>
        </p:nvSpPr>
        <p:spPr>
          <a:xfrm>
            <a:off x="200025" y="3267075"/>
            <a:ext cx="1200150" cy="1057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6983" name="Picture 7" descr="alve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876" y="3702050"/>
            <a:ext cx="4410165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D46578-EBAF-414F-9432-C7D39F7B4B2E}" type="slidenum">
              <a:rPr lang="de-DE"/>
              <a:pPr/>
              <a:t>7</a:t>
            </a:fld>
            <a:endParaRPr lang="de-DE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Clay as host rock: Results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29036" name="Rectangle 12"/>
          <p:cNvSpPr>
            <a:spLocks noChangeArrowheads="1"/>
          </p:cNvSpPr>
          <p:nvPr/>
        </p:nvSpPr>
        <p:spPr bwMode="auto">
          <a:xfrm rot="16200000">
            <a:off x="-507205" y="4878388"/>
            <a:ext cx="1800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baseline="30000" dirty="0"/>
              <a:t>135</a:t>
            </a:r>
            <a:r>
              <a:rPr lang="en-GB" dirty="0"/>
              <a:t>Cs (Sorption)</a:t>
            </a:r>
          </a:p>
        </p:txBody>
      </p:sp>
      <p:sp>
        <p:nvSpPr>
          <p:cNvPr id="129037" name="Rectangle 13"/>
          <p:cNvSpPr>
            <a:spLocks noChangeArrowheads="1"/>
          </p:cNvSpPr>
          <p:nvPr/>
        </p:nvSpPr>
        <p:spPr bwMode="auto">
          <a:xfrm rot="16200000">
            <a:off x="-471486" y="2195513"/>
            <a:ext cx="1728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baseline="30000" dirty="0"/>
              <a:t>129</a:t>
            </a:r>
            <a:r>
              <a:rPr lang="en-GB" dirty="0"/>
              <a:t>I (Tracer)</a:t>
            </a:r>
          </a:p>
        </p:txBody>
      </p:sp>
      <p:pic>
        <p:nvPicPr>
          <p:cNvPr id="129042" name="Picture 18" descr="Np23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25852" y="3833814"/>
            <a:ext cx="3780000" cy="2654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43" name="Picture 19" descr="I129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7997" y="1076327"/>
            <a:ext cx="3780000" cy="2646749"/>
          </a:xfrm>
          <a:prstGeom prst="rect">
            <a:avLst/>
          </a:prstGeom>
          <a:noFill/>
        </p:spPr>
      </p:pic>
      <p:pic>
        <p:nvPicPr>
          <p:cNvPr id="129044" name="Picture 20" descr="Cs135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7997" y="3833814"/>
            <a:ext cx="3780000" cy="2646749"/>
          </a:xfrm>
          <a:prstGeom prst="rect">
            <a:avLst/>
          </a:prstGeom>
          <a:noFill/>
        </p:spPr>
      </p:pic>
      <p:pic>
        <p:nvPicPr>
          <p:cNvPr id="129045" name="Picture 21" descr="Se79a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25852" y="1076327"/>
            <a:ext cx="3780000" cy="2646750"/>
          </a:xfrm>
          <a:prstGeom prst="rect">
            <a:avLst/>
          </a:prstGeom>
          <a:noFill/>
        </p:spPr>
      </p:pic>
      <p:sp>
        <p:nvSpPr>
          <p:cNvPr id="129039" name="Rectangle 15"/>
          <p:cNvSpPr>
            <a:spLocks noChangeArrowheads="1"/>
          </p:cNvSpPr>
          <p:nvPr/>
        </p:nvSpPr>
        <p:spPr bwMode="auto">
          <a:xfrm rot="5400000">
            <a:off x="7083425" y="4872038"/>
            <a:ext cx="2808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baseline="30000" dirty="0"/>
              <a:t>245</a:t>
            </a:r>
            <a:r>
              <a:rPr lang="en-GB" dirty="0"/>
              <a:t>Cm (chain – </a:t>
            </a:r>
            <a:r>
              <a:rPr lang="en-GB" baseline="30000" dirty="0"/>
              <a:t>237</a:t>
            </a:r>
            <a:r>
              <a:rPr lang="en-GB" dirty="0"/>
              <a:t>Np)</a:t>
            </a:r>
          </a:p>
        </p:txBody>
      </p:sp>
      <p:sp>
        <p:nvSpPr>
          <p:cNvPr id="129038" name="Rectangle 14"/>
          <p:cNvSpPr>
            <a:spLocks noChangeArrowheads="1"/>
          </p:cNvSpPr>
          <p:nvPr/>
        </p:nvSpPr>
        <p:spPr bwMode="auto">
          <a:xfrm rot="5400000">
            <a:off x="7351713" y="2109788"/>
            <a:ext cx="23050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1600" baseline="30000" dirty="0"/>
              <a:t>79</a:t>
            </a:r>
            <a:r>
              <a:rPr lang="en-GB" sz="1600" dirty="0"/>
              <a:t>Se (Solubility limit)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Clay as host rock: Conclusions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 numerical method and time and space </a:t>
            </a:r>
            <a:r>
              <a:rPr lang="en-GB" dirty="0" err="1" smtClean="0"/>
              <a:t>discretisation</a:t>
            </a:r>
            <a:r>
              <a:rPr lang="en-GB" dirty="0" smtClean="0"/>
              <a:t> impact for fine problem description.</a:t>
            </a:r>
          </a:p>
          <a:p>
            <a:pPr lvl="1"/>
            <a:r>
              <a:rPr lang="en-GB" dirty="0" smtClean="0"/>
              <a:t>Modeller choice (pros and cons of the method).</a:t>
            </a:r>
          </a:p>
          <a:p>
            <a:endParaRPr lang="en-GB" dirty="0" smtClean="0"/>
          </a:p>
          <a:p>
            <a:r>
              <a:rPr lang="en-GB" dirty="0" smtClean="0"/>
              <a:t>Small geometry influence.</a:t>
            </a:r>
          </a:p>
          <a:p>
            <a:pPr lvl="1"/>
            <a:r>
              <a:rPr lang="en-GB" dirty="0" smtClean="0"/>
              <a:t>Caution with solubility limited release.</a:t>
            </a:r>
          </a:p>
          <a:p>
            <a:pPr lvl="1"/>
            <a:r>
              <a:rPr lang="en-GB" dirty="0" smtClean="0"/>
              <a:t>Induced error available.</a:t>
            </a:r>
          </a:p>
          <a:p>
            <a:endParaRPr lang="en-GB" dirty="0" smtClean="0"/>
          </a:p>
          <a:p>
            <a:r>
              <a:rPr lang="en-GB" dirty="0" smtClean="0"/>
              <a:t>Dimensionality influence.</a:t>
            </a:r>
          </a:p>
          <a:p>
            <a:pPr lvl="1"/>
            <a:r>
              <a:rPr lang="en-GB" dirty="0" smtClean="0"/>
              <a:t>Caution with 1D modelling (solubility limited).</a:t>
            </a:r>
          </a:p>
          <a:p>
            <a:pPr lvl="1"/>
            <a:r>
              <a:rPr lang="en-GB" dirty="0" smtClean="0"/>
              <a:t>2D is the best compromise between computation time and accuracy.</a:t>
            </a:r>
          </a:p>
          <a:p>
            <a:pPr lvl="1"/>
            <a:r>
              <a:rPr lang="en-GB" dirty="0" smtClean="0"/>
              <a:t>Induced error available.</a:t>
            </a:r>
          </a:p>
          <a:p>
            <a:pPr lvl="1"/>
            <a:r>
              <a:rPr lang="en-GB" dirty="0" smtClean="0"/>
              <a:t>3D not always workable.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Deliverable D4.2.4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5835B-BF9D-4944-8430-3DAB1693359F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Overburden of a repository in salt:	GRS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C7AA3A2-669D-4C10-8EA4-519FA669F89C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mina-praesentation">
  <a:themeElements>
    <a:clrScheme name="PAMINA 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MINA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MINA 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MINA 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MINA 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MINA 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MINA 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MINA 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MINA 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MINA 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MINA 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MINA 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MINA 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MINA 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pamina-praesentation</Template>
  <TotalTime>0</TotalTime>
  <Words>406</Words>
  <Application>Microsoft Office PowerPoint</Application>
  <PresentationFormat>Bildschirmpräsentation (4:3)</PresentationFormat>
  <Paragraphs>112</Paragraphs>
  <Slides>15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pamina-praesentation</vt:lpstr>
      <vt:lpstr>Folie 1</vt:lpstr>
      <vt:lpstr>Effects of dimensionality on flow and transport calculations</vt:lpstr>
      <vt:lpstr>Folie 3</vt:lpstr>
      <vt:lpstr>Clay as host rock: Objectives</vt:lpstr>
      <vt:lpstr>Clay as host rock: Calculation domain</vt:lpstr>
      <vt:lpstr>Clay as host rock: 3D/2D representation</vt:lpstr>
      <vt:lpstr>Clay as host rock: Results</vt:lpstr>
      <vt:lpstr>Clay as host rock: Conclusions</vt:lpstr>
      <vt:lpstr>Folie 9</vt:lpstr>
      <vt:lpstr>Geological cross section</vt:lpstr>
      <vt:lpstr>Abstracted cross section</vt:lpstr>
      <vt:lpstr>Radionuclide distribution</vt:lpstr>
      <vt:lpstr>Abstraction for the 1D-Modell</vt:lpstr>
      <vt:lpstr>Radionuclide concentrations pathway 2B</vt:lpstr>
      <vt:lpstr>Conclusions</vt:lpstr>
    </vt:vector>
  </TitlesOfParts>
  <Company>GRS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André  Rübel</dc:creator>
  <cp:lastModifiedBy>GRS</cp:lastModifiedBy>
  <cp:revision>348</cp:revision>
  <dcterms:created xsi:type="dcterms:W3CDTF">2009-08-12T09:09:11Z</dcterms:created>
  <dcterms:modified xsi:type="dcterms:W3CDTF">2009-09-29T06:52:48Z</dcterms:modified>
</cp:coreProperties>
</file>