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6" r:id="rId5"/>
    <p:sldId id="258" r:id="rId6"/>
    <p:sldId id="259" r:id="rId7"/>
    <p:sldId id="260" r:id="rId8"/>
    <p:sldId id="261" r:id="rId9"/>
    <p:sldId id="267" r:id="rId10"/>
    <p:sldId id="262" r:id="rId11"/>
    <p:sldId id="263" r:id="rId12"/>
    <p:sldId id="264" r:id="rId13"/>
    <p:sldId id="265" r:id="rId14"/>
    <p:sldId id="280" r:id="rId15"/>
    <p:sldId id="269" r:id="rId16"/>
    <p:sldId id="273" r:id="rId17"/>
    <p:sldId id="274" r:id="rId18"/>
    <p:sldId id="281" r:id="rId19"/>
    <p:sldId id="270" r:id="rId20"/>
    <p:sldId id="271" r:id="rId21"/>
    <p:sldId id="272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B2B2"/>
    <a:srgbClr val="1446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73" autoAdjust="0"/>
  </p:normalViewPr>
  <p:slideViewPr>
    <p:cSldViewPr>
      <p:cViewPr>
        <p:scale>
          <a:sx n="80" d="100"/>
          <a:sy n="80" d="100"/>
        </p:scale>
        <p:origin x="-702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151" cy="4975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5227" y="0"/>
            <a:ext cx="2971151" cy="4975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AF5D3-9845-4221-8A01-B257CF445C44}" type="datetimeFigureOut">
              <a:rPr lang="de-DE" smtClean="0"/>
              <a:pPr/>
              <a:t>28.09.2009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6520"/>
            <a:ext cx="2971151" cy="49759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5227" y="9446520"/>
            <a:ext cx="2971151" cy="49759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45E84-6F54-4DDE-8761-4533F354A7B0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0C5BF-9D8E-4943-8237-4AC855531599}" type="datetimeFigureOut">
              <a:rPr lang="de-DE" smtClean="0"/>
              <a:pPr/>
              <a:t>28.09.2009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7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6677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242E3-1B56-4FDD-966C-3EBA0D0E795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655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688"/>
            <a:fld id="{85A0CD73-93BA-4416-B6FA-EC12A9C6D0DD}" type="slidenum">
              <a:rPr lang="de-DE" smtClean="0"/>
              <a:pPr defTabSz="928688"/>
              <a:t>16</a:t>
            </a:fld>
            <a:endParaRPr lang="de-DE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665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688"/>
            <a:fld id="{8C208148-8EFD-4B8A-B7A6-60CA3E8724B3}" type="slidenum">
              <a:rPr lang="de-DE" smtClean="0"/>
              <a:pPr defTabSz="928688"/>
              <a:t>17</a:t>
            </a:fld>
            <a:endParaRPr lang="de-DE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675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688"/>
            <a:fld id="{7951E78F-6438-4AF8-88D2-DCF76E08C2FB}" type="slidenum">
              <a:rPr lang="de-DE" smtClean="0"/>
              <a:pPr defTabSz="928688"/>
              <a:t>18</a:t>
            </a:fld>
            <a:endParaRPr lang="de-DE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4915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688"/>
            <a:fld id="{ABB6B075-CA97-49F3-B3C0-3F21012D4081}" type="slidenum">
              <a:rPr lang="de-DE" smtClean="0"/>
              <a:pPr defTabSz="928688"/>
              <a:t>19</a:t>
            </a:fld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5018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688"/>
            <a:fld id="{0CE17719-93A7-4F55-8C90-D223100B7AE4}" type="slidenum">
              <a:rPr lang="de-DE" smtClean="0"/>
              <a:pPr defTabSz="928688"/>
              <a:t>20</a:t>
            </a:fld>
            <a:endParaRPr lang="de-DE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5120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688"/>
            <a:fld id="{540B9073-AAD2-4DDE-B2E9-53D23FB8E7A1}" type="slidenum">
              <a:rPr lang="de-DE" smtClean="0"/>
              <a:pPr defTabSz="928688"/>
              <a:t>21</a:t>
            </a:fld>
            <a:endParaRPr lang="de-DE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5222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688"/>
            <a:fld id="{0013C244-296D-4569-AF9C-50D0E7C736C2}" type="slidenum">
              <a:rPr lang="de-DE" smtClean="0"/>
              <a:pPr defTabSz="928688"/>
              <a:t>22</a:t>
            </a:fld>
            <a:endParaRPr lang="de-DE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5325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688"/>
            <a:fld id="{0751B48B-C521-4023-BCF3-49C0C8EEF8E7}" type="slidenum">
              <a:rPr lang="de-DE" smtClean="0"/>
              <a:pPr defTabSz="928688"/>
              <a:t>23</a:t>
            </a:fld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460" y="2567940"/>
            <a:ext cx="8633460" cy="1219200"/>
          </a:xfrm>
          <a:noFill/>
        </p:spPr>
        <p:txBody>
          <a:bodyPr anchor="ctr" anchorCtr="1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Titelmasterformat durch Klicken bearbeiten</a:t>
            </a:r>
            <a:endParaRPr lang="de-DE" dirty="0" smtClean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Zusatzinfo, Autoren, Ort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6012180" y="6627677"/>
            <a:ext cx="2247900" cy="180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D88910B0-4ABC-4979-A760-AC3BED2C6865}" type="datetime1">
              <a:rPr lang="de-DE" smtClean="0"/>
              <a:pPr/>
              <a:t>28.09.2009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460" y="6626850"/>
            <a:ext cx="5754284" cy="180000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 baseline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60671" y="6626097"/>
            <a:ext cx="627987" cy="180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C31112E-B72C-493E-A9E4-3ADFFD1D57E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>
            <a:lvl1pPr>
              <a:defRPr sz="20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6012180" y="6627677"/>
            <a:ext cx="2247900" cy="180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BA36B90F-0165-44C6-80EA-3F01C35A11C1}" type="datetime1">
              <a:rPr lang="de-DE" smtClean="0"/>
              <a:pPr/>
              <a:t>28.09.2009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460" y="6626850"/>
            <a:ext cx="5754284" cy="180000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 baseline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60671" y="6626097"/>
            <a:ext cx="627987" cy="180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C31112E-B72C-493E-A9E4-3ADFFD1D57E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244800" y="1263600"/>
            <a:ext cx="8647200" cy="5036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fik einf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anchor="t" anchorCtr="0"/>
          <a:lstStyle>
            <a:lvl1pPr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8634798" cy="5041110"/>
          </a:xfrm>
          <a:prstGeom prst="rect">
            <a:avLst/>
          </a:prstGeom>
        </p:spPr>
        <p:txBody>
          <a:bodyPr/>
          <a:lstStyle>
            <a:lvl1pPr marL="0"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6012180" y="6627677"/>
            <a:ext cx="2247900" cy="180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4F8C0CC6-0A06-41E3-824E-72F883132661}" type="datetime1">
              <a:rPr lang="de-DE" smtClean="0"/>
              <a:pPr/>
              <a:t>28.09.2009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460" y="6626850"/>
            <a:ext cx="5754284" cy="180000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 baseline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60671" y="6626097"/>
            <a:ext cx="627987" cy="180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C31112E-B72C-493E-A9E4-3ADFFD1D57E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840" y="580986"/>
            <a:ext cx="7665720" cy="367281"/>
          </a:xfrm>
        </p:spPr>
        <p:txBody>
          <a:bodyPr anchor="t" anchorCtr="0"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B6921-FF3D-4373-BBD7-EC487F54FDE1}" type="datetime1">
              <a:rPr lang="de-DE" smtClean="0"/>
              <a:pPr/>
              <a:t>28.09.2009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112E-B72C-493E-A9E4-3ADFFD1D57E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246063" y="1262063"/>
            <a:ext cx="3597275" cy="5189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5" hasCustomPrompt="1"/>
          </p:nvPr>
        </p:nvSpPr>
        <p:spPr>
          <a:xfrm>
            <a:off x="3928533" y="1270000"/>
            <a:ext cx="4953000" cy="5173133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dirty="0" smtClean="0"/>
              <a:t>Grafik einfügen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43840" y="580986"/>
            <a:ext cx="7665720" cy="60773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dirty="0" smtClean="0"/>
              <a:t>Titelmasterformat durch Klicken bearbeiten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6012180" y="6627677"/>
            <a:ext cx="2247900" cy="180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BCD63F4D-9861-43EB-AA93-617C2299226A}" type="datetime1">
              <a:rPr lang="de-DE" smtClean="0"/>
              <a:pPr/>
              <a:t>28.09.2009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460" y="6626850"/>
            <a:ext cx="5754284" cy="180000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 baseline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60671" y="6626097"/>
            <a:ext cx="627987" cy="180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C31112E-B72C-493E-A9E4-3ADFFD1D57E7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3" name="Grafik 12" descr="PPT_01.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429768"/>
          </a:xfrm>
          <a:prstGeom prst="rect">
            <a:avLst/>
          </a:prstGeom>
        </p:spPr>
      </p:pic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244800" y="1263600"/>
            <a:ext cx="8647200" cy="5036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 baseline="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600"/>
        </a:spcBef>
        <a:buClr>
          <a:srgbClr val="33B2B2"/>
        </a:buClr>
        <a:buSzPct val="100000"/>
        <a:buFontTx/>
        <a:buNone/>
        <a:defRPr lang="de-DE" sz="18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80000" marR="0" indent="-180000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Tx/>
        <a:buFont typeface="Wingdings" pitchFamily="2" charset="2"/>
        <a:buChar char="§"/>
        <a:tabLst/>
        <a:defRPr lang="de-DE" sz="18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32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de-DE" sz="18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4000" indent="-180000" algn="l" defTabSz="914400" rtl="0" eaLnBrk="1" latinLnBrk="0" hangingPunct="1">
        <a:spcBef>
          <a:spcPts val="600"/>
        </a:spcBef>
        <a:buFont typeface="Symbol" pitchFamily="18" charset="2"/>
        <a:buChar char="-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460" y="2143116"/>
            <a:ext cx="8633460" cy="12192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Gas </a:t>
            </a:r>
            <a:r>
              <a:rPr lang="de-DE" dirty="0" err="1" smtClean="0"/>
              <a:t>migration</a:t>
            </a:r>
            <a:r>
              <a:rPr lang="de-DE" dirty="0" smtClean="0"/>
              <a:t> in </a:t>
            </a:r>
            <a:r>
              <a:rPr lang="de-DE" dirty="0" err="1" smtClean="0"/>
              <a:t>argillaceous</a:t>
            </a:r>
            <a:r>
              <a:rPr lang="de-DE" dirty="0" smtClean="0"/>
              <a:t> rock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pathway</a:t>
            </a:r>
            <a:r>
              <a:rPr lang="de-DE" dirty="0" smtClean="0"/>
              <a:t> </a:t>
            </a:r>
            <a:r>
              <a:rPr lang="de-DE" dirty="0" err="1" smtClean="0"/>
              <a:t>dilation</a:t>
            </a:r>
            <a:r>
              <a:rPr lang="de-DE" dirty="0" smtClean="0"/>
              <a:t> –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2286016"/>
          </a:xfrm>
        </p:spPr>
        <p:txBody>
          <a:bodyPr/>
          <a:lstStyle/>
          <a:p>
            <a:r>
              <a:rPr lang="de-DE" dirty="0" smtClean="0"/>
              <a:t>Martin Navarro, GRS</a:t>
            </a:r>
          </a:p>
          <a:p>
            <a:endParaRPr lang="de-DE" dirty="0" smtClean="0"/>
          </a:p>
          <a:p>
            <a:endParaRPr lang="de-DE" dirty="0" smtClean="0"/>
          </a:p>
          <a:p>
            <a:pPr lvl="1" algn="l"/>
            <a:endParaRPr lang="de-DE" dirty="0" smtClean="0"/>
          </a:p>
          <a:p>
            <a:pPr lvl="2" algn="l"/>
            <a:r>
              <a:rPr lang="de-DE" dirty="0" smtClean="0"/>
              <a:t>PAMINA Final Workshop</a:t>
            </a:r>
            <a:br>
              <a:rPr lang="de-DE" dirty="0" smtClean="0"/>
            </a:br>
            <a:r>
              <a:rPr lang="de-DE" dirty="0" smtClean="0"/>
              <a:t>28.—30. September 2009, </a:t>
            </a:r>
            <a:r>
              <a:rPr lang="de-DE" dirty="0" err="1" smtClean="0"/>
              <a:t>Hohenkammer</a:t>
            </a:r>
            <a:r>
              <a:rPr lang="de-DE" dirty="0" smtClean="0"/>
              <a:t>, Germany </a:t>
            </a:r>
            <a:endParaRPr lang="de-DE" dirty="0"/>
          </a:p>
        </p:txBody>
      </p:sp>
      <p:pic>
        <p:nvPicPr>
          <p:cNvPr id="1026" name="Picture 2" descr="pamina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5619194"/>
            <a:ext cx="11382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Summary and Conclusions (1/3) – Sensitive Parameters: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244800" y="1263600"/>
            <a:ext cx="8756356" cy="5036400"/>
          </a:xfrm>
        </p:spPr>
        <p:txBody>
          <a:bodyPr>
            <a:normAutofit/>
          </a:bodyPr>
          <a:lstStyle/>
          <a:p>
            <a:pPr lvl="1"/>
            <a:r>
              <a:rPr lang="en-GB" b="1" dirty="0" smtClean="0"/>
              <a:t>Anisotropy </a:t>
            </a:r>
            <a:r>
              <a:rPr lang="en-GB" dirty="0"/>
              <a:t>of gas </a:t>
            </a:r>
            <a:r>
              <a:rPr lang="en-GB" dirty="0" smtClean="0"/>
              <a:t>permeability</a:t>
            </a:r>
          </a:p>
          <a:p>
            <a:pPr lvl="2"/>
            <a:r>
              <a:rPr lang="en-GB" dirty="0" smtClean="0"/>
              <a:t>due to the </a:t>
            </a:r>
            <a:r>
              <a:rPr lang="en-GB" dirty="0"/>
              <a:t>upward-decrease of dilation </a:t>
            </a:r>
            <a:r>
              <a:rPr lang="en-GB" dirty="0" smtClean="0"/>
              <a:t>thresholds</a:t>
            </a:r>
          </a:p>
          <a:p>
            <a:pPr lvl="1"/>
            <a:endParaRPr lang="en-GB" b="1" dirty="0" smtClean="0"/>
          </a:p>
          <a:p>
            <a:pPr lvl="1"/>
            <a:r>
              <a:rPr lang="en-GB" b="1" dirty="0" smtClean="0"/>
              <a:t>Primary porosity and Capillary pressure function</a:t>
            </a:r>
          </a:p>
          <a:p>
            <a:pPr lvl="2"/>
            <a:r>
              <a:rPr lang="en-GB" dirty="0" smtClean="0"/>
              <a:t>due </a:t>
            </a:r>
            <a:r>
              <a:rPr lang="en-GB" dirty="0"/>
              <a:t>to </a:t>
            </a:r>
            <a:r>
              <a:rPr lang="en-GB" dirty="0" smtClean="0"/>
              <a:t>their effect on the </a:t>
            </a:r>
            <a:r>
              <a:rPr lang="en-GB" dirty="0"/>
              <a:t>storage capacity for a gas </a:t>
            </a:r>
            <a:r>
              <a:rPr lang="en-GB" dirty="0" smtClean="0"/>
              <a:t>phase</a:t>
            </a:r>
          </a:p>
          <a:p>
            <a:pPr lvl="2">
              <a:buNone/>
            </a:pPr>
            <a:r>
              <a:rPr lang="en-GB" b="1" dirty="0" smtClean="0">
                <a:sym typeface="Symbol"/>
              </a:rPr>
              <a:t> </a:t>
            </a:r>
            <a:r>
              <a:rPr lang="en-GB" b="1" dirty="0" smtClean="0"/>
              <a:t>Good knowledge of </a:t>
            </a:r>
            <a:r>
              <a:rPr lang="en-GB" b="1" i="1" dirty="0" err="1" smtClean="0"/>
              <a:t>p</a:t>
            </a:r>
            <a:r>
              <a:rPr lang="en-GB" b="1" baseline="-25000" dirty="0" err="1" smtClean="0"/>
              <a:t>cap</a:t>
            </a:r>
            <a:r>
              <a:rPr lang="en-GB" b="1" dirty="0" smtClean="0"/>
              <a:t> is essential for simulation of gas migration</a:t>
            </a:r>
            <a:r>
              <a:rPr lang="en-GB" dirty="0" smtClean="0"/>
              <a:t>:</a:t>
            </a:r>
          </a:p>
          <a:p>
            <a:pPr lvl="3"/>
            <a:r>
              <a:rPr lang="en-GB" i="1" dirty="0" err="1" smtClean="0"/>
              <a:t>p</a:t>
            </a:r>
            <a:r>
              <a:rPr lang="en-GB" baseline="-25000" dirty="0" err="1" smtClean="0"/>
              <a:t>cap</a:t>
            </a:r>
            <a:r>
              <a:rPr lang="en-GB" dirty="0" smtClean="0"/>
              <a:t> must </a:t>
            </a:r>
            <a:r>
              <a:rPr lang="en-GB" dirty="0"/>
              <a:t>not only </a:t>
            </a:r>
            <a:r>
              <a:rPr lang="en-GB" dirty="0" smtClean="0"/>
              <a:t>capture the </a:t>
            </a:r>
            <a:r>
              <a:rPr lang="en-GB" dirty="0"/>
              <a:t>gas entry behaviour of the rock but </a:t>
            </a:r>
            <a:r>
              <a:rPr lang="en-GB" dirty="0" smtClean="0"/>
              <a:t>also the </a:t>
            </a:r>
            <a:r>
              <a:rPr lang="en-GB" u="sng" dirty="0"/>
              <a:t>storage capacity for the gas </a:t>
            </a:r>
            <a:r>
              <a:rPr lang="en-GB" u="sng" dirty="0" smtClean="0"/>
              <a:t>phase</a:t>
            </a:r>
            <a:endParaRPr lang="en-GB" u="sng" dirty="0"/>
          </a:p>
          <a:p>
            <a:pPr lvl="3"/>
            <a:r>
              <a:rPr lang="en-GB" dirty="0" smtClean="0"/>
              <a:t>This should </a:t>
            </a:r>
            <a:r>
              <a:rPr lang="en-GB" dirty="0"/>
              <a:t>also apply for standard 2-phase </a:t>
            </a:r>
            <a:r>
              <a:rPr lang="en-GB" dirty="0" smtClean="0"/>
              <a:t>flow without dilation effects!</a:t>
            </a:r>
          </a:p>
          <a:p>
            <a:pPr lvl="3"/>
            <a:r>
              <a:rPr lang="en-GB" dirty="0" smtClean="0"/>
              <a:t>Capillary </a:t>
            </a:r>
            <a:r>
              <a:rPr lang="en-GB" dirty="0"/>
              <a:t>pressure curves which are very smooth at high liquid saturation (e.g. van </a:t>
            </a:r>
            <a:r>
              <a:rPr lang="en-GB" dirty="0" err="1"/>
              <a:t>Genuchten</a:t>
            </a:r>
            <a:r>
              <a:rPr lang="en-GB" dirty="0"/>
              <a:t>) might overestimate </a:t>
            </a:r>
            <a:r>
              <a:rPr lang="en-GB" dirty="0" smtClean="0"/>
              <a:t>the storage </a:t>
            </a:r>
            <a:r>
              <a:rPr lang="en-GB" dirty="0"/>
              <a:t>capacity </a:t>
            </a:r>
            <a:r>
              <a:rPr lang="en-GB" dirty="0" smtClean="0"/>
              <a:t>of clays for </a:t>
            </a:r>
            <a:r>
              <a:rPr lang="en-GB" dirty="0"/>
              <a:t>the gas phase and thus might underestimate pressure in </a:t>
            </a:r>
            <a:r>
              <a:rPr lang="en-GB" dirty="0" smtClean="0"/>
              <a:t>repository</a:t>
            </a:r>
          </a:p>
          <a:p>
            <a:pPr lvl="3"/>
            <a:r>
              <a:rPr lang="en-GB" dirty="0" smtClean="0"/>
              <a:t>Good experimental </a:t>
            </a:r>
            <a:r>
              <a:rPr lang="en-GB" dirty="0" smtClean="0"/>
              <a:t>measurements of </a:t>
            </a:r>
            <a:r>
              <a:rPr lang="en-GB" dirty="0" err="1"/>
              <a:t>p</a:t>
            </a:r>
            <a:r>
              <a:rPr lang="en-GB" baseline="-25000" dirty="0" err="1"/>
              <a:t>cap</a:t>
            </a:r>
            <a:r>
              <a:rPr lang="en-GB" dirty="0"/>
              <a:t> for high liquid </a:t>
            </a:r>
            <a:r>
              <a:rPr lang="en-GB" dirty="0" smtClean="0"/>
              <a:t>saturations needed</a:t>
            </a:r>
            <a:endParaRPr lang="en-GB" dirty="0"/>
          </a:p>
          <a:p>
            <a:pPr lvl="2">
              <a:buNone/>
            </a:pPr>
            <a:endParaRPr lang="en-GB" dirty="0"/>
          </a:p>
          <a:p>
            <a:pPr lvl="1">
              <a:buFontTx/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Summary and Conclusions (2/3) – Less sensitive Parameters: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 smtClean="0"/>
              <a:t>Gas migration reacts less sensitive to the specific parameterisation of </a:t>
            </a:r>
            <a:br>
              <a:rPr lang="en-GB" dirty="0" smtClean="0"/>
            </a:br>
            <a:r>
              <a:rPr lang="en-GB" i="1" dirty="0" err="1" smtClean="0"/>
              <a:t>k</a:t>
            </a:r>
            <a:r>
              <a:rPr lang="en-GB" baseline="-25000" dirty="0" err="1" smtClean="0"/>
              <a:t>dil</a:t>
            </a:r>
            <a:r>
              <a:rPr lang="en-GB" baseline="-25000" dirty="0" smtClean="0"/>
              <a:t> </a:t>
            </a:r>
            <a:r>
              <a:rPr lang="en-GB" dirty="0" smtClean="0"/>
              <a:t>(</a:t>
            </a:r>
            <a:r>
              <a:rPr lang="en-GB" i="1" dirty="0" err="1" smtClean="0"/>
              <a:t>p</a:t>
            </a:r>
            <a:r>
              <a:rPr lang="en-GB" baseline="-25000" dirty="0" err="1" smtClean="0"/>
              <a:t>gas</a:t>
            </a:r>
            <a:r>
              <a:rPr lang="en-GB" dirty="0" smtClean="0"/>
              <a:t>) and </a:t>
            </a:r>
            <a:r>
              <a:rPr lang="en-GB" dirty="0" err="1">
                <a:latin typeface="Symbol" pitchFamily="18" charset="2"/>
              </a:rPr>
              <a:t>D</a:t>
            </a:r>
            <a:r>
              <a:rPr lang="en-GB" i="1" dirty="0" err="1" smtClean="0">
                <a:latin typeface="Symbol" pitchFamily="18" charset="2"/>
              </a:rPr>
              <a:t>f</a:t>
            </a:r>
            <a:r>
              <a:rPr lang="en-GB" baseline="-25000" dirty="0" err="1" smtClean="0"/>
              <a:t>dil</a:t>
            </a:r>
            <a:r>
              <a:rPr lang="en-GB" baseline="-25000" dirty="0" smtClean="0"/>
              <a:t> </a:t>
            </a:r>
            <a:r>
              <a:rPr lang="en-GB" dirty="0" smtClean="0"/>
              <a:t>(</a:t>
            </a:r>
            <a:r>
              <a:rPr lang="en-GB" i="1" dirty="0" err="1" smtClean="0"/>
              <a:t>p</a:t>
            </a:r>
            <a:r>
              <a:rPr lang="en-GB" baseline="-25000" dirty="0" err="1" smtClean="0"/>
              <a:t>gas</a:t>
            </a:r>
            <a:r>
              <a:rPr lang="en-GB" dirty="0" smtClean="0"/>
              <a:t>)  for </a:t>
            </a:r>
            <a:r>
              <a:rPr lang="en-GB" i="1" dirty="0" err="1" smtClean="0"/>
              <a:t>p</a:t>
            </a:r>
            <a:r>
              <a:rPr lang="en-GB" baseline="-25000" dirty="0" err="1" smtClean="0"/>
              <a:t>gas</a:t>
            </a:r>
            <a:r>
              <a:rPr lang="en-GB" dirty="0" smtClean="0"/>
              <a:t> &gt; </a:t>
            </a:r>
            <a:r>
              <a:rPr lang="en-GB" i="1" dirty="0" err="1" smtClean="0"/>
              <a:t>p</a:t>
            </a:r>
            <a:r>
              <a:rPr lang="en-GB" baseline="-25000" dirty="0" err="1" smtClean="0"/>
              <a:t>dil</a:t>
            </a:r>
            <a:r>
              <a:rPr lang="en-GB" dirty="0" smtClean="0"/>
              <a:t>.</a:t>
            </a:r>
            <a:endParaRPr lang="en-GB" dirty="0" smtClean="0">
              <a:sym typeface="Wingdings" pitchFamily="2" charset="2"/>
            </a:endParaRPr>
          </a:p>
          <a:p>
            <a:pPr lvl="1"/>
            <a:endParaRPr lang="en-GB" dirty="0" smtClean="0">
              <a:sym typeface="Wingdings" pitchFamily="2" charset="2"/>
            </a:endParaRPr>
          </a:p>
          <a:p>
            <a:pPr lvl="2"/>
            <a:r>
              <a:rPr lang="en-GB" dirty="0" smtClean="0">
                <a:sym typeface="Wingdings" pitchFamily="2" charset="2"/>
              </a:rPr>
              <a:t>Favourable with regard to the uncertainties!</a:t>
            </a:r>
          </a:p>
          <a:p>
            <a:pPr lvl="2"/>
            <a:endParaRPr lang="en-GB" dirty="0" smtClean="0">
              <a:sym typeface="Wingdings" pitchFamily="2" charset="2"/>
            </a:endParaRPr>
          </a:p>
          <a:p>
            <a:pPr lvl="2"/>
            <a:r>
              <a:rPr lang="en-GB" dirty="0" smtClean="0"/>
              <a:t>Might not be transferable to other host rocks:</a:t>
            </a:r>
          </a:p>
          <a:p>
            <a:pPr lvl="3">
              <a:buNone/>
            </a:pPr>
            <a:r>
              <a:rPr lang="en-GB" dirty="0" err="1" smtClean="0">
                <a:latin typeface="Symbol" pitchFamily="18" charset="2"/>
              </a:rPr>
              <a:t>D</a:t>
            </a:r>
            <a:r>
              <a:rPr lang="en-GB" i="1" dirty="0" err="1" smtClean="0">
                <a:latin typeface="Symbol" pitchFamily="18" charset="2"/>
              </a:rPr>
              <a:t>f</a:t>
            </a:r>
            <a:r>
              <a:rPr lang="en-GB" baseline="-25000" dirty="0" err="1" smtClean="0"/>
              <a:t>dil</a:t>
            </a:r>
            <a:r>
              <a:rPr lang="en-GB" baseline="-25000" dirty="0" smtClean="0"/>
              <a:t> </a:t>
            </a:r>
            <a:r>
              <a:rPr lang="en-GB" dirty="0" smtClean="0"/>
              <a:t>should be very important if </a:t>
            </a:r>
            <a:r>
              <a:rPr lang="en-GB" i="1" dirty="0" err="1" smtClean="0">
                <a:latin typeface="Symbol" pitchFamily="18" charset="2"/>
              </a:rPr>
              <a:t>f</a:t>
            </a:r>
            <a:r>
              <a:rPr lang="en-GB" baseline="-25000" dirty="0" err="1" smtClean="0"/>
              <a:t>primary</a:t>
            </a:r>
            <a:r>
              <a:rPr lang="en-GB" dirty="0" smtClean="0"/>
              <a:t> is very small like e.g. in rock salt</a:t>
            </a:r>
          </a:p>
          <a:p>
            <a:pPr lvl="1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840" y="580986"/>
            <a:ext cx="8685878" cy="607734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Summary and Conclusions (3/3) – Safety relevance of pathway dilation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/>
              <a:t>Pathway dilation was capable to prevent macro-fracturing in the considered </a:t>
            </a:r>
            <a:r>
              <a:rPr lang="en-GB" dirty="0" smtClean="0"/>
              <a:t>cases.</a:t>
            </a:r>
          </a:p>
          <a:p>
            <a:pPr lvl="2"/>
            <a:r>
              <a:rPr lang="en-GB" dirty="0" smtClean="0"/>
              <a:t>but </a:t>
            </a:r>
            <a:r>
              <a:rPr lang="en-GB" dirty="0" smtClean="0"/>
              <a:t>this </a:t>
            </a:r>
            <a:r>
              <a:rPr lang="en-GB" dirty="0"/>
              <a:t>has to be demonstrated individually for each site and </a:t>
            </a:r>
            <a:r>
              <a:rPr lang="en-GB" dirty="0" smtClean="0"/>
              <a:t>concept!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Sites and concepts may e.g. differ with regard to</a:t>
            </a:r>
          </a:p>
          <a:p>
            <a:pPr lvl="3"/>
            <a:r>
              <a:rPr lang="en-GB" dirty="0" smtClean="0"/>
              <a:t>Relation between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entry</a:t>
            </a:r>
            <a:r>
              <a:rPr lang="en-GB" dirty="0" smtClean="0"/>
              <a:t> and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dil</a:t>
            </a:r>
            <a:r>
              <a:rPr lang="en-GB" dirty="0" smtClean="0"/>
              <a:t> (depth dependent)</a:t>
            </a:r>
          </a:p>
          <a:p>
            <a:pPr lvl="3"/>
            <a:r>
              <a:rPr lang="en-GB" dirty="0" smtClean="0"/>
              <a:t>Gas generation rates</a:t>
            </a:r>
          </a:p>
          <a:p>
            <a:pPr lvl="3"/>
            <a:r>
              <a:rPr lang="en-GB" dirty="0" smtClean="0"/>
              <a:t>Two-phase flow properties</a:t>
            </a:r>
          </a:p>
          <a:p>
            <a:pPr lvl="3"/>
            <a:r>
              <a:rPr lang="en-GB" dirty="0" smtClean="0"/>
              <a:t>Dilation properties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1628805" y="523873"/>
          <a:ext cx="5653087" cy="1303338"/>
        </p:xfrm>
        <a:graphic>
          <a:graphicData uri="http://schemas.openxmlformats.org/presentationml/2006/ole">
            <p:oleObj spid="_x0000_s1026" name="Formel" r:id="rId4" imgW="3720960" imgH="863280" progId="Equation.3">
              <p:embed/>
            </p:oleObj>
          </a:graphicData>
        </a:graphic>
      </p:graphicFrame>
      <p:sp>
        <p:nvSpPr>
          <p:cNvPr id="6" name="Textfeld 10"/>
          <p:cNvSpPr txBox="1">
            <a:spLocks noChangeArrowheads="1"/>
          </p:cNvSpPr>
          <p:nvPr/>
        </p:nvSpPr>
        <p:spPr bwMode="auto">
          <a:xfrm>
            <a:off x="203230" y="1706561"/>
            <a:ext cx="865505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GB" sz="1800" dirty="0"/>
              <a:t>Individual „mobility“ of   </a:t>
            </a:r>
            <a:r>
              <a:rPr lang="en-GB" sz="1800" b="1" dirty="0"/>
              <a:t>primary</a:t>
            </a:r>
            <a:r>
              <a:rPr lang="en-GB" sz="1800" dirty="0"/>
              <a:t>   and   </a:t>
            </a:r>
            <a:r>
              <a:rPr lang="en-GB" sz="1800" b="1" dirty="0"/>
              <a:t>secondary</a:t>
            </a:r>
            <a:r>
              <a:rPr lang="en-GB" sz="1800" dirty="0"/>
              <a:t>     pore space</a:t>
            </a:r>
          </a:p>
          <a:p>
            <a:pPr eaLnBrk="0" hangingPunct="0">
              <a:defRPr/>
            </a:pPr>
            <a:r>
              <a:rPr lang="en-GB" sz="1800" i="1" dirty="0"/>
              <a:t>(</a:t>
            </a:r>
            <a:r>
              <a:rPr lang="en-US" sz="1800" kern="0" dirty="0"/>
              <a:t>allows independent up-stream weighting for flow in dilated pores in order to achieve an easy propagation of the dilation front)</a:t>
            </a:r>
            <a:endParaRPr lang="en-GB" sz="1800" dirty="0"/>
          </a:p>
          <a:p>
            <a:pPr eaLnBrk="0" hangingPunct="0">
              <a:defRPr/>
            </a:pPr>
            <a:endParaRPr lang="en-GB" sz="1800" i="1" dirty="0"/>
          </a:p>
          <a:p>
            <a:pPr eaLnBrk="0" hangingPunct="0">
              <a:defRPr/>
            </a:pPr>
            <a:endParaRPr lang="en-GB" i="1" dirty="0"/>
          </a:p>
        </p:txBody>
      </p:sp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1857356" y="4429144"/>
          <a:ext cx="4627563" cy="1785938"/>
        </p:xfrm>
        <a:graphic>
          <a:graphicData uri="http://schemas.openxmlformats.org/presentationml/2006/ole">
            <p:oleObj spid="_x0000_s1027" name="Formel" r:id="rId5" imgW="3086100" imgH="1193800" progId="Equation.3">
              <p:embed/>
            </p:oleObj>
          </a:graphicData>
        </a:graphic>
      </p:graphicFrame>
      <p:graphicFrame>
        <p:nvGraphicFramePr>
          <p:cNvPr id="1028" name="Object 5"/>
          <p:cNvGraphicFramePr>
            <a:graphicFrameLocks noChangeAspect="1"/>
          </p:cNvGraphicFramePr>
          <p:nvPr/>
        </p:nvGraphicFramePr>
        <p:xfrm>
          <a:off x="2071670" y="2714644"/>
          <a:ext cx="3789362" cy="1558925"/>
        </p:xfrm>
        <a:graphic>
          <a:graphicData uri="http://schemas.openxmlformats.org/presentationml/2006/ole">
            <p:oleObj spid="_x0000_s1028" name="Formel" r:id="rId6" imgW="2527300" imgH="1041400" progId="Equation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feld 43"/>
          <p:cNvSpPr txBox="1"/>
          <p:nvPr/>
        </p:nvSpPr>
        <p:spPr>
          <a:xfrm>
            <a:off x="1934308" y="5274252"/>
            <a:ext cx="4219681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600" dirty="0"/>
              <a:t>Non-</a:t>
            </a:r>
            <a:r>
              <a:rPr lang="de-DE" sz="1600" dirty="0" err="1"/>
              <a:t>equilibrium</a:t>
            </a:r>
            <a:r>
              <a:rPr lang="de-DE" sz="1600" dirty="0"/>
              <a:t> after </a:t>
            </a:r>
            <a:r>
              <a:rPr lang="de-DE" sz="1600" dirty="0" err="1"/>
              <a:t>solution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flow</a:t>
            </a:r>
            <a:r>
              <a:rPr lang="de-DE" sz="1600" dirty="0"/>
              <a:t> </a:t>
            </a:r>
            <a:r>
              <a:rPr lang="de-DE" sz="1600" dirty="0" err="1"/>
              <a:t>equations</a:t>
            </a:r>
            <a:endParaRPr lang="de-DE" sz="1600" dirty="0"/>
          </a:p>
          <a:p>
            <a:pPr eaLnBrk="0" hangingPunct="0">
              <a:defRPr/>
            </a:pPr>
            <a:r>
              <a:rPr lang="de-DE" sz="1600" dirty="0"/>
              <a:t> </a:t>
            </a:r>
            <a:r>
              <a:rPr lang="de-DE" sz="1600" dirty="0" err="1"/>
              <a:t>using</a:t>
            </a:r>
            <a:r>
              <a:rPr lang="de-DE" sz="1600" dirty="0"/>
              <a:t> </a:t>
            </a:r>
            <a:r>
              <a:rPr lang="de-DE" sz="1600" dirty="0" err="1"/>
              <a:t>constant</a:t>
            </a:r>
            <a:r>
              <a:rPr lang="de-DE" sz="1600" dirty="0"/>
              <a:t> </a:t>
            </a:r>
            <a:r>
              <a:rPr lang="de-DE" sz="1600" dirty="0" err="1"/>
              <a:t>porosities</a:t>
            </a:r>
            <a:endParaRPr lang="de-DE" sz="1600" dirty="0"/>
          </a:p>
        </p:txBody>
      </p:sp>
      <p:cxnSp>
        <p:nvCxnSpPr>
          <p:cNvPr id="31747" name="Gewinkelte Verbindung 9"/>
          <p:cNvCxnSpPr>
            <a:cxnSpLocks noChangeShapeType="1"/>
          </p:cNvCxnSpPr>
          <p:nvPr/>
        </p:nvCxnSpPr>
        <p:spPr bwMode="auto">
          <a:xfrm>
            <a:off x="1340828" y="2559627"/>
            <a:ext cx="6726115" cy="3500438"/>
          </a:xfrm>
          <a:prstGeom prst="bentConnector3">
            <a:avLst>
              <a:gd name="adj1" fmla="val -32"/>
            </a:avLst>
          </a:prstGeom>
          <a:noFill/>
          <a:ln w="31750" algn="ctr">
            <a:solidFill>
              <a:schemeClr val="tx1"/>
            </a:solidFill>
            <a:round/>
            <a:headEnd type="arrow" w="sm" len="sm"/>
            <a:tailEnd type="arrow" w="sm" len="sm"/>
          </a:ln>
        </p:spPr>
      </p:cxnSp>
      <p:sp>
        <p:nvSpPr>
          <p:cNvPr id="31748" name="Textfeld 13"/>
          <p:cNvSpPr txBox="1">
            <a:spLocks noChangeArrowheads="1"/>
          </p:cNvSpPr>
          <p:nvPr/>
        </p:nvSpPr>
        <p:spPr bwMode="auto">
          <a:xfrm>
            <a:off x="6616212" y="6131502"/>
            <a:ext cx="13509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/>
              <a:t>gas pressure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81377" y="3117590"/>
            <a:ext cx="461665" cy="2830134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eaLnBrk="0" hangingPunct="0">
              <a:defRPr/>
            </a:pPr>
            <a:r>
              <a:rPr lang="de-DE" dirty="0" err="1"/>
              <a:t>primary</a:t>
            </a:r>
            <a:r>
              <a:rPr lang="de-DE" dirty="0"/>
              <a:t> + </a:t>
            </a:r>
            <a:r>
              <a:rPr lang="de-DE" dirty="0" err="1"/>
              <a:t>secondary</a:t>
            </a:r>
            <a:r>
              <a:rPr lang="de-DE" dirty="0"/>
              <a:t> </a:t>
            </a:r>
            <a:r>
              <a:rPr lang="de-DE" dirty="0" err="1"/>
              <a:t>porosity</a:t>
            </a:r>
            <a:endParaRPr lang="de-DE" dirty="0"/>
          </a:p>
        </p:txBody>
      </p:sp>
      <p:cxnSp>
        <p:nvCxnSpPr>
          <p:cNvPr id="31750" name="Gerade Verbindung 20"/>
          <p:cNvCxnSpPr>
            <a:cxnSpLocks noChangeShapeType="1"/>
          </p:cNvCxnSpPr>
          <p:nvPr/>
        </p:nvCxnSpPr>
        <p:spPr bwMode="auto">
          <a:xfrm>
            <a:off x="1340828" y="4988502"/>
            <a:ext cx="1714500" cy="1588"/>
          </a:xfrm>
          <a:prstGeom prst="line">
            <a:avLst/>
          </a:prstGeom>
          <a:noFill/>
          <a:ln w="3175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</p:cxnSp>
      <p:cxnSp>
        <p:nvCxnSpPr>
          <p:cNvPr id="31751" name="Gerade Verbindung 23"/>
          <p:cNvCxnSpPr>
            <a:cxnSpLocks noChangeShapeType="1"/>
          </p:cNvCxnSpPr>
          <p:nvPr/>
        </p:nvCxnSpPr>
        <p:spPr bwMode="auto">
          <a:xfrm flipV="1">
            <a:off x="3055327" y="2488190"/>
            <a:ext cx="4945673" cy="2500312"/>
          </a:xfrm>
          <a:prstGeom prst="line">
            <a:avLst/>
          </a:prstGeom>
          <a:noFill/>
          <a:ln w="3175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</p:cxnSp>
      <p:sp>
        <p:nvSpPr>
          <p:cNvPr id="31752" name="Ellipse 35"/>
          <p:cNvSpPr>
            <a:spLocks noChangeArrowheads="1"/>
          </p:cNvSpPr>
          <p:nvPr/>
        </p:nvSpPr>
        <p:spPr bwMode="auto">
          <a:xfrm>
            <a:off x="4967654" y="4559878"/>
            <a:ext cx="131885" cy="142875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defTabSz="831850" eaLnBrk="0" hangingPunct="0"/>
            <a:endParaRPr lang="de-DE"/>
          </a:p>
        </p:txBody>
      </p:sp>
      <p:sp>
        <p:nvSpPr>
          <p:cNvPr id="31753" name="Ellipse 36"/>
          <p:cNvSpPr>
            <a:spLocks noChangeArrowheads="1"/>
          </p:cNvSpPr>
          <p:nvPr/>
        </p:nvSpPr>
        <p:spPr bwMode="auto">
          <a:xfrm>
            <a:off x="3714751" y="4559878"/>
            <a:ext cx="131885" cy="142875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defTabSz="831850" eaLnBrk="0" hangingPunct="0"/>
            <a:endParaRPr lang="de-DE"/>
          </a:p>
        </p:txBody>
      </p:sp>
      <p:cxnSp>
        <p:nvCxnSpPr>
          <p:cNvPr id="31754" name="Gerade Verbindung mit Pfeil 26"/>
          <p:cNvCxnSpPr>
            <a:cxnSpLocks noChangeShapeType="1"/>
            <a:stCxn id="31753" idx="6"/>
            <a:endCxn id="31752" idx="2"/>
          </p:cNvCxnSpPr>
          <p:nvPr/>
        </p:nvCxnSpPr>
        <p:spPr bwMode="auto">
          <a:xfrm>
            <a:off x="3846635" y="4631316"/>
            <a:ext cx="1121019" cy="1587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prstDash val="sysDash"/>
            <a:round/>
            <a:headEnd type="none" w="sm" len="sm"/>
            <a:tailEnd type="arrow" w="med" len="med"/>
          </a:ln>
        </p:spPr>
      </p:cxnSp>
      <p:sp>
        <p:nvSpPr>
          <p:cNvPr id="31755" name="Textfeld 45"/>
          <p:cNvSpPr txBox="1">
            <a:spLocks noChangeArrowheads="1"/>
          </p:cNvSpPr>
          <p:nvPr/>
        </p:nvSpPr>
        <p:spPr bwMode="auto">
          <a:xfrm>
            <a:off x="2000251" y="3059690"/>
            <a:ext cx="188741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600"/>
              <a:t>Element state when </a:t>
            </a:r>
          </a:p>
          <a:p>
            <a:pPr eaLnBrk="0" hangingPunct="0"/>
            <a:r>
              <a:rPr lang="de-DE" sz="1600"/>
              <a:t>starting time step</a:t>
            </a:r>
          </a:p>
        </p:txBody>
      </p:sp>
      <p:cxnSp>
        <p:nvCxnSpPr>
          <p:cNvPr id="31756" name="Gerade Verbindung mit Pfeil 48"/>
          <p:cNvCxnSpPr>
            <a:cxnSpLocks noChangeShapeType="1"/>
            <a:stCxn id="31755" idx="2"/>
          </p:cNvCxnSpPr>
          <p:nvPr/>
        </p:nvCxnSpPr>
        <p:spPr bwMode="auto">
          <a:xfrm rot="16200000" flipH="1">
            <a:off x="2879603" y="3708245"/>
            <a:ext cx="701675" cy="57296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31757" name="Textfeld 57"/>
          <p:cNvSpPr txBox="1">
            <a:spLocks noChangeArrowheads="1"/>
          </p:cNvSpPr>
          <p:nvPr/>
        </p:nvSpPr>
        <p:spPr bwMode="auto">
          <a:xfrm rot="-1440000">
            <a:off x="5598014" y="2673461"/>
            <a:ext cx="16466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400" i="1"/>
              <a:t>User-defined</a:t>
            </a:r>
          </a:p>
          <a:p>
            <a:pPr eaLnBrk="0" hangingPunct="0"/>
            <a:r>
              <a:rPr lang="de-DE" sz="1400" i="1"/>
              <a:t>dilation relationship</a:t>
            </a:r>
          </a:p>
        </p:txBody>
      </p:sp>
      <p:sp>
        <p:nvSpPr>
          <p:cNvPr id="22" name="Titel 1"/>
          <p:cNvSpPr txBox="1">
            <a:spLocks/>
          </p:cNvSpPr>
          <p:nvPr/>
        </p:nvSpPr>
        <p:spPr bwMode="auto">
          <a:xfrm>
            <a:off x="747347" y="702253"/>
            <a:ext cx="7640515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1271588" eaLnBrk="0" hangingPunct="0">
              <a:spcBef>
                <a:spcPts val="1363"/>
              </a:spcBef>
              <a:defRPr/>
            </a:pPr>
            <a:r>
              <a:rPr lang="de-DE" sz="2400" b="1" kern="0" dirty="0" err="1">
                <a:solidFill>
                  <a:schemeClr val="tx2"/>
                </a:solidFill>
              </a:rPr>
              <a:t>Implementation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of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porosity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change</a:t>
            </a:r>
            <a:endParaRPr lang="de-DE" sz="2400" b="1" kern="0" dirty="0">
              <a:solidFill>
                <a:schemeClr val="tx2"/>
              </a:solidFill>
            </a:endParaRPr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auto">
          <a:xfrm>
            <a:off x="747347" y="1488066"/>
            <a:ext cx="77811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/>
              <a:t>Flow equations are solved with constant porosities and permeabilities</a:t>
            </a:r>
          </a:p>
          <a:p>
            <a:pPr eaLnBrk="0" hangingPunct="0"/>
            <a:r>
              <a:rPr lang="en-GB"/>
              <a:t>(change after time-step)</a:t>
            </a:r>
          </a:p>
        </p:txBody>
      </p:sp>
      <p:cxnSp>
        <p:nvCxnSpPr>
          <p:cNvPr id="31760" name="Gerade Verbindung mit Pfeil 18"/>
          <p:cNvCxnSpPr>
            <a:cxnSpLocks noChangeShapeType="1"/>
            <a:stCxn id="44" idx="0"/>
          </p:cNvCxnSpPr>
          <p:nvPr/>
        </p:nvCxnSpPr>
        <p:spPr bwMode="auto">
          <a:xfrm rot="5400000" flipH="1" flipV="1">
            <a:off x="4225648" y="4664131"/>
            <a:ext cx="428623" cy="79162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feld 43"/>
          <p:cNvSpPr txBox="1"/>
          <p:nvPr/>
        </p:nvSpPr>
        <p:spPr>
          <a:xfrm>
            <a:off x="1934308" y="5274252"/>
            <a:ext cx="4219681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600" dirty="0"/>
              <a:t>Non-</a:t>
            </a:r>
            <a:r>
              <a:rPr lang="de-DE" sz="1600" dirty="0" err="1"/>
              <a:t>equilibrium</a:t>
            </a:r>
            <a:r>
              <a:rPr lang="de-DE" sz="1600" dirty="0"/>
              <a:t> after </a:t>
            </a:r>
            <a:r>
              <a:rPr lang="de-DE" sz="1600" dirty="0" err="1"/>
              <a:t>solution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flow</a:t>
            </a:r>
            <a:r>
              <a:rPr lang="de-DE" sz="1600" dirty="0"/>
              <a:t> </a:t>
            </a:r>
            <a:r>
              <a:rPr lang="de-DE" sz="1600" dirty="0" err="1"/>
              <a:t>equations</a:t>
            </a:r>
            <a:endParaRPr lang="de-DE" sz="1600" dirty="0"/>
          </a:p>
          <a:p>
            <a:pPr eaLnBrk="0" hangingPunct="0">
              <a:defRPr/>
            </a:pPr>
            <a:r>
              <a:rPr lang="de-DE" sz="1600" dirty="0"/>
              <a:t> </a:t>
            </a:r>
            <a:r>
              <a:rPr lang="de-DE" sz="1600" dirty="0" err="1"/>
              <a:t>using</a:t>
            </a:r>
            <a:r>
              <a:rPr lang="de-DE" sz="1600" dirty="0"/>
              <a:t> </a:t>
            </a:r>
            <a:r>
              <a:rPr lang="de-DE" sz="1600" dirty="0" err="1"/>
              <a:t>constant</a:t>
            </a:r>
            <a:r>
              <a:rPr lang="de-DE" sz="1600" dirty="0"/>
              <a:t> </a:t>
            </a:r>
            <a:r>
              <a:rPr lang="de-DE" sz="1600" dirty="0" err="1"/>
              <a:t>porosities</a:t>
            </a:r>
            <a:endParaRPr lang="de-DE" sz="1600" dirty="0"/>
          </a:p>
        </p:txBody>
      </p:sp>
      <p:cxnSp>
        <p:nvCxnSpPr>
          <p:cNvPr id="32771" name="Gewinkelte Verbindung 9"/>
          <p:cNvCxnSpPr>
            <a:cxnSpLocks noChangeShapeType="1"/>
          </p:cNvCxnSpPr>
          <p:nvPr/>
        </p:nvCxnSpPr>
        <p:spPr bwMode="auto">
          <a:xfrm>
            <a:off x="1340828" y="2559627"/>
            <a:ext cx="6726115" cy="3500438"/>
          </a:xfrm>
          <a:prstGeom prst="bentConnector3">
            <a:avLst>
              <a:gd name="adj1" fmla="val -32"/>
            </a:avLst>
          </a:prstGeom>
          <a:noFill/>
          <a:ln w="31750" algn="ctr">
            <a:solidFill>
              <a:schemeClr val="tx1"/>
            </a:solidFill>
            <a:round/>
            <a:headEnd type="arrow" w="sm" len="sm"/>
            <a:tailEnd type="arrow" w="sm" len="sm"/>
          </a:ln>
        </p:spPr>
      </p:cxnSp>
      <p:sp>
        <p:nvSpPr>
          <p:cNvPr id="32772" name="Textfeld 13"/>
          <p:cNvSpPr txBox="1">
            <a:spLocks noChangeArrowheads="1"/>
          </p:cNvSpPr>
          <p:nvPr/>
        </p:nvSpPr>
        <p:spPr bwMode="auto">
          <a:xfrm>
            <a:off x="6616212" y="6131502"/>
            <a:ext cx="13509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/>
              <a:t>gas pressure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81377" y="3117590"/>
            <a:ext cx="461665" cy="2830134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eaLnBrk="0" hangingPunct="0">
              <a:defRPr/>
            </a:pPr>
            <a:r>
              <a:rPr lang="de-DE" dirty="0" err="1"/>
              <a:t>primary</a:t>
            </a:r>
            <a:r>
              <a:rPr lang="de-DE" dirty="0"/>
              <a:t> + </a:t>
            </a:r>
            <a:r>
              <a:rPr lang="de-DE" dirty="0" err="1"/>
              <a:t>secondary</a:t>
            </a:r>
            <a:r>
              <a:rPr lang="de-DE" dirty="0"/>
              <a:t> </a:t>
            </a:r>
            <a:r>
              <a:rPr lang="de-DE" dirty="0" err="1"/>
              <a:t>porosity</a:t>
            </a:r>
            <a:endParaRPr lang="de-DE" dirty="0"/>
          </a:p>
        </p:txBody>
      </p:sp>
      <p:cxnSp>
        <p:nvCxnSpPr>
          <p:cNvPr id="32774" name="Gerade Verbindung 20"/>
          <p:cNvCxnSpPr>
            <a:cxnSpLocks noChangeShapeType="1"/>
          </p:cNvCxnSpPr>
          <p:nvPr/>
        </p:nvCxnSpPr>
        <p:spPr bwMode="auto">
          <a:xfrm>
            <a:off x="1340828" y="4988502"/>
            <a:ext cx="1714500" cy="1588"/>
          </a:xfrm>
          <a:prstGeom prst="line">
            <a:avLst/>
          </a:prstGeom>
          <a:noFill/>
          <a:ln w="3175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</p:cxnSp>
      <p:cxnSp>
        <p:nvCxnSpPr>
          <p:cNvPr id="32775" name="Gerade Verbindung 23"/>
          <p:cNvCxnSpPr>
            <a:cxnSpLocks noChangeShapeType="1"/>
          </p:cNvCxnSpPr>
          <p:nvPr/>
        </p:nvCxnSpPr>
        <p:spPr bwMode="auto">
          <a:xfrm flipV="1">
            <a:off x="3055327" y="2488190"/>
            <a:ext cx="4945673" cy="2500312"/>
          </a:xfrm>
          <a:prstGeom prst="line">
            <a:avLst/>
          </a:prstGeom>
          <a:noFill/>
          <a:ln w="3175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</p:cxnSp>
      <p:sp>
        <p:nvSpPr>
          <p:cNvPr id="32776" name="Ellipse 35"/>
          <p:cNvSpPr>
            <a:spLocks noChangeArrowheads="1"/>
          </p:cNvSpPr>
          <p:nvPr/>
        </p:nvSpPr>
        <p:spPr bwMode="auto">
          <a:xfrm>
            <a:off x="4967654" y="4559878"/>
            <a:ext cx="131885" cy="142875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defTabSz="831850" eaLnBrk="0" hangingPunct="0"/>
            <a:endParaRPr lang="de-DE"/>
          </a:p>
        </p:txBody>
      </p:sp>
      <p:sp>
        <p:nvSpPr>
          <p:cNvPr id="32777" name="Ellipse 36"/>
          <p:cNvSpPr>
            <a:spLocks noChangeArrowheads="1"/>
          </p:cNvSpPr>
          <p:nvPr/>
        </p:nvSpPr>
        <p:spPr bwMode="auto">
          <a:xfrm>
            <a:off x="3714751" y="4559878"/>
            <a:ext cx="131885" cy="142875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defTabSz="831850" eaLnBrk="0" hangingPunct="0"/>
            <a:endParaRPr lang="de-DE"/>
          </a:p>
        </p:txBody>
      </p:sp>
      <p:cxnSp>
        <p:nvCxnSpPr>
          <p:cNvPr id="32778" name="Gerade Verbindung mit Pfeil 26"/>
          <p:cNvCxnSpPr>
            <a:cxnSpLocks noChangeShapeType="1"/>
            <a:stCxn id="32777" idx="6"/>
            <a:endCxn id="32776" idx="2"/>
          </p:cNvCxnSpPr>
          <p:nvPr/>
        </p:nvCxnSpPr>
        <p:spPr bwMode="auto">
          <a:xfrm>
            <a:off x="3846635" y="4631316"/>
            <a:ext cx="1121019" cy="1587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prstDash val="sysDash"/>
            <a:round/>
            <a:headEnd type="none" w="sm" len="sm"/>
            <a:tailEnd type="arrow" w="med" len="med"/>
          </a:ln>
        </p:spPr>
      </p:cxnSp>
      <p:sp>
        <p:nvSpPr>
          <p:cNvPr id="32779" name="Textfeld 45"/>
          <p:cNvSpPr txBox="1">
            <a:spLocks noChangeArrowheads="1"/>
          </p:cNvSpPr>
          <p:nvPr/>
        </p:nvSpPr>
        <p:spPr bwMode="auto">
          <a:xfrm>
            <a:off x="2000251" y="3059690"/>
            <a:ext cx="188741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600"/>
              <a:t>Element state when </a:t>
            </a:r>
          </a:p>
          <a:p>
            <a:pPr eaLnBrk="0" hangingPunct="0"/>
            <a:r>
              <a:rPr lang="de-DE" sz="1600"/>
              <a:t>starting time step</a:t>
            </a:r>
          </a:p>
        </p:txBody>
      </p:sp>
      <p:cxnSp>
        <p:nvCxnSpPr>
          <p:cNvPr id="32780" name="Gerade Verbindung mit Pfeil 48"/>
          <p:cNvCxnSpPr>
            <a:cxnSpLocks noChangeShapeType="1"/>
            <a:stCxn id="32779" idx="2"/>
          </p:cNvCxnSpPr>
          <p:nvPr/>
        </p:nvCxnSpPr>
        <p:spPr bwMode="auto">
          <a:xfrm rot="16200000" flipH="1">
            <a:off x="2879603" y="3708245"/>
            <a:ext cx="701675" cy="57296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32781" name="Textfeld 57"/>
          <p:cNvSpPr txBox="1">
            <a:spLocks noChangeArrowheads="1"/>
          </p:cNvSpPr>
          <p:nvPr/>
        </p:nvSpPr>
        <p:spPr bwMode="auto">
          <a:xfrm rot="-1440000">
            <a:off x="5598014" y="2673461"/>
            <a:ext cx="16466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400" i="1"/>
              <a:t>User-defined</a:t>
            </a:r>
          </a:p>
          <a:p>
            <a:pPr eaLnBrk="0" hangingPunct="0"/>
            <a:r>
              <a:rPr lang="de-DE" sz="1400" i="1"/>
              <a:t>dilation relationship</a:t>
            </a:r>
          </a:p>
        </p:txBody>
      </p:sp>
      <p:sp>
        <p:nvSpPr>
          <p:cNvPr id="22" name="Titel 1"/>
          <p:cNvSpPr txBox="1">
            <a:spLocks/>
          </p:cNvSpPr>
          <p:nvPr/>
        </p:nvSpPr>
        <p:spPr bwMode="auto">
          <a:xfrm>
            <a:off x="747347" y="702253"/>
            <a:ext cx="7640515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1271588" eaLnBrk="0" hangingPunct="0">
              <a:spcBef>
                <a:spcPts val="1363"/>
              </a:spcBef>
              <a:defRPr/>
            </a:pPr>
            <a:r>
              <a:rPr lang="de-DE" sz="2400" b="1" kern="0" dirty="0" err="1">
                <a:solidFill>
                  <a:schemeClr val="tx2"/>
                </a:solidFill>
              </a:rPr>
              <a:t>Implementation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of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porosity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change</a:t>
            </a:r>
            <a:endParaRPr lang="de-DE" sz="2400" b="1" kern="0" dirty="0">
              <a:solidFill>
                <a:schemeClr val="tx2"/>
              </a:solidFill>
            </a:endParaRPr>
          </a:p>
        </p:txBody>
      </p:sp>
      <p:cxnSp>
        <p:nvCxnSpPr>
          <p:cNvPr id="32783" name="Gerade Verbindung mit Pfeil 18"/>
          <p:cNvCxnSpPr>
            <a:cxnSpLocks noChangeShapeType="1"/>
            <a:stCxn id="44" idx="0"/>
          </p:cNvCxnSpPr>
          <p:nvPr/>
        </p:nvCxnSpPr>
        <p:spPr bwMode="auto">
          <a:xfrm rot="5400000" flipH="1" flipV="1">
            <a:off x="4225648" y="4664131"/>
            <a:ext cx="428623" cy="79162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30" name="Gerade Verbindung mit Pfeil 29"/>
          <p:cNvCxnSpPr>
            <a:cxnSpLocks noChangeShapeType="1"/>
          </p:cNvCxnSpPr>
          <p:nvPr/>
        </p:nvCxnSpPr>
        <p:spPr bwMode="auto">
          <a:xfrm rot="16200000" flipV="1">
            <a:off x="4656382" y="4250193"/>
            <a:ext cx="377825" cy="28282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prstDash val="sysDash"/>
            <a:round/>
            <a:headEnd type="none" w="sm" len="sm"/>
            <a:tailEnd type="arrow" w="med" len="med"/>
          </a:ln>
        </p:spPr>
      </p:cxnSp>
      <p:cxnSp>
        <p:nvCxnSpPr>
          <p:cNvPr id="31" name="Gerade Verbindung mit Pfeil 30"/>
          <p:cNvCxnSpPr>
            <a:cxnSpLocks noChangeShapeType="1"/>
          </p:cNvCxnSpPr>
          <p:nvPr/>
        </p:nvCxnSpPr>
        <p:spPr bwMode="auto">
          <a:xfrm flipV="1">
            <a:off x="5099539" y="3845503"/>
            <a:ext cx="395654" cy="785813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prstDash val="sysDash"/>
            <a:round/>
            <a:headEnd type="none" w="sm" len="sm"/>
            <a:tailEnd type="arrow" w="med" len="med"/>
          </a:ln>
        </p:spPr>
      </p:cxnSp>
      <p:sp>
        <p:nvSpPr>
          <p:cNvPr id="32" name="Textfeld 31"/>
          <p:cNvSpPr txBox="1">
            <a:spLocks noChangeArrowheads="1"/>
          </p:cNvSpPr>
          <p:nvPr/>
        </p:nvSpPr>
        <p:spPr bwMode="auto">
          <a:xfrm>
            <a:off x="4859216" y="4059815"/>
            <a:ext cx="3956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b="1"/>
              <a:t>?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5669574" y="1407103"/>
            <a:ext cx="3275134" cy="35401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de-DE" sz="1600" b="1" dirty="0" err="1"/>
              <a:t>Which</a:t>
            </a:r>
            <a:r>
              <a:rPr lang="de-DE" sz="1600" b="1" dirty="0"/>
              <a:t> </a:t>
            </a:r>
            <a:r>
              <a:rPr lang="de-DE" sz="1600" b="1" dirty="0" err="1"/>
              <a:t>path</a:t>
            </a:r>
            <a:r>
              <a:rPr lang="de-DE" sz="1600" b="1" dirty="0"/>
              <a:t> </a:t>
            </a:r>
            <a:r>
              <a:rPr lang="de-DE" sz="1600" b="1" dirty="0" err="1"/>
              <a:t>assures</a:t>
            </a:r>
            <a:r>
              <a:rPr lang="de-DE" sz="1600" b="1" dirty="0"/>
              <a:t> </a:t>
            </a:r>
            <a:r>
              <a:rPr lang="de-DE" sz="1600" b="1" dirty="0" err="1"/>
              <a:t>mass</a:t>
            </a:r>
            <a:r>
              <a:rPr lang="de-DE" sz="1600" b="1" dirty="0"/>
              <a:t> </a:t>
            </a:r>
            <a:r>
              <a:rPr lang="de-DE" sz="1600" b="1" dirty="0" err="1"/>
              <a:t>conservation</a:t>
            </a:r>
            <a:r>
              <a:rPr lang="de-DE" sz="1600" b="1" dirty="0"/>
              <a:t>?</a:t>
            </a:r>
          </a:p>
          <a:p>
            <a:pPr eaLnBrk="0" hangingPunct="0">
              <a:defRPr/>
            </a:pPr>
            <a:endParaRPr lang="de-DE" sz="1600" dirty="0"/>
          </a:p>
          <a:p>
            <a:pPr eaLnBrk="0" hangingPunct="0">
              <a:defRPr/>
            </a:pPr>
            <a:r>
              <a:rPr lang="de-DE" sz="1600" i="1" dirty="0" err="1"/>
              <a:t>Porosity</a:t>
            </a:r>
            <a:r>
              <a:rPr lang="de-DE" sz="1600" i="1" dirty="0"/>
              <a:t> </a:t>
            </a:r>
            <a:r>
              <a:rPr lang="de-DE" sz="1600" i="1" dirty="0" err="1"/>
              <a:t>and</a:t>
            </a:r>
            <a:r>
              <a:rPr lang="de-DE" sz="1600" i="1" dirty="0"/>
              <a:t> </a:t>
            </a:r>
            <a:r>
              <a:rPr lang="de-DE" sz="1600" i="1" dirty="0" err="1"/>
              <a:t>pressures</a:t>
            </a:r>
            <a:r>
              <a:rPr lang="de-DE" sz="1600" i="1" dirty="0"/>
              <a:t> </a:t>
            </a:r>
            <a:r>
              <a:rPr lang="de-DE" sz="1600" i="1" dirty="0" err="1"/>
              <a:t>changes</a:t>
            </a:r>
            <a:r>
              <a:rPr lang="de-DE" sz="1600" i="1" dirty="0"/>
              <a:t> </a:t>
            </a:r>
            <a:r>
              <a:rPr lang="de-DE" sz="1600" i="1" dirty="0" err="1"/>
              <a:t>affect</a:t>
            </a:r>
            <a:r>
              <a:rPr lang="de-DE" sz="1600" i="1" dirty="0"/>
              <a:t>:</a:t>
            </a:r>
          </a:p>
          <a:p>
            <a:pPr eaLnBrk="0" hangingPunct="0">
              <a:buFont typeface="Arial" pitchFamily="34" charset="0"/>
              <a:buChar char="•"/>
              <a:defRPr/>
            </a:pPr>
            <a:endParaRPr lang="de-DE" sz="1600" i="1" dirty="0"/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de-DE" sz="1600" i="1" dirty="0"/>
              <a:t>Fluid </a:t>
            </a:r>
            <a:r>
              <a:rPr lang="de-DE" sz="1600" i="1" dirty="0" err="1"/>
              <a:t>saturation</a:t>
            </a:r>
            <a:endParaRPr lang="de-DE" sz="1600" i="1" dirty="0"/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de-DE" sz="1600" i="1" dirty="0" err="1"/>
              <a:t>Capillary</a:t>
            </a:r>
            <a:r>
              <a:rPr lang="de-DE" sz="1600" i="1" dirty="0"/>
              <a:t> </a:t>
            </a:r>
            <a:r>
              <a:rPr lang="de-DE" sz="1600" i="1" dirty="0" err="1"/>
              <a:t>pressure</a:t>
            </a:r>
            <a:endParaRPr lang="de-DE" sz="1600" i="1" dirty="0"/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de-DE" sz="1600" i="1" dirty="0" err="1"/>
              <a:t>Pressure</a:t>
            </a:r>
            <a:r>
              <a:rPr lang="de-DE" sz="1600" i="1" dirty="0"/>
              <a:t> </a:t>
            </a:r>
            <a:r>
              <a:rPr lang="de-DE" sz="1600" i="1" dirty="0" err="1"/>
              <a:t>and</a:t>
            </a:r>
            <a:r>
              <a:rPr lang="de-DE" sz="1600" i="1" dirty="0"/>
              <a:t> </a:t>
            </a:r>
            <a:r>
              <a:rPr lang="de-DE" sz="1600" i="1" dirty="0" err="1"/>
              <a:t>density</a:t>
            </a:r>
            <a:r>
              <a:rPr lang="de-DE" sz="1600" i="1" dirty="0"/>
              <a:t> </a:t>
            </a:r>
            <a:r>
              <a:rPr lang="de-DE" sz="1600" i="1" dirty="0" err="1"/>
              <a:t>of</a:t>
            </a:r>
            <a:r>
              <a:rPr lang="de-DE" sz="1600" i="1" dirty="0"/>
              <a:t> fluid </a:t>
            </a:r>
            <a:r>
              <a:rPr lang="de-DE" sz="1600" i="1" dirty="0" err="1"/>
              <a:t>phase</a:t>
            </a:r>
            <a:endParaRPr lang="de-DE" sz="1600" i="1" dirty="0"/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de-DE" sz="1600" i="1" dirty="0" err="1"/>
              <a:t>Pressure</a:t>
            </a:r>
            <a:r>
              <a:rPr lang="de-DE" sz="1600" i="1" dirty="0"/>
              <a:t> </a:t>
            </a:r>
            <a:r>
              <a:rPr lang="de-DE" sz="1600" i="1" dirty="0" err="1"/>
              <a:t>and</a:t>
            </a:r>
            <a:r>
              <a:rPr lang="de-DE" sz="1600" i="1" dirty="0"/>
              <a:t> </a:t>
            </a:r>
            <a:r>
              <a:rPr lang="de-DE" sz="1600" i="1" dirty="0" err="1"/>
              <a:t>density</a:t>
            </a:r>
            <a:r>
              <a:rPr lang="de-DE" sz="1600" i="1" dirty="0"/>
              <a:t> </a:t>
            </a:r>
            <a:r>
              <a:rPr lang="de-DE" sz="1600" i="1" dirty="0" err="1"/>
              <a:t>of</a:t>
            </a:r>
            <a:r>
              <a:rPr lang="de-DE" sz="1600" i="1" dirty="0"/>
              <a:t> gas </a:t>
            </a:r>
            <a:r>
              <a:rPr lang="de-DE" sz="1600" i="1" dirty="0" err="1"/>
              <a:t>phase</a:t>
            </a:r>
            <a:endParaRPr lang="de-DE" sz="1600" i="1" dirty="0"/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de-DE" sz="1600" i="1" dirty="0" err="1"/>
              <a:t>Water</a:t>
            </a:r>
            <a:r>
              <a:rPr lang="de-DE" sz="1600" i="1" dirty="0"/>
              <a:t> </a:t>
            </a:r>
            <a:r>
              <a:rPr lang="de-DE" sz="1600" i="1" dirty="0" err="1"/>
              <a:t>density</a:t>
            </a:r>
            <a:endParaRPr lang="de-DE" sz="1600" i="1" dirty="0"/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de-DE" sz="1600" i="1" dirty="0" err="1"/>
              <a:t>Vapour</a:t>
            </a:r>
            <a:r>
              <a:rPr lang="de-DE" sz="1600" i="1" dirty="0"/>
              <a:t> </a:t>
            </a:r>
            <a:r>
              <a:rPr lang="de-DE" sz="1600" i="1" dirty="0" err="1"/>
              <a:t>density</a:t>
            </a:r>
            <a:r>
              <a:rPr lang="de-DE" sz="1600" i="1" dirty="0"/>
              <a:t> (</a:t>
            </a:r>
            <a:r>
              <a:rPr lang="de-DE" sz="1600" i="1" dirty="0" err="1"/>
              <a:t>evaporation</a:t>
            </a:r>
            <a:r>
              <a:rPr lang="de-DE" sz="1600" i="1" dirty="0"/>
              <a:t>)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de-DE" sz="1600" i="1" dirty="0" err="1"/>
              <a:t>Density</a:t>
            </a:r>
            <a:r>
              <a:rPr lang="de-DE" sz="1600" i="1" dirty="0"/>
              <a:t> </a:t>
            </a:r>
            <a:r>
              <a:rPr lang="de-DE" sz="1600" i="1" dirty="0" err="1"/>
              <a:t>of</a:t>
            </a:r>
            <a:r>
              <a:rPr lang="de-DE" sz="1600" i="1" dirty="0"/>
              <a:t> </a:t>
            </a:r>
            <a:r>
              <a:rPr lang="de-DE" sz="1600" i="1" dirty="0" err="1"/>
              <a:t>dissolved</a:t>
            </a:r>
            <a:r>
              <a:rPr lang="de-DE" sz="1600" i="1" dirty="0"/>
              <a:t> H2 (Henry)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de-DE" sz="1600" i="1" dirty="0"/>
              <a:t>Internal </a:t>
            </a:r>
            <a:r>
              <a:rPr lang="de-DE" sz="1600" i="1" dirty="0" err="1"/>
              <a:t>energy</a:t>
            </a:r>
            <a:endParaRPr lang="de-DE" sz="1600" dirty="0"/>
          </a:p>
        </p:txBody>
      </p:sp>
      <p:sp>
        <p:nvSpPr>
          <p:cNvPr id="39" name="Ellipse 38"/>
          <p:cNvSpPr>
            <a:spLocks noChangeArrowheads="1"/>
          </p:cNvSpPr>
          <p:nvPr/>
        </p:nvSpPr>
        <p:spPr bwMode="auto">
          <a:xfrm>
            <a:off x="4572000" y="4131253"/>
            <a:ext cx="131885" cy="142875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defTabSz="831850" eaLnBrk="0" hangingPunct="0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33" grpId="0" animBg="1"/>
      <p:bldP spid="33" grpId="1" animBg="1"/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feld 43"/>
          <p:cNvSpPr txBox="1"/>
          <p:nvPr/>
        </p:nvSpPr>
        <p:spPr>
          <a:xfrm>
            <a:off x="1934308" y="5274252"/>
            <a:ext cx="4219681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600" dirty="0"/>
              <a:t>Non-</a:t>
            </a:r>
            <a:r>
              <a:rPr lang="de-DE" sz="1600" dirty="0" err="1"/>
              <a:t>equilibrium</a:t>
            </a:r>
            <a:r>
              <a:rPr lang="de-DE" sz="1600" dirty="0"/>
              <a:t> after </a:t>
            </a:r>
            <a:r>
              <a:rPr lang="de-DE" sz="1600" dirty="0" err="1"/>
              <a:t>solution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flow</a:t>
            </a:r>
            <a:r>
              <a:rPr lang="de-DE" sz="1600" dirty="0"/>
              <a:t> </a:t>
            </a:r>
            <a:r>
              <a:rPr lang="de-DE" sz="1600" dirty="0" err="1"/>
              <a:t>equations</a:t>
            </a:r>
            <a:endParaRPr lang="de-DE" sz="1600" dirty="0"/>
          </a:p>
          <a:p>
            <a:pPr eaLnBrk="0" hangingPunct="0">
              <a:defRPr/>
            </a:pPr>
            <a:r>
              <a:rPr lang="de-DE" sz="1600" dirty="0"/>
              <a:t> </a:t>
            </a:r>
            <a:r>
              <a:rPr lang="de-DE" sz="1600" dirty="0" err="1"/>
              <a:t>using</a:t>
            </a:r>
            <a:r>
              <a:rPr lang="de-DE" sz="1600" dirty="0"/>
              <a:t> </a:t>
            </a:r>
            <a:r>
              <a:rPr lang="de-DE" sz="1600" dirty="0" err="1"/>
              <a:t>constant</a:t>
            </a:r>
            <a:r>
              <a:rPr lang="de-DE" sz="1600" dirty="0"/>
              <a:t> </a:t>
            </a:r>
            <a:r>
              <a:rPr lang="de-DE" sz="1600" dirty="0" err="1"/>
              <a:t>porosities</a:t>
            </a:r>
            <a:endParaRPr lang="de-DE" sz="1600" dirty="0"/>
          </a:p>
        </p:txBody>
      </p:sp>
      <p:cxnSp>
        <p:nvCxnSpPr>
          <p:cNvPr id="33795" name="Gewinkelte Verbindung 9"/>
          <p:cNvCxnSpPr>
            <a:cxnSpLocks noChangeShapeType="1"/>
          </p:cNvCxnSpPr>
          <p:nvPr/>
        </p:nvCxnSpPr>
        <p:spPr bwMode="auto">
          <a:xfrm>
            <a:off x="1340828" y="2559627"/>
            <a:ext cx="6726115" cy="3500438"/>
          </a:xfrm>
          <a:prstGeom prst="bentConnector3">
            <a:avLst>
              <a:gd name="adj1" fmla="val -32"/>
            </a:avLst>
          </a:prstGeom>
          <a:noFill/>
          <a:ln w="31750" algn="ctr">
            <a:solidFill>
              <a:schemeClr val="tx1"/>
            </a:solidFill>
            <a:round/>
            <a:headEnd type="arrow" w="sm" len="sm"/>
            <a:tailEnd type="arrow" w="sm" len="sm"/>
          </a:ln>
        </p:spPr>
      </p:cxnSp>
      <p:sp>
        <p:nvSpPr>
          <p:cNvPr id="33796" name="Textfeld 13"/>
          <p:cNvSpPr txBox="1">
            <a:spLocks noChangeArrowheads="1"/>
          </p:cNvSpPr>
          <p:nvPr/>
        </p:nvSpPr>
        <p:spPr bwMode="auto">
          <a:xfrm>
            <a:off x="6616212" y="6131502"/>
            <a:ext cx="13509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/>
              <a:t>gas pressure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81377" y="3117590"/>
            <a:ext cx="461665" cy="2830134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eaLnBrk="0" hangingPunct="0">
              <a:defRPr/>
            </a:pPr>
            <a:r>
              <a:rPr lang="de-DE" dirty="0" err="1"/>
              <a:t>primary</a:t>
            </a:r>
            <a:r>
              <a:rPr lang="de-DE" dirty="0"/>
              <a:t> + </a:t>
            </a:r>
            <a:r>
              <a:rPr lang="de-DE" dirty="0" err="1"/>
              <a:t>secondary</a:t>
            </a:r>
            <a:r>
              <a:rPr lang="de-DE" dirty="0"/>
              <a:t> </a:t>
            </a:r>
            <a:r>
              <a:rPr lang="de-DE" dirty="0" err="1"/>
              <a:t>porosity</a:t>
            </a:r>
            <a:endParaRPr lang="de-DE" dirty="0"/>
          </a:p>
        </p:txBody>
      </p:sp>
      <p:cxnSp>
        <p:nvCxnSpPr>
          <p:cNvPr id="33798" name="Gerade Verbindung 20"/>
          <p:cNvCxnSpPr>
            <a:cxnSpLocks noChangeShapeType="1"/>
          </p:cNvCxnSpPr>
          <p:nvPr/>
        </p:nvCxnSpPr>
        <p:spPr bwMode="auto">
          <a:xfrm>
            <a:off x="1340828" y="4988502"/>
            <a:ext cx="1714500" cy="1588"/>
          </a:xfrm>
          <a:prstGeom prst="line">
            <a:avLst/>
          </a:prstGeom>
          <a:noFill/>
          <a:ln w="3175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</p:cxnSp>
      <p:cxnSp>
        <p:nvCxnSpPr>
          <p:cNvPr id="33799" name="Gerade Verbindung 23"/>
          <p:cNvCxnSpPr>
            <a:cxnSpLocks noChangeShapeType="1"/>
          </p:cNvCxnSpPr>
          <p:nvPr/>
        </p:nvCxnSpPr>
        <p:spPr bwMode="auto">
          <a:xfrm flipV="1">
            <a:off x="3055327" y="2488190"/>
            <a:ext cx="4945673" cy="2500312"/>
          </a:xfrm>
          <a:prstGeom prst="line">
            <a:avLst/>
          </a:prstGeom>
          <a:noFill/>
          <a:ln w="3175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</p:cxnSp>
      <p:sp>
        <p:nvSpPr>
          <p:cNvPr id="33800" name="Ellipse 35"/>
          <p:cNvSpPr>
            <a:spLocks noChangeArrowheads="1"/>
          </p:cNvSpPr>
          <p:nvPr/>
        </p:nvSpPr>
        <p:spPr bwMode="auto">
          <a:xfrm>
            <a:off x="4967654" y="4559878"/>
            <a:ext cx="131885" cy="142875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defTabSz="831850" eaLnBrk="0" hangingPunct="0"/>
            <a:endParaRPr lang="de-DE"/>
          </a:p>
        </p:txBody>
      </p:sp>
      <p:sp>
        <p:nvSpPr>
          <p:cNvPr id="33801" name="Ellipse 36"/>
          <p:cNvSpPr>
            <a:spLocks noChangeArrowheads="1"/>
          </p:cNvSpPr>
          <p:nvPr/>
        </p:nvSpPr>
        <p:spPr bwMode="auto">
          <a:xfrm>
            <a:off x="3714751" y="4559878"/>
            <a:ext cx="131885" cy="142875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defTabSz="831850" eaLnBrk="0" hangingPunct="0"/>
            <a:endParaRPr lang="de-DE"/>
          </a:p>
        </p:txBody>
      </p:sp>
      <p:cxnSp>
        <p:nvCxnSpPr>
          <p:cNvPr id="33802" name="Gerade Verbindung mit Pfeil 26"/>
          <p:cNvCxnSpPr>
            <a:cxnSpLocks noChangeShapeType="1"/>
            <a:stCxn id="33801" idx="6"/>
            <a:endCxn id="33800" idx="2"/>
          </p:cNvCxnSpPr>
          <p:nvPr/>
        </p:nvCxnSpPr>
        <p:spPr bwMode="auto">
          <a:xfrm>
            <a:off x="3846635" y="4631316"/>
            <a:ext cx="1121019" cy="1587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prstDash val="sysDash"/>
            <a:round/>
            <a:headEnd type="none" w="sm" len="sm"/>
            <a:tailEnd type="arrow" w="med" len="med"/>
          </a:ln>
        </p:spPr>
      </p:cxnSp>
      <p:sp>
        <p:nvSpPr>
          <p:cNvPr id="33803" name="Textfeld 45"/>
          <p:cNvSpPr txBox="1">
            <a:spLocks noChangeArrowheads="1"/>
          </p:cNvSpPr>
          <p:nvPr/>
        </p:nvSpPr>
        <p:spPr bwMode="auto">
          <a:xfrm>
            <a:off x="2000251" y="3059690"/>
            <a:ext cx="188741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600"/>
              <a:t>Element state when </a:t>
            </a:r>
          </a:p>
          <a:p>
            <a:pPr eaLnBrk="0" hangingPunct="0"/>
            <a:r>
              <a:rPr lang="de-DE" sz="1600"/>
              <a:t>starting time step</a:t>
            </a:r>
          </a:p>
        </p:txBody>
      </p:sp>
      <p:cxnSp>
        <p:nvCxnSpPr>
          <p:cNvPr id="33804" name="Gerade Verbindung mit Pfeil 48"/>
          <p:cNvCxnSpPr>
            <a:cxnSpLocks noChangeShapeType="1"/>
            <a:stCxn id="33803" idx="2"/>
          </p:cNvCxnSpPr>
          <p:nvPr/>
        </p:nvCxnSpPr>
        <p:spPr bwMode="auto">
          <a:xfrm rot="16200000" flipH="1">
            <a:off x="2879603" y="3708245"/>
            <a:ext cx="701675" cy="57296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33805" name="Textfeld 57"/>
          <p:cNvSpPr txBox="1">
            <a:spLocks noChangeArrowheads="1"/>
          </p:cNvSpPr>
          <p:nvPr/>
        </p:nvSpPr>
        <p:spPr bwMode="auto">
          <a:xfrm rot="-1440000">
            <a:off x="5598014" y="2673461"/>
            <a:ext cx="16466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sz="1400" i="1"/>
              <a:t>User-defined</a:t>
            </a:r>
          </a:p>
          <a:p>
            <a:pPr eaLnBrk="0" hangingPunct="0"/>
            <a:r>
              <a:rPr lang="de-DE" sz="1400" i="1"/>
              <a:t>dilation relationship</a:t>
            </a:r>
          </a:p>
        </p:txBody>
      </p:sp>
      <p:sp>
        <p:nvSpPr>
          <p:cNvPr id="22" name="Titel 1"/>
          <p:cNvSpPr txBox="1">
            <a:spLocks/>
          </p:cNvSpPr>
          <p:nvPr/>
        </p:nvSpPr>
        <p:spPr bwMode="auto">
          <a:xfrm>
            <a:off x="747347" y="702253"/>
            <a:ext cx="7640515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1271588" eaLnBrk="0" hangingPunct="0">
              <a:spcBef>
                <a:spcPts val="1363"/>
              </a:spcBef>
              <a:defRPr/>
            </a:pPr>
            <a:r>
              <a:rPr lang="de-DE" sz="2400" b="1" kern="0" dirty="0" err="1">
                <a:solidFill>
                  <a:schemeClr val="tx2"/>
                </a:solidFill>
              </a:rPr>
              <a:t>Implementation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of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porosity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change</a:t>
            </a:r>
            <a:endParaRPr lang="de-DE" sz="2400" b="1" kern="0" dirty="0">
              <a:solidFill>
                <a:schemeClr val="tx2"/>
              </a:solidFill>
            </a:endParaRPr>
          </a:p>
        </p:txBody>
      </p:sp>
      <p:cxnSp>
        <p:nvCxnSpPr>
          <p:cNvPr id="33807" name="Gerade Verbindung mit Pfeil 18"/>
          <p:cNvCxnSpPr>
            <a:cxnSpLocks noChangeShapeType="1"/>
            <a:stCxn id="44" idx="0"/>
          </p:cNvCxnSpPr>
          <p:nvPr/>
        </p:nvCxnSpPr>
        <p:spPr bwMode="auto">
          <a:xfrm rot="5400000" flipH="1" flipV="1">
            <a:off x="4225648" y="4664131"/>
            <a:ext cx="428623" cy="79162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34" name="Textfeld 33"/>
          <p:cNvSpPr txBox="1"/>
          <p:nvPr/>
        </p:nvSpPr>
        <p:spPr>
          <a:xfrm rot="1140000">
            <a:off x="5978770" y="4680527"/>
            <a:ext cx="2044212" cy="95408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de-DE" sz="1400" i="1" dirty="0" err="1"/>
              <a:t>Pressure</a:t>
            </a:r>
            <a:r>
              <a:rPr lang="de-DE" sz="1400" i="1" dirty="0"/>
              <a:t> </a:t>
            </a:r>
            <a:r>
              <a:rPr lang="de-DE" sz="1400" i="1" dirty="0" err="1"/>
              <a:t>evolution</a:t>
            </a:r>
            <a:r>
              <a:rPr lang="de-DE" sz="1400" i="1" dirty="0"/>
              <a:t> </a:t>
            </a:r>
            <a:r>
              <a:rPr lang="de-DE" sz="1400" i="1" dirty="0" err="1"/>
              <a:t>during</a:t>
            </a:r>
            <a:endParaRPr lang="de-DE" sz="1400" i="1" dirty="0"/>
          </a:p>
          <a:p>
            <a:pPr eaLnBrk="0" hangingPunct="0">
              <a:defRPr/>
            </a:pPr>
            <a:r>
              <a:rPr lang="de-DE" sz="1400" i="1" dirty="0" err="1"/>
              <a:t>mass-conserving</a:t>
            </a:r>
            <a:endParaRPr lang="de-DE" sz="1400" i="1" dirty="0"/>
          </a:p>
          <a:p>
            <a:pPr eaLnBrk="0" hangingPunct="0">
              <a:defRPr/>
            </a:pPr>
            <a:r>
              <a:rPr lang="de-DE" sz="1400" i="1" dirty="0" err="1"/>
              <a:t>compression</a:t>
            </a:r>
            <a:r>
              <a:rPr lang="de-DE" sz="1400" i="1" dirty="0"/>
              <a:t>/</a:t>
            </a:r>
            <a:r>
              <a:rPr lang="de-DE" sz="1400" i="1" dirty="0" err="1"/>
              <a:t>expansion</a:t>
            </a:r>
            <a:endParaRPr lang="de-DE" sz="1400" i="1" dirty="0"/>
          </a:p>
          <a:p>
            <a:pPr eaLnBrk="0" hangingPunct="0">
              <a:defRPr/>
            </a:pPr>
            <a:r>
              <a:rPr lang="de-DE" sz="1400" i="1" dirty="0" err="1"/>
              <a:t>according</a:t>
            </a:r>
            <a:r>
              <a:rPr lang="de-DE" sz="1400" i="1" dirty="0"/>
              <a:t> </a:t>
            </a:r>
            <a:r>
              <a:rPr lang="de-DE" sz="1400" i="1" dirty="0" err="1"/>
              <a:t>to</a:t>
            </a:r>
            <a:r>
              <a:rPr lang="de-DE" sz="1400" i="1" dirty="0"/>
              <a:t> EOS7</a:t>
            </a:r>
          </a:p>
        </p:txBody>
      </p:sp>
      <p:sp>
        <p:nvSpPr>
          <p:cNvPr id="35" name="Freihandform 34"/>
          <p:cNvSpPr>
            <a:spLocks noChangeArrowheads="1"/>
          </p:cNvSpPr>
          <p:nvPr/>
        </p:nvSpPr>
        <p:spPr bwMode="auto">
          <a:xfrm>
            <a:off x="3848100" y="2578677"/>
            <a:ext cx="4098681" cy="3252788"/>
          </a:xfrm>
          <a:custGeom>
            <a:avLst/>
            <a:gdLst>
              <a:gd name="T0" fmla="*/ 0 w 4441371"/>
              <a:gd name="T1" fmla="*/ 0 h 3253839"/>
              <a:gd name="T2" fmla="*/ 4428937 w 4441371"/>
              <a:gd name="T3" fmla="*/ 3242301 h 3253839"/>
              <a:gd name="T4" fmla="*/ 0 60000 65536"/>
              <a:gd name="T5" fmla="*/ 0 60000 65536"/>
              <a:gd name="T6" fmla="*/ 0 w 4441371"/>
              <a:gd name="T7" fmla="*/ 0 h 3253839"/>
              <a:gd name="T8" fmla="*/ 4441371 w 4441371"/>
              <a:gd name="T9" fmla="*/ 3253839 h 32538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441371" h="3253839">
                <a:moveTo>
                  <a:pt x="0" y="0"/>
                </a:moveTo>
                <a:cubicBezTo>
                  <a:pt x="337576" y="1124138"/>
                  <a:pt x="899726" y="2657037"/>
                  <a:pt x="4441371" y="3253839"/>
                </a:cubicBezTo>
              </a:path>
            </a:pathLst>
          </a:custGeom>
          <a:noFill/>
          <a:ln w="31750" algn="ctr">
            <a:solidFill>
              <a:srgbClr val="C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cxnSp>
        <p:nvCxnSpPr>
          <p:cNvPr id="38" name="Gerade Verbindung mit Pfeil 37"/>
          <p:cNvCxnSpPr>
            <a:cxnSpLocks noChangeShapeType="1"/>
          </p:cNvCxnSpPr>
          <p:nvPr/>
        </p:nvCxnSpPr>
        <p:spPr bwMode="auto">
          <a:xfrm rot="16200000" flipV="1">
            <a:off x="4668350" y="4168376"/>
            <a:ext cx="428625" cy="395654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prstDash val="sysDash"/>
            <a:round/>
            <a:headEnd type="none" w="sm" len="sm"/>
            <a:tailEnd type="arrow" w="med" len="med"/>
          </a:ln>
        </p:spPr>
      </p:cxnSp>
      <p:sp>
        <p:nvSpPr>
          <p:cNvPr id="39" name="Ellipse 38"/>
          <p:cNvSpPr>
            <a:spLocks noChangeArrowheads="1"/>
          </p:cNvSpPr>
          <p:nvPr/>
        </p:nvSpPr>
        <p:spPr bwMode="auto">
          <a:xfrm>
            <a:off x="4572000" y="4131253"/>
            <a:ext cx="131885" cy="142875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defTabSz="831850" eaLnBrk="0" hangingPunct="0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animBg="1"/>
      <p:bldP spid="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home\gasmodel\projects\clay_layer\gnuplot\capillary_pressure_MAMER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2135" y="1000102"/>
            <a:ext cx="6660173" cy="504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itel 1"/>
          <p:cNvSpPr txBox="1">
            <a:spLocks/>
          </p:cNvSpPr>
          <p:nvPr/>
        </p:nvSpPr>
        <p:spPr bwMode="auto">
          <a:xfrm>
            <a:off x="747347" y="285728"/>
            <a:ext cx="7640515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1271588" eaLnBrk="0" hangingPunct="0">
              <a:spcBef>
                <a:spcPts val="1363"/>
              </a:spcBef>
              <a:defRPr/>
            </a:pPr>
            <a:r>
              <a:rPr lang="de-DE" sz="2400" b="1" kern="0" dirty="0" err="1">
                <a:solidFill>
                  <a:schemeClr val="tx2"/>
                </a:solidFill>
              </a:rPr>
              <a:t>Two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ways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to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simulate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the</a:t>
            </a:r>
            <a:r>
              <a:rPr lang="de-DE" sz="2400" b="1" kern="0" dirty="0">
                <a:solidFill>
                  <a:schemeClr val="tx2"/>
                </a:solidFill>
              </a:rPr>
              <a:t> same gas </a:t>
            </a:r>
            <a:r>
              <a:rPr lang="de-DE" sz="2400" b="1" kern="0" dirty="0" err="1">
                <a:solidFill>
                  <a:schemeClr val="tx2"/>
                </a:solidFill>
              </a:rPr>
              <a:t>entry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pressure</a:t>
            </a:r>
            <a:endParaRPr lang="de-DE" sz="2400" b="1" kern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Pathway dilation: Safety relevance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 smtClean="0"/>
              <a:t>Pathway </a:t>
            </a:r>
            <a:r>
              <a:rPr lang="en-GB" dirty="0" smtClean="0"/>
              <a:t>dilation: creation or opening of micro-pores (</a:t>
            </a:r>
            <a:r>
              <a:rPr lang="en-GB" dirty="0" err="1" smtClean="0"/>
              <a:t>e.g</a:t>
            </a:r>
            <a:r>
              <a:rPr lang="en-GB" dirty="0" smtClean="0"/>
              <a:t> micro-cracks, grain boundaries) which facilitates fluid flow</a:t>
            </a:r>
          </a:p>
          <a:p>
            <a:pPr lvl="1"/>
            <a:r>
              <a:rPr lang="en-GB" dirty="0" smtClean="0"/>
              <a:t>It makes sense to include linkage of “</a:t>
            </a:r>
            <a:r>
              <a:rPr lang="en-GB" dirty="0" smtClean="0"/>
              <a:t>dead” pores to existing pathways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(difficult </a:t>
            </a:r>
            <a:r>
              <a:rPr lang="en-GB" dirty="0" smtClean="0"/>
              <a:t>to </a:t>
            </a:r>
            <a:r>
              <a:rPr lang="en-GB" dirty="0" smtClean="0"/>
              <a:t>distinguish from dilation by experiments)</a:t>
            </a:r>
            <a:endParaRPr lang="en-GB" dirty="0" smtClean="0"/>
          </a:p>
          <a:p>
            <a:pPr lvl="2">
              <a:buNone/>
            </a:pPr>
            <a:r>
              <a:rPr lang="en-GB" dirty="0" smtClean="0">
                <a:sym typeface="Symbol"/>
              </a:rPr>
              <a:t> </a:t>
            </a:r>
            <a:r>
              <a:rPr lang="en-GB" dirty="0" smtClean="0"/>
              <a:t>with this generalisation </a:t>
            </a:r>
            <a:r>
              <a:rPr lang="en-GB" dirty="0" smtClean="0"/>
              <a:t>term is </a:t>
            </a:r>
            <a:r>
              <a:rPr lang="en-GB" dirty="0" smtClean="0"/>
              <a:t>applicable </a:t>
            </a:r>
            <a:r>
              <a:rPr lang="en-GB" dirty="0" smtClean="0"/>
              <a:t>to both, </a:t>
            </a:r>
            <a:r>
              <a:rPr lang="en-GB" dirty="0" err="1" smtClean="0"/>
              <a:t>claystone</a:t>
            </a:r>
            <a:r>
              <a:rPr lang="en-GB" dirty="0" smtClean="0"/>
              <a:t> and rock salt</a:t>
            </a:r>
          </a:p>
          <a:p>
            <a:pPr lvl="2"/>
            <a:endParaRPr lang="en-GB" dirty="0" smtClean="0"/>
          </a:p>
          <a:p>
            <a:pPr lvl="1"/>
            <a:r>
              <a:rPr lang="en-GB" dirty="0" smtClean="0"/>
              <a:t>Pathway dilation</a:t>
            </a:r>
            <a:endParaRPr lang="en-GB" dirty="0"/>
          </a:p>
          <a:p>
            <a:pPr lvl="2"/>
            <a:r>
              <a:rPr lang="en-GB" dirty="0"/>
              <a:t>Enhances outflow of gas</a:t>
            </a:r>
          </a:p>
          <a:p>
            <a:pPr lvl="2"/>
            <a:r>
              <a:rPr lang="en-GB" dirty="0"/>
              <a:t>Decreases gas pressures in the repository</a:t>
            </a:r>
          </a:p>
          <a:p>
            <a:pPr lvl="2"/>
            <a:r>
              <a:rPr lang="en-GB" dirty="0" smtClean="0"/>
              <a:t>May </a:t>
            </a:r>
            <a:r>
              <a:rPr lang="en-GB" u="sng" dirty="0" smtClean="0"/>
              <a:t>avoid macro-fracturing 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Thus, if gas generation is strong, pathway dilation may</a:t>
            </a:r>
          </a:p>
          <a:p>
            <a:pPr lvl="2"/>
            <a:r>
              <a:rPr lang="en-GB" u="sng" dirty="0" smtClean="0"/>
              <a:t>increase safety </a:t>
            </a:r>
            <a:r>
              <a:rPr lang="en-GB" dirty="0" smtClean="0"/>
              <a:t>or at least</a:t>
            </a:r>
          </a:p>
          <a:p>
            <a:pPr lvl="2"/>
            <a:r>
              <a:rPr lang="en-GB" u="sng" dirty="0" smtClean="0"/>
              <a:t>simplify the safety assessment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home\gasmodel\projects\clay_layer\gnuplot\capillary_pressure_MAMER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2135" y="976117"/>
            <a:ext cx="6660173" cy="504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feld 13"/>
          <p:cNvSpPr txBox="1"/>
          <p:nvPr/>
        </p:nvSpPr>
        <p:spPr>
          <a:xfrm>
            <a:off x="1934308" y="6211693"/>
            <a:ext cx="685800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de-DE" dirty="0"/>
              <a:t>Gas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means</a:t>
            </a:r>
            <a:r>
              <a:rPr lang="de-DE" dirty="0"/>
              <a:t>: gas </a:t>
            </a:r>
            <a:r>
              <a:rPr lang="de-DE" dirty="0" err="1"/>
              <a:t>starts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move</a:t>
            </a:r>
            <a:r>
              <a:rPr lang="de-DE" dirty="0"/>
              <a:t>.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liquid </a:t>
            </a:r>
            <a:r>
              <a:rPr lang="de-DE" dirty="0" err="1"/>
              <a:t>saturation</a:t>
            </a:r>
            <a:r>
              <a:rPr lang="de-DE" dirty="0"/>
              <a:t> </a:t>
            </a:r>
            <a:r>
              <a:rPr lang="de-DE" dirty="0" err="1"/>
              <a:t>S</a:t>
            </a:r>
            <a:r>
              <a:rPr lang="de-DE" baseline="-25000" dirty="0" err="1"/>
              <a:t>liq</a:t>
            </a:r>
            <a:r>
              <a:rPr lang="de-DE" dirty="0"/>
              <a:t> falls </a:t>
            </a:r>
            <a:r>
              <a:rPr lang="de-DE" dirty="0" err="1"/>
              <a:t>below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residual gas </a:t>
            </a:r>
            <a:r>
              <a:rPr lang="de-DE" dirty="0" err="1"/>
              <a:t>saturation</a:t>
            </a:r>
            <a:r>
              <a:rPr lang="de-DE" dirty="0"/>
              <a:t> </a:t>
            </a:r>
            <a:r>
              <a:rPr lang="de-DE" dirty="0" err="1"/>
              <a:t>S</a:t>
            </a:r>
            <a:r>
              <a:rPr lang="de-DE" baseline="-25000" dirty="0" err="1"/>
              <a:t>rg</a:t>
            </a:r>
            <a:r>
              <a:rPr lang="de-DE" dirty="0"/>
              <a:t>.</a:t>
            </a:r>
          </a:p>
        </p:txBody>
      </p:sp>
      <p:sp>
        <p:nvSpPr>
          <p:cNvPr id="23" name="Titel 1"/>
          <p:cNvSpPr txBox="1">
            <a:spLocks/>
          </p:cNvSpPr>
          <p:nvPr/>
        </p:nvSpPr>
        <p:spPr bwMode="auto">
          <a:xfrm>
            <a:off x="747347" y="261743"/>
            <a:ext cx="7640515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1271588" eaLnBrk="0" hangingPunct="0">
              <a:spcBef>
                <a:spcPts val="1363"/>
              </a:spcBef>
              <a:defRPr/>
            </a:pPr>
            <a:r>
              <a:rPr lang="de-DE" sz="2400" b="1" kern="0" dirty="0" err="1">
                <a:solidFill>
                  <a:schemeClr val="tx2"/>
                </a:solidFill>
              </a:rPr>
              <a:t>Two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ways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to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simulate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the</a:t>
            </a:r>
            <a:r>
              <a:rPr lang="de-DE" sz="2400" b="1" kern="0" dirty="0">
                <a:solidFill>
                  <a:schemeClr val="tx2"/>
                </a:solidFill>
              </a:rPr>
              <a:t> same gas </a:t>
            </a:r>
            <a:r>
              <a:rPr lang="de-DE" sz="2400" b="1" kern="0" dirty="0" err="1">
                <a:solidFill>
                  <a:schemeClr val="tx2"/>
                </a:solidFill>
              </a:rPr>
              <a:t>entry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pressure</a:t>
            </a:r>
            <a:endParaRPr lang="de-DE" sz="2400" b="1" kern="0" dirty="0">
              <a:solidFill>
                <a:schemeClr val="tx2"/>
              </a:solidFill>
            </a:endParaRPr>
          </a:p>
        </p:txBody>
      </p:sp>
      <p:sp>
        <p:nvSpPr>
          <p:cNvPr id="16389" name="Rechteck 6"/>
          <p:cNvSpPr>
            <a:spLocks noChangeArrowheads="1"/>
          </p:cNvSpPr>
          <p:nvPr/>
        </p:nvSpPr>
        <p:spPr bwMode="auto">
          <a:xfrm>
            <a:off x="7869115" y="4476555"/>
            <a:ext cx="4133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S</a:t>
            </a:r>
            <a:r>
              <a:rPr lang="de-DE" baseline="-25000">
                <a:solidFill>
                  <a:srgbClr val="FF0000"/>
                </a:solidFill>
              </a:rPr>
              <a:t>rg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5619751" y="4476555"/>
            <a:ext cx="413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 err="1">
                <a:solidFill>
                  <a:schemeClr val="accent6"/>
                </a:solidFill>
              </a:rPr>
              <a:t>S</a:t>
            </a:r>
            <a:r>
              <a:rPr lang="de-DE" baseline="-25000" dirty="0" err="1">
                <a:solidFill>
                  <a:schemeClr val="accent6"/>
                </a:solidFill>
              </a:rPr>
              <a:t>rg</a:t>
            </a:r>
            <a:endParaRPr lang="en-GB" dirty="0">
              <a:solidFill>
                <a:schemeClr val="accent6"/>
              </a:solidFill>
            </a:endParaRPr>
          </a:p>
        </p:txBody>
      </p:sp>
      <p:cxnSp>
        <p:nvCxnSpPr>
          <p:cNvPr id="16391" name="Gerade Verbindung mit Pfeil 8"/>
          <p:cNvCxnSpPr>
            <a:cxnSpLocks noChangeShapeType="1"/>
          </p:cNvCxnSpPr>
          <p:nvPr/>
        </p:nvCxnSpPr>
        <p:spPr bwMode="auto">
          <a:xfrm rot="10800000">
            <a:off x="5693020" y="3905055"/>
            <a:ext cx="2835519" cy="1587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arrow" w="med" len="med"/>
          </a:ln>
        </p:spPr>
      </p:cxnSp>
      <p:cxnSp>
        <p:nvCxnSpPr>
          <p:cNvPr id="16392" name="Gerade Verbindung mit Pfeil 10"/>
          <p:cNvCxnSpPr>
            <a:cxnSpLocks noChangeShapeType="1"/>
          </p:cNvCxnSpPr>
          <p:nvPr/>
        </p:nvCxnSpPr>
        <p:spPr bwMode="auto">
          <a:xfrm rot="10800000">
            <a:off x="8264769" y="4119367"/>
            <a:ext cx="263769" cy="0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home\gasmodel\projects\clay_layer\gnuplot\capillary_pressure_MAMER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2135" y="976117"/>
            <a:ext cx="6660173" cy="504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itel 1"/>
          <p:cNvSpPr txBox="1">
            <a:spLocks/>
          </p:cNvSpPr>
          <p:nvPr/>
        </p:nvSpPr>
        <p:spPr bwMode="auto">
          <a:xfrm>
            <a:off x="747347" y="261743"/>
            <a:ext cx="7640515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1271588" eaLnBrk="0" hangingPunct="0">
              <a:spcBef>
                <a:spcPts val="1363"/>
              </a:spcBef>
              <a:defRPr/>
            </a:pPr>
            <a:r>
              <a:rPr lang="de-DE" sz="2400" b="1" kern="0" dirty="0" err="1">
                <a:solidFill>
                  <a:schemeClr val="tx2"/>
                </a:solidFill>
              </a:rPr>
              <a:t>Two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ways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to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simulate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the</a:t>
            </a:r>
            <a:r>
              <a:rPr lang="de-DE" sz="2400" b="1" kern="0" dirty="0">
                <a:solidFill>
                  <a:schemeClr val="tx2"/>
                </a:solidFill>
              </a:rPr>
              <a:t> same gas </a:t>
            </a:r>
            <a:r>
              <a:rPr lang="de-DE" sz="2400" b="1" kern="0" dirty="0" err="1">
                <a:solidFill>
                  <a:schemeClr val="tx2"/>
                </a:solidFill>
              </a:rPr>
              <a:t>entry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pressure</a:t>
            </a:r>
            <a:endParaRPr lang="de-DE" sz="2400" b="1" kern="0" dirty="0">
              <a:solidFill>
                <a:schemeClr val="tx2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791558" y="1047556"/>
            <a:ext cx="593480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de-DE" dirty="0">
                <a:solidFill>
                  <a:schemeClr val="tx1"/>
                </a:solidFill>
              </a:rPr>
              <a:t>=&gt; Gas will not </a:t>
            </a:r>
            <a:r>
              <a:rPr lang="de-DE" dirty="0" err="1">
                <a:solidFill>
                  <a:schemeClr val="tx1"/>
                </a:solidFill>
              </a:rPr>
              <a:t>move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if</a:t>
            </a:r>
            <a:r>
              <a:rPr lang="de-DE" dirty="0">
                <a:solidFill>
                  <a:schemeClr val="tx1"/>
                </a:solidFill>
              </a:rPr>
              <a:t>  </a:t>
            </a:r>
            <a:r>
              <a:rPr lang="de-DE" dirty="0" err="1">
                <a:solidFill>
                  <a:schemeClr val="tx1"/>
                </a:solidFill>
              </a:rPr>
              <a:t>p</a:t>
            </a:r>
            <a:r>
              <a:rPr lang="de-DE" sz="1400" dirty="0" err="1">
                <a:solidFill>
                  <a:schemeClr val="tx1"/>
                </a:solidFill>
              </a:rPr>
              <a:t>gas</a:t>
            </a:r>
            <a:r>
              <a:rPr lang="de-DE" dirty="0">
                <a:solidFill>
                  <a:schemeClr val="tx1"/>
                </a:solidFill>
              </a:rPr>
              <a:t> &lt; </a:t>
            </a:r>
            <a:r>
              <a:rPr lang="de-DE" dirty="0" err="1">
                <a:solidFill>
                  <a:schemeClr val="tx1"/>
                </a:solidFill>
              </a:rPr>
              <a:t>p</a:t>
            </a:r>
            <a:r>
              <a:rPr lang="de-DE" sz="1400" dirty="0" err="1">
                <a:solidFill>
                  <a:schemeClr val="tx1"/>
                </a:solidFill>
              </a:rPr>
              <a:t>porewater</a:t>
            </a:r>
            <a:r>
              <a:rPr lang="de-DE" dirty="0">
                <a:solidFill>
                  <a:schemeClr val="tx1"/>
                </a:solidFill>
              </a:rPr>
              <a:t> + | </a:t>
            </a:r>
            <a:r>
              <a:rPr lang="de-DE" dirty="0" err="1">
                <a:solidFill>
                  <a:schemeClr val="tx1"/>
                </a:solidFill>
              </a:rPr>
              <a:t>p</a:t>
            </a:r>
            <a:r>
              <a:rPr lang="de-DE" sz="1400" dirty="0" err="1">
                <a:solidFill>
                  <a:schemeClr val="tx1"/>
                </a:solidFill>
              </a:rPr>
              <a:t>cap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/>
              <a:t>S</a:t>
            </a:r>
            <a:r>
              <a:rPr lang="de-DE" baseline="-25000" dirty="0" err="1"/>
              <a:t>rg</a:t>
            </a:r>
            <a:r>
              <a:rPr lang="de-DE" baseline="-25000" dirty="0"/>
              <a:t> </a:t>
            </a:r>
            <a:r>
              <a:rPr lang="de-DE" dirty="0">
                <a:solidFill>
                  <a:schemeClr val="tx1"/>
                </a:solidFill>
              </a:rPr>
              <a:t>)|.</a:t>
            </a:r>
          </a:p>
          <a:p>
            <a:pPr>
              <a:defRPr/>
            </a:pPr>
            <a:r>
              <a:rPr lang="de-DE" dirty="0">
                <a:solidFill>
                  <a:schemeClr val="tx1"/>
                </a:solidFill>
              </a:rPr>
              <a:t>=&gt; | </a:t>
            </a:r>
            <a:r>
              <a:rPr lang="de-DE" dirty="0" err="1">
                <a:solidFill>
                  <a:schemeClr val="tx1"/>
                </a:solidFill>
              </a:rPr>
              <a:t>p</a:t>
            </a:r>
            <a:r>
              <a:rPr lang="de-DE" sz="1400" dirty="0" err="1">
                <a:solidFill>
                  <a:schemeClr val="tx1"/>
                </a:solidFill>
              </a:rPr>
              <a:t>cap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/>
              <a:t>S</a:t>
            </a:r>
            <a:r>
              <a:rPr lang="de-DE" baseline="-25000" dirty="0" err="1"/>
              <a:t>rg</a:t>
            </a:r>
            <a:r>
              <a:rPr lang="de-DE" baseline="-25000" dirty="0"/>
              <a:t> </a:t>
            </a:r>
            <a:r>
              <a:rPr lang="de-DE" dirty="0">
                <a:solidFill>
                  <a:schemeClr val="tx1"/>
                </a:solidFill>
              </a:rPr>
              <a:t>)|  </a:t>
            </a:r>
            <a:r>
              <a:rPr lang="de-DE" dirty="0" err="1">
                <a:solidFill>
                  <a:schemeClr val="tx1"/>
                </a:solidFill>
              </a:rPr>
              <a:t>is</a:t>
            </a:r>
            <a:r>
              <a:rPr lang="de-DE" dirty="0">
                <a:solidFill>
                  <a:schemeClr val="tx1"/>
                </a:solidFill>
              </a:rPr>
              <a:t> a gas </a:t>
            </a:r>
            <a:r>
              <a:rPr lang="de-DE" dirty="0" err="1">
                <a:solidFill>
                  <a:schemeClr val="tx1"/>
                </a:solidFill>
              </a:rPr>
              <a:t>entry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pressure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7413" name="Gerade Verbindung mit Pfeil 25"/>
          <p:cNvCxnSpPr>
            <a:cxnSpLocks noChangeShapeType="1"/>
          </p:cNvCxnSpPr>
          <p:nvPr/>
        </p:nvCxnSpPr>
        <p:spPr bwMode="auto">
          <a:xfrm rot="10800000">
            <a:off x="5956789" y="2119118"/>
            <a:ext cx="2505808" cy="1000125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arrow" w="med" len="med"/>
          </a:ln>
        </p:spPr>
      </p:cxnSp>
      <p:cxnSp>
        <p:nvCxnSpPr>
          <p:cNvPr id="17414" name="Gerade Verbindung mit Pfeil 28"/>
          <p:cNvCxnSpPr>
            <a:cxnSpLocks noChangeShapeType="1"/>
          </p:cNvCxnSpPr>
          <p:nvPr/>
        </p:nvCxnSpPr>
        <p:spPr bwMode="auto">
          <a:xfrm rot="16200000" flipV="1">
            <a:off x="7893844" y="2484548"/>
            <a:ext cx="1071562" cy="197826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arrow" w="med" len="med"/>
          </a:ln>
        </p:spPr>
      </p:cxnSp>
      <p:sp>
        <p:nvSpPr>
          <p:cNvPr id="10" name="Textfeld 9"/>
          <p:cNvSpPr txBox="1"/>
          <p:nvPr/>
        </p:nvSpPr>
        <p:spPr>
          <a:xfrm>
            <a:off x="1934308" y="6211693"/>
            <a:ext cx="685800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de-DE" dirty="0"/>
              <a:t>Gas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means</a:t>
            </a:r>
            <a:r>
              <a:rPr lang="de-DE" dirty="0"/>
              <a:t>: gas </a:t>
            </a:r>
            <a:r>
              <a:rPr lang="de-DE" dirty="0" err="1"/>
              <a:t>starts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move</a:t>
            </a:r>
            <a:r>
              <a:rPr lang="de-DE" dirty="0"/>
              <a:t>.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liquid </a:t>
            </a:r>
            <a:r>
              <a:rPr lang="de-DE" dirty="0" err="1"/>
              <a:t>saturation</a:t>
            </a:r>
            <a:r>
              <a:rPr lang="de-DE" dirty="0"/>
              <a:t> </a:t>
            </a:r>
            <a:r>
              <a:rPr lang="de-DE" dirty="0" err="1"/>
              <a:t>S</a:t>
            </a:r>
            <a:r>
              <a:rPr lang="de-DE" baseline="-25000" dirty="0" err="1"/>
              <a:t>liq</a:t>
            </a:r>
            <a:r>
              <a:rPr lang="de-DE" dirty="0"/>
              <a:t> falls </a:t>
            </a:r>
            <a:r>
              <a:rPr lang="de-DE" dirty="0" err="1"/>
              <a:t>below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residual gas </a:t>
            </a:r>
            <a:r>
              <a:rPr lang="de-DE" dirty="0" err="1"/>
              <a:t>saturation</a:t>
            </a:r>
            <a:r>
              <a:rPr lang="de-DE" dirty="0"/>
              <a:t> </a:t>
            </a:r>
            <a:r>
              <a:rPr lang="de-DE" dirty="0" err="1"/>
              <a:t>S</a:t>
            </a:r>
            <a:r>
              <a:rPr lang="de-DE" baseline="-25000" dirty="0" err="1"/>
              <a:t>rg</a:t>
            </a:r>
            <a:r>
              <a:rPr lang="de-DE" dirty="0"/>
              <a:t>.</a:t>
            </a:r>
          </a:p>
        </p:txBody>
      </p:sp>
      <p:sp>
        <p:nvSpPr>
          <p:cNvPr id="17416" name="Rechteck 16"/>
          <p:cNvSpPr>
            <a:spLocks noChangeArrowheads="1"/>
          </p:cNvSpPr>
          <p:nvPr/>
        </p:nvSpPr>
        <p:spPr bwMode="auto">
          <a:xfrm>
            <a:off x="7869115" y="4476555"/>
            <a:ext cx="4133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S</a:t>
            </a:r>
            <a:r>
              <a:rPr lang="de-DE" baseline="-25000">
                <a:solidFill>
                  <a:srgbClr val="FF0000"/>
                </a:solidFill>
              </a:rPr>
              <a:t>rg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5619751" y="4476555"/>
            <a:ext cx="413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 err="1">
                <a:solidFill>
                  <a:schemeClr val="accent6"/>
                </a:solidFill>
              </a:rPr>
              <a:t>S</a:t>
            </a:r>
            <a:r>
              <a:rPr lang="de-DE" baseline="-25000" dirty="0" err="1">
                <a:solidFill>
                  <a:schemeClr val="accent6"/>
                </a:solidFill>
              </a:rPr>
              <a:t>rg</a:t>
            </a:r>
            <a:endParaRPr lang="en-GB" dirty="0">
              <a:solidFill>
                <a:schemeClr val="accent6"/>
              </a:solidFill>
            </a:endParaRPr>
          </a:p>
        </p:txBody>
      </p:sp>
      <p:cxnSp>
        <p:nvCxnSpPr>
          <p:cNvPr id="17418" name="Gerade Verbindung mit Pfeil 13"/>
          <p:cNvCxnSpPr>
            <a:cxnSpLocks noChangeShapeType="1"/>
          </p:cNvCxnSpPr>
          <p:nvPr/>
        </p:nvCxnSpPr>
        <p:spPr bwMode="auto">
          <a:xfrm rot="10800000">
            <a:off x="5693020" y="3905055"/>
            <a:ext cx="2835519" cy="1587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arrow" w="med" len="med"/>
          </a:ln>
        </p:spPr>
      </p:cxnSp>
      <p:cxnSp>
        <p:nvCxnSpPr>
          <p:cNvPr id="17419" name="Gerade Verbindung mit Pfeil 14"/>
          <p:cNvCxnSpPr>
            <a:cxnSpLocks noChangeShapeType="1"/>
          </p:cNvCxnSpPr>
          <p:nvPr/>
        </p:nvCxnSpPr>
        <p:spPr bwMode="auto">
          <a:xfrm rot="10800000">
            <a:off x="8264769" y="4119367"/>
            <a:ext cx="263769" cy="0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home\gasmodel\projects\clay_layer\gnuplot\capillary_pressure_MAMER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2135" y="976117"/>
            <a:ext cx="6660173" cy="504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435" name="Gerade Verbindung 6"/>
          <p:cNvCxnSpPr>
            <a:cxnSpLocks noChangeShapeType="1"/>
          </p:cNvCxnSpPr>
          <p:nvPr/>
        </p:nvCxnSpPr>
        <p:spPr bwMode="auto">
          <a:xfrm rot="10800000">
            <a:off x="2659673" y="2119117"/>
            <a:ext cx="2923442" cy="1588"/>
          </a:xfrm>
          <a:prstGeom prst="line">
            <a:avLst/>
          </a:prstGeom>
          <a:noFill/>
          <a:ln w="31750" algn="ctr">
            <a:solidFill>
              <a:srgbClr val="00B050"/>
            </a:solidFill>
            <a:prstDash val="sysDash"/>
            <a:round/>
            <a:headEnd type="none" w="sm" len="sm"/>
            <a:tailEnd type="none" w="sm" len="sm"/>
          </a:ln>
        </p:spPr>
      </p:cxnSp>
      <p:sp>
        <p:nvSpPr>
          <p:cNvPr id="23" name="Titel 1"/>
          <p:cNvSpPr txBox="1">
            <a:spLocks/>
          </p:cNvSpPr>
          <p:nvPr/>
        </p:nvSpPr>
        <p:spPr bwMode="auto">
          <a:xfrm>
            <a:off x="747347" y="261743"/>
            <a:ext cx="7640515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1271588" eaLnBrk="0" hangingPunct="0">
              <a:spcBef>
                <a:spcPts val="1363"/>
              </a:spcBef>
              <a:defRPr/>
            </a:pPr>
            <a:r>
              <a:rPr lang="de-DE" sz="2400" b="1" kern="0" dirty="0" err="1">
                <a:solidFill>
                  <a:schemeClr val="tx2"/>
                </a:solidFill>
              </a:rPr>
              <a:t>Two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ways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to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simulate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the</a:t>
            </a:r>
            <a:r>
              <a:rPr lang="de-DE" sz="2400" b="1" kern="0" dirty="0">
                <a:solidFill>
                  <a:schemeClr val="tx2"/>
                </a:solidFill>
              </a:rPr>
              <a:t> same gas </a:t>
            </a:r>
            <a:r>
              <a:rPr lang="de-DE" sz="2400" b="1" kern="0" dirty="0" err="1">
                <a:solidFill>
                  <a:schemeClr val="tx2"/>
                </a:solidFill>
              </a:rPr>
              <a:t>entry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pressure</a:t>
            </a:r>
            <a:endParaRPr lang="de-DE" sz="2400" b="1" kern="0" dirty="0">
              <a:solidFill>
                <a:schemeClr val="tx2"/>
              </a:solidFill>
            </a:endParaRPr>
          </a:p>
        </p:txBody>
      </p:sp>
      <p:cxnSp>
        <p:nvCxnSpPr>
          <p:cNvPr id="18437" name="Gerade Verbindung mit Pfeil 25"/>
          <p:cNvCxnSpPr>
            <a:cxnSpLocks noChangeShapeType="1"/>
          </p:cNvCxnSpPr>
          <p:nvPr/>
        </p:nvCxnSpPr>
        <p:spPr bwMode="auto">
          <a:xfrm rot="10800000">
            <a:off x="5956789" y="2119118"/>
            <a:ext cx="2505808" cy="1000125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arrow" w="med" len="med"/>
          </a:ln>
        </p:spPr>
      </p:cxnSp>
      <p:cxnSp>
        <p:nvCxnSpPr>
          <p:cNvPr id="18438" name="Gerade Verbindung mit Pfeil 28"/>
          <p:cNvCxnSpPr>
            <a:cxnSpLocks noChangeShapeType="1"/>
          </p:cNvCxnSpPr>
          <p:nvPr/>
        </p:nvCxnSpPr>
        <p:spPr bwMode="auto">
          <a:xfrm rot="16200000" flipV="1">
            <a:off x="7893844" y="2484548"/>
            <a:ext cx="1071562" cy="197826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arrow" w="med" len="med"/>
          </a:ln>
        </p:spPr>
      </p:cxnSp>
      <p:sp>
        <p:nvSpPr>
          <p:cNvPr id="40" name="Textfeld 39"/>
          <p:cNvSpPr txBox="1"/>
          <p:nvPr/>
        </p:nvSpPr>
        <p:spPr>
          <a:xfrm>
            <a:off x="351693" y="2261993"/>
            <a:ext cx="3297115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cases</a:t>
            </a:r>
            <a:r>
              <a:rPr lang="de-DE" dirty="0"/>
              <a:t> </a:t>
            </a:r>
            <a:r>
              <a:rPr lang="de-DE" dirty="0" err="1"/>
              <a:t>define</a:t>
            </a:r>
            <a:r>
              <a:rPr lang="de-DE" dirty="0"/>
              <a:t> a gas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pressure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7.5 </a:t>
            </a:r>
            <a:r>
              <a:rPr lang="de-DE" dirty="0" err="1"/>
              <a:t>MPa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1934308" y="6211693"/>
            <a:ext cx="685800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de-DE" dirty="0"/>
              <a:t>Gas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means</a:t>
            </a:r>
            <a:r>
              <a:rPr lang="de-DE" dirty="0"/>
              <a:t>: gas </a:t>
            </a:r>
            <a:r>
              <a:rPr lang="de-DE" dirty="0" err="1"/>
              <a:t>starts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move</a:t>
            </a:r>
            <a:r>
              <a:rPr lang="de-DE" dirty="0"/>
              <a:t>.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liquid </a:t>
            </a:r>
            <a:r>
              <a:rPr lang="de-DE" dirty="0" err="1"/>
              <a:t>saturation</a:t>
            </a:r>
            <a:r>
              <a:rPr lang="de-DE" dirty="0"/>
              <a:t> </a:t>
            </a:r>
            <a:r>
              <a:rPr lang="de-DE" dirty="0" err="1"/>
              <a:t>S</a:t>
            </a:r>
            <a:r>
              <a:rPr lang="de-DE" baseline="-25000" dirty="0" err="1"/>
              <a:t>liq</a:t>
            </a:r>
            <a:r>
              <a:rPr lang="de-DE" dirty="0"/>
              <a:t> falls </a:t>
            </a:r>
            <a:r>
              <a:rPr lang="de-DE" dirty="0" err="1"/>
              <a:t>below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residual gas </a:t>
            </a:r>
            <a:r>
              <a:rPr lang="de-DE" dirty="0" err="1"/>
              <a:t>saturation</a:t>
            </a:r>
            <a:r>
              <a:rPr lang="de-DE" dirty="0"/>
              <a:t> </a:t>
            </a:r>
            <a:r>
              <a:rPr lang="de-DE" dirty="0" err="1"/>
              <a:t>S</a:t>
            </a:r>
            <a:r>
              <a:rPr lang="de-DE" baseline="-25000" dirty="0" err="1"/>
              <a:t>rg</a:t>
            </a:r>
            <a:r>
              <a:rPr lang="de-DE" dirty="0"/>
              <a:t>.</a:t>
            </a:r>
          </a:p>
        </p:txBody>
      </p:sp>
      <p:sp>
        <p:nvSpPr>
          <p:cNvPr id="18441" name="Rechteck 19"/>
          <p:cNvSpPr>
            <a:spLocks noChangeArrowheads="1"/>
          </p:cNvSpPr>
          <p:nvPr/>
        </p:nvSpPr>
        <p:spPr bwMode="auto">
          <a:xfrm>
            <a:off x="7869115" y="4476555"/>
            <a:ext cx="4133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S</a:t>
            </a:r>
            <a:r>
              <a:rPr lang="de-DE" baseline="-25000">
                <a:solidFill>
                  <a:srgbClr val="FF0000"/>
                </a:solidFill>
              </a:rPr>
              <a:t>rg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619751" y="4476555"/>
            <a:ext cx="413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 err="1">
                <a:solidFill>
                  <a:schemeClr val="accent6"/>
                </a:solidFill>
              </a:rPr>
              <a:t>S</a:t>
            </a:r>
            <a:r>
              <a:rPr lang="de-DE" baseline="-25000" dirty="0" err="1">
                <a:solidFill>
                  <a:schemeClr val="accent6"/>
                </a:solidFill>
              </a:rPr>
              <a:t>rg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791558" y="1047556"/>
            <a:ext cx="593480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de-DE" dirty="0">
                <a:solidFill>
                  <a:schemeClr val="tx1"/>
                </a:solidFill>
              </a:rPr>
              <a:t>=&gt; Gas will not </a:t>
            </a:r>
            <a:r>
              <a:rPr lang="de-DE" dirty="0" err="1">
                <a:solidFill>
                  <a:schemeClr val="tx1"/>
                </a:solidFill>
              </a:rPr>
              <a:t>move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if</a:t>
            </a:r>
            <a:r>
              <a:rPr lang="de-DE" dirty="0">
                <a:solidFill>
                  <a:schemeClr val="tx1"/>
                </a:solidFill>
              </a:rPr>
              <a:t>  </a:t>
            </a:r>
            <a:r>
              <a:rPr lang="de-DE" dirty="0" err="1">
                <a:solidFill>
                  <a:schemeClr val="tx1"/>
                </a:solidFill>
              </a:rPr>
              <a:t>p</a:t>
            </a:r>
            <a:r>
              <a:rPr lang="de-DE" sz="1400" dirty="0" err="1">
                <a:solidFill>
                  <a:schemeClr val="tx1"/>
                </a:solidFill>
              </a:rPr>
              <a:t>gas</a:t>
            </a:r>
            <a:r>
              <a:rPr lang="de-DE" dirty="0">
                <a:solidFill>
                  <a:schemeClr val="tx1"/>
                </a:solidFill>
              </a:rPr>
              <a:t> &lt; </a:t>
            </a:r>
            <a:r>
              <a:rPr lang="de-DE" dirty="0" err="1">
                <a:solidFill>
                  <a:schemeClr val="tx1"/>
                </a:solidFill>
              </a:rPr>
              <a:t>p</a:t>
            </a:r>
            <a:r>
              <a:rPr lang="de-DE" sz="1400" dirty="0" err="1">
                <a:solidFill>
                  <a:schemeClr val="tx1"/>
                </a:solidFill>
              </a:rPr>
              <a:t>porewater</a:t>
            </a:r>
            <a:r>
              <a:rPr lang="de-DE" dirty="0">
                <a:solidFill>
                  <a:schemeClr val="tx1"/>
                </a:solidFill>
              </a:rPr>
              <a:t> + | </a:t>
            </a:r>
            <a:r>
              <a:rPr lang="de-DE" dirty="0" err="1">
                <a:solidFill>
                  <a:schemeClr val="tx1"/>
                </a:solidFill>
              </a:rPr>
              <a:t>p</a:t>
            </a:r>
            <a:r>
              <a:rPr lang="de-DE" sz="1400" dirty="0" err="1">
                <a:solidFill>
                  <a:schemeClr val="tx1"/>
                </a:solidFill>
              </a:rPr>
              <a:t>cap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/>
              <a:t>S</a:t>
            </a:r>
            <a:r>
              <a:rPr lang="de-DE" baseline="-25000" dirty="0" err="1"/>
              <a:t>rg</a:t>
            </a:r>
            <a:r>
              <a:rPr lang="de-DE" baseline="-25000" dirty="0"/>
              <a:t> </a:t>
            </a:r>
            <a:r>
              <a:rPr lang="de-DE" dirty="0">
                <a:solidFill>
                  <a:schemeClr val="tx1"/>
                </a:solidFill>
              </a:rPr>
              <a:t>)|.</a:t>
            </a:r>
          </a:p>
          <a:p>
            <a:pPr>
              <a:defRPr/>
            </a:pPr>
            <a:r>
              <a:rPr lang="de-DE" dirty="0">
                <a:solidFill>
                  <a:schemeClr val="tx1"/>
                </a:solidFill>
              </a:rPr>
              <a:t>=&gt; | </a:t>
            </a:r>
            <a:r>
              <a:rPr lang="de-DE" dirty="0" err="1">
                <a:solidFill>
                  <a:schemeClr val="tx1"/>
                </a:solidFill>
              </a:rPr>
              <a:t>p</a:t>
            </a:r>
            <a:r>
              <a:rPr lang="de-DE" sz="1400" dirty="0" err="1">
                <a:solidFill>
                  <a:schemeClr val="tx1"/>
                </a:solidFill>
              </a:rPr>
              <a:t>cap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/>
              <a:t>S</a:t>
            </a:r>
            <a:r>
              <a:rPr lang="de-DE" baseline="-25000" dirty="0" err="1"/>
              <a:t>rg</a:t>
            </a:r>
            <a:r>
              <a:rPr lang="de-DE" baseline="-25000" dirty="0"/>
              <a:t> </a:t>
            </a:r>
            <a:r>
              <a:rPr lang="de-DE" dirty="0">
                <a:solidFill>
                  <a:schemeClr val="tx1"/>
                </a:solidFill>
              </a:rPr>
              <a:t>)|  </a:t>
            </a:r>
            <a:r>
              <a:rPr lang="de-DE" dirty="0" err="1">
                <a:solidFill>
                  <a:schemeClr val="tx1"/>
                </a:solidFill>
              </a:rPr>
              <a:t>is</a:t>
            </a:r>
            <a:r>
              <a:rPr lang="de-DE" dirty="0">
                <a:solidFill>
                  <a:schemeClr val="tx1"/>
                </a:solidFill>
              </a:rPr>
              <a:t> a gas </a:t>
            </a:r>
            <a:r>
              <a:rPr lang="de-DE" dirty="0" err="1">
                <a:solidFill>
                  <a:schemeClr val="tx1"/>
                </a:solidFill>
              </a:rPr>
              <a:t>entry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pressure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8444" name="Gerade Verbindung mit Pfeil 14"/>
          <p:cNvCxnSpPr>
            <a:cxnSpLocks noChangeShapeType="1"/>
          </p:cNvCxnSpPr>
          <p:nvPr/>
        </p:nvCxnSpPr>
        <p:spPr bwMode="auto">
          <a:xfrm rot="10800000">
            <a:off x="5693020" y="3905055"/>
            <a:ext cx="2835519" cy="1587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arrow" w="med" len="med"/>
          </a:ln>
        </p:spPr>
      </p:cxnSp>
      <p:cxnSp>
        <p:nvCxnSpPr>
          <p:cNvPr id="18445" name="Gerade Verbindung mit Pfeil 17"/>
          <p:cNvCxnSpPr>
            <a:cxnSpLocks noChangeShapeType="1"/>
          </p:cNvCxnSpPr>
          <p:nvPr/>
        </p:nvCxnSpPr>
        <p:spPr bwMode="auto">
          <a:xfrm rot="10800000">
            <a:off x="8264769" y="4119367"/>
            <a:ext cx="263769" cy="0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home\gasmodel\projects\clay_layer\gnuplot\capillary_pressure_MAMER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2135" y="976117"/>
            <a:ext cx="6660173" cy="504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459" name="Gerade Verbindung 6"/>
          <p:cNvCxnSpPr>
            <a:cxnSpLocks noChangeShapeType="1"/>
          </p:cNvCxnSpPr>
          <p:nvPr/>
        </p:nvCxnSpPr>
        <p:spPr bwMode="auto">
          <a:xfrm rot="10800000">
            <a:off x="2659673" y="2119117"/>
            <a:ext cx="2923442" cy="1588"/>
          </a:xfrm>
          <a:prstGeom prst="line">
            <a:avLst/>
          </a:prstGeom>
          <a:noFill/>
          <a:ln w="31750" algn="ctr">
            <a:solidFill>
              <a:srgbClr val="00B050"/>
            </a:solidFill>
            <a:prstDash val="sysDash"/>
            <a:round/>
            <a:headEnd type="none" w="sm" len="sm"/>
            <a:tailEnd type="none" w="sm" len="sm"/>
          </a:ln>
        </p:spPr>
      </p:cxnSp>
      <p:sp>
        <p:nvSpPr>
          <p:cNvPr id="19460" name="Rechteck 35"/>
          <p:cNvSpPr>
            <a:spLocks noChangeArrowheads="1"/>
          </p:cNvSpPr>
          <p:nvPr/>
        </p:nvSpPr>
        <p:spPr bwMode="auto">
          <a:xfrm>
            <a:off x="8264769" y="1190430"/>
            <a:ext cx="263769" cy="4286250"/>
          </a:xfrm>
          <a:prstGeom prst="rect">
            <a:avLst/>
          </a:prstGeom>
          <a:solidFill>
            <a:srgbClr val="FF0000">
              <a:alpha val="29019"/>
            </a:srgbClr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defTabSz="831850" eaLnBrk="0" hangingPunct="0"/>
            <a:endParaRPr lang="de-DE"/>
          </a:p>
        </p:txBody>
      </p:sp>
      <p:sp>
        <p:nvSpPr>
          <p:cNvPr id="19461" name="Rechteck 36"/>
          <p:cNvSpPr>
            <a:spLocks noChangeArrowheads="1"/>
          </p:cNvSpPr>
          <p:nvPr/>
        </p:nvSpPr>
        <p:spPr bwMode="auto">
          <a:xfrm>
            <a:off x="5693019" y="1190430"/>
            <a:ext cx="2571750" cy="4286250"/>
          </a:xfrm>
          <a:prstGeom prst="rect">
            <a:avLst/>
          </a:prstGeom>
          <a:solidFill>
            <a:srgbClr val="0070C0">
              <a:alpha val="32941"/>
            </a:srgbClr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defTabSz="831850" eaLnBrk="0" hangingPunct="0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351693" y="3333556"/>
            <a:ext cx="428625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de-DE" dirty="0"/>
              <a:t>But desaturation </a:t>
            </a:r>
            <a:r>
              <a:rPr lang="de-DE" dirty="0" err="1"/>
              <a:t>is</a:t>
            </a:r>
            <a:r>
              <a:rPr lang="de-DE" dirty="0"/>
              <a:t> different </a:t>
            </a:r>
            <a:r>
              <a:rPr lang="de-DE" dirty="0" err="1"/>
              <a:t>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gas </a:t>
            </a:r>
            <a:r>
              <a:rPr lang="de-DE" dirty="0" err="1"/>
              <a:t>entry</a:t>
            </a:r>
            <a:endParaRPr lang="de-DE" dirty="0"/>
          </a:p>
        </p:txBody>
      </p:sp>
      <p:sp>
        <p:nvSpPr>
          <p:cNvPr id="23" name="Titel 1"/>
          <p:cNvSpPr txBox="1">
            <a:spLocks/>
          </p:cNvSpPr>
          <p:nvPr/>
        </p:nvSpPr>
        <p:spPr bwMode="auto">
          <a:xfrm>
            <a:off x="747347" y="261743"/>
            <a:ext cx="7640515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1271588" eaLnBrk="0" hangingPunct="0">
              <a:spcBef>
                <a:spcPts val="1363"/>
              </a:spcBef>
              <a:defRPr/>
            </a:pPr>
            <a:r>
              <a:rPr lang="de-DE" sz="2400" b="1" kern="0" dirty="0" err="1">
                <a:solidFill>
                  <a:schemeClr val="tx2"/>
                </a:solidFill>
              </a:rPr>
              <a:t>Two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ways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to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simulate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the</a:t>
            </a:r>
            <a:r>
              <a:rPr lang="de-DE" sz="2400" b="1" kern="0" dirty="0">
                <a:solidFill>
                  <a:schemeClr val="tx2"/>
                </a:solidFill>
              </a:rPr>
              <a:t> same gas </a:t>
            </a:r>
            <a:r>
              <a:rPr lang="de-DE" sz="2400" b="1" kern="0" dirty="0" err="1">
                <a:solidFill>
                  <a:schemeClr val="tx2"/>
                </a:solidFill>
              </a:rPr>
              <a:t>entry</a:t>
            </a:r>
            <a:r>
              <a:rPr lang="de-DE" sz="2400" b="1" kern="0" dirty="0">
                <a:solidFill>
                  <a:schemeClr val="tx2"/>
                </a:solidFill>
              </a:rPr>
              <a:t> </a:t>
            </a:r>
            <a:r>
              <a:rPr lang="de-DE" sz="2400" b="1" kern="0" dirty="0" err="1">
                <a:solidFill>
                  <a:schemeClr val="tx2"/>
                </a:solidFill>
              </a:rPr>
              <a:t>pressure</a:t>
            </a:r>
            <a:endParaRPr lang="de-DE" sz="2400" b="1" kern="0" dirty="0">
              <a:solidFill>
                <a:schemeClr val="tx2"/>
              </a:solidFill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351693" y="2261993"/>
            <a:ext cx="3297115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cases</a:t>
            </a:r>
            <a:r>
              <a:rPr lang="de-DE" dirty="0"/>
              <a:t> </a:t>
            </a:r>
            <a:r>
              <a:rPr lang="de-DE" dirty="0" err="1"/>
              <a:t>define</a:t>
            </a:r>
            <a:r>
              <a:rPr lang="de-DE" dirty="0"/>
              <a:t> a gas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pressure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7.5 </a:t>
            </a:r>
            <a:r>
              <a:rPr lang="de-DE" dirty="0" err="1"/>
              <a:t>MPa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1934308" y="6211693"/>
            <a:ext cx="685800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de-DE" dirty="0"/>
              <a:t>Gas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means</a:t>
            </a:r>
            <a:r>
              <a:rPr lang="de-DE" dirty="0"/>
              <a:t>: gas </a:t>
            </a:r>
            <a:r>
              <a:rPr lang="de-DE" dirty="0" err="1"/>
              <a:t>starts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move</a:t>
            </a:r>
            <a:r>
              <a:rPr lang="de-DE" dirty="0"/>
              <a:t>.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liquid </a:t>
            </a:r>
            <a:r>
              <a:rPr lang="de-DE" dirty="0" err="1"/>
              <a:t>saturation</a:t>
            </a:r>
            <a:r>
              <a:rPr lang="de-DE" dirty="0"/>
              <a:t> </a:t>
            </a:r>
            <a:r>
              <a:rPr lang="de-DE" dirty="0" err="1"/>
              <a:t>S</a:t>
            </a:r>
            <a:r>
              <a:rPr lang="de-DE" baseline="-25000" dirty="0" err="1"/>
              <a:t>liq</a:t>
            </a:r>
            <a:r>
              <a:rPr lang="de-DE" dirty="0"/>
              <a:t> falls </a:t>
            </a:r>
            <a:r>
              <a:rPr lang="de-DE" dirty="0" err="1"/>
              <a:t>below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residual gas </a:t>
            </a:r>
            <a:r>
              <a:rPr lang="de-DE" dirty="0" err="1"/>
              <a:t>saturation</a:t>
            </a:r>
            <a:r>
              <a:rPr lang="de-DE" dirty="0"/>
              <a:t> </a:t>
            </a:r>
            <a:r>
              <a:rPr lang="de-DE" dirty="0" err="1"/>
              <a:t>S</a:t>
            </a:r>
            <a:r>
              <a:rPr lang="de-DE" baseline="-25000" dirty="0" err="1"/>
              <a:t>rg</a:t>
            </a:r>
            <a:r>
              <a:rPr lang="de-DE" dirty="0"/>
              <a:t>.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791558" y="1047556"/>
            <a:ext cx="593480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de-DE" dirty="0">
                <a:solidFill>
                  <a:schemeClr val="tx1"/>
                </a:solidFill>
              </a:rPr>
              <a:t>=&gt; Gas will not </a:t>
            </a:r>
            <a:r>
              <a:rPr lang="de-DE" dirty="0" err="1">
                <a:solidFill>
                  <a:schemeClr val="tx1"/>
                </a:solidFill>
              </a:rPr>
              <a:t>move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if</a:t>
            </a:r>
            <a:r>
              <a:rPr lang="de-DE" dirty="0">
                <a:solidFill>
                  <a:schemeClr val="tx1"/>
                </a:solidFill>
              </a:rPr>
              <a:t>  </a:t>
            </a:r>
            <a:r>
              <a:rPr lang="de-DE" dirty="0" err="1">
                <a:solidFill>
                  <a:schemeClr val="tx1"/>
                </a:solidFill>
              </a:rPr>
              <a:t>p</a:t>
            </a:r>
            <a:r>
              <a:rPr lang="de-DE" sz="1400" dirty="0" err="1">
                <a:solidFill>
                  <a:schemeClr val="tx1"/>
                </a:solidFill>
              </a:rPr>
              <a:t>gas</a:t>
            </a:r>
            <a:r>
              <a:rPr lang="de-DE" dirty="0">
                <a:solidFill>
                  <a:schemeClr val="tx1"/>
                </a:solidFill>
              </a:rPr>
              <a:t> &lt; </a:t>
            </a:r>
            <a:r>
              <a:rPr lang="de-DE" dirty="0" err="1">
                <a:solidFill>
                  <a:schemeClr val="tx1"/>
                </a:solidFill>
              </a:rPr>
              <a:t>p</a:t>
            </a:r>
            <a:r>
              <a:rPr lang="de-DE" sz="1400" dirty="0" err="1">
                <a:solidFill>
                  <a:schemeClr val="tx1"/>
                </a:solidFill>
              </a:rPr>
              <a:t>porewater</a:t>
            </a:r>
            <a:r>
              <a:rPr lang="de-DE" dirty="0">
                <a:solidFill>
                  <a:schemeClr val="tx1"/>
                </a:solidFill>
              </a:rPr>
              <a:t> + | </a:t>
            </a:r>
            <a:r>
              <a:rPr lang="de-DE" dirty="0" err="1">
                <a:solidFill>
                  <a:schemeClr val="tx1"/>
                </a:solidFill>
              </a:rPr>
              <a:t>p</a:t>
            </a:r>
            <a:r>
              <a:rPr lang="de-DE" sz="1400" dirty="0" err="1">
                <a:solidFill>
                  <a:schemeClr val="tx1"/>
                </a:solidFill>
              </a:rPr>
              <a:t>cap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/>
              <a:t>S</a:t>
            </a:r>
            <a:r>
              <a:rPr lang="de-DE" baseline="-25000" dirty="0" err="1"/>
              <a:t>rg</a:t>
            </a:r>
            <a:r>
              <a:rPr lang="de-DE" baseline="-25000" dirty="0"/>
              <a:t> </a:t>
            </a:r>
            <a:r>
              <a:rPr lang="de-DE" dirty="0">
                <a:solidFill>
                  <a:schemeClr val="tx1"/>
                </a:solidFill>
              </a:rPr>
              <a:t>)|.</a:t>
            </a:r>
          </a:p>
          <a:p>
            <a:pPr>
              <a:defRPr/>
            </a:pPr>
            <a:r>
              <a:rPr lang="de-DE" dirty="0">
                <a:solidFill>
                  <a:schemeClr val="tx1"/>
                </a:solidFill>
              </a:rPr>
              <a:t>=&gt; | </a:t>
            </a:r>
            <a:r>
              <a:rPr lang="de-DE" dirty="0" err="1">
                <a:solidFill>
                  <a:schemeClr val="tx1"/>
                </a:solidFill>
              </a:rPr>
              <a:t>p</a:t>
            </a:r>
            <a:r>
              <a:rPr lang="de-DE" sz="1400" dirty="0" err="1">
                <a:solidFill>
                  <a:schemeClr val="tx1"/>
                </a:solidFill>
              </a:rPr>
              <a:t>cap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/>
              <a:t>S</a:t>
            </a:r>
            <a:r>
              <a:rPr lang="de-DE" baseline="-25000" dirty="0" err="1"/>
              <a:t>rg</a:t>
            </a:r>
            <a:r>
              <a:rPr lang="de-DE" baseline="-25000" dirty="0"/>
              <a:t> </a:t>
            </a:r>
            <a:r>
              <a:rPr lang="de-DE" dirty="0">
                <a:solidFill>
                  <a:schemeClr val="tx1"/>
                </a:solidFill>
              </a:rPr>
              <a:t>)|  </a:t>
            </a:r>
            <a:r>
              <a:rPr lang="de-DE" dirty="0" err="1">
                <a:solidFill>
                  <a:schemeClr val="tx1"/>
                </a:solidFill>
              </a:rPr>
              <a:t>is</a:t>
            </a:r>
            <a:r>
              <a:rPr lang="de-DE" dirty="0">
                <a:solidFill>
                  <a:schemeClr val="tx1"/>
                </a:solidFill>
              </a:rPr>
              <a:t> a gas </a:t>
            </a:r>
            <a:r>
              <a:rPr lang="de-DE" dirty="0" err="1">
                <a:solidFill>
                  <a:schemeClr val="tx1"/>
                </a:solidFill>
              </a:rPr>
              <a:t>entry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pressure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9467" name="Rechteck 6"/>
          <p:cNvSpPr>
            <a:spLocks noChangeArrowheads="1"/>
          </p:cNvSpPr>
          <p:nvPr/>
        </p:nvSpPr>
        <p:spPr bwMode="auto">
          <a:xfrm>
            <a:off x="7869115" y="4476555"/>
            <a:ext cx="4133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S</a:t>
            </a:r>
            <a:r>
              <a:rPr lang="de-DE" baseline="-25000">
                <a:solidFill>
                  <a:srgbClr val="FF0000"/>
                </a:solidFill>
              </a:rPr>
              <a:t>rg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5619751" y="4476555"/>
            <a:ext cx="413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 err="1">
                <a:solidFill>
                  <a:schemeClr val="accent6"/>
                </a:solidFill>
              </a:rPr>
              <a:t>S</a:t>
            </a:r>
            <a:r>
              <a:rPr lang="de-DE" baseline="-25000" dirty="0" err="1">
                <a:solidFill>
                  <a:schemeClr val="accent6"/>
                </a:solidFill>
              </a:rPr>
              <a:t>rg</a:t>
            </a:r>
            <a:endParaRPr lang="en-GB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Objectives in PAMINA WP 3.2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en-GB" dirty="0" smtClean="0"/>
              <a:t>To </a:t>
            </a:r>
            <a:r>
              <a:rPr lang="en-GB" dirty="0"/>
              <a:t>implement the process of pathway dilation into the code </a:t>
            </a:r>
            <a:r>
              <a:rPr lang="en-GB" dirty="0" smtClean="0"/>
              <a:t>TOUGH2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to </a:t>
            </a:r>
            <a:r>
              <a:rPr lang="en-GB" dirty="0"/>
              <a:t>investigate possible effects of pathway dilation for a hypothetical German repository in clay stone, </a:t>
            </a:r>
            <a:r>
              <a:rPr lang="en-GB" dirty="0" smtClean="0"/>
              <a:t>and to </a:t>
            </a:r>
            <a:r>
              <a:rPr lang="en-GB" dirty="0"/>
              <a:t>identify sensitive parameters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TOUGH2-PD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Basis: </a:t>
            </a:r>
            <a:r>
              <a:rPr lang="en-GB" dirty="0" smtClean="0"/>
              <a:t>TOUGH2/EOS7  </a:t>
            </a:r>
            <a:r>
              <a:rPr lang="en-GB" dirty="0" smtClean="0"/>
              <a:t>(air </a:t>
            </a:r>
            <a:r>
              <a:rPr lang="en-GB" dirty="0" smtClean="0">
                <a:sym typeface="Symbol"/>
              </a:rPr>
              <a:t> </a:t>
            </a:r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Dilation introduced by </a:t>
            </a:r>
          </a:p>
          <a:p>
            <a:pPr lvl="2"/>
            <a:r>
              <a:rPr lang="en-GB" dirty="0" smtClean="0"/>
              <a:t>Dilation thresholds (</a:t>
            </a:r>
            <a:r>
              <a:rPr lang="en-GB" i="1" dirty="0" err="1" smtClean="0">
                <a:latin typeface="Symbol" pitchFamily="18" charset="2"/>
              </a:rPr>
              <a:t>bs</a:t>
            </a:r>
            <a:r>
              <a:rPr lang="en-GB" baseline="-25000" dirty="0" err="1" smtClean="0"/>
              <a:t>min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Pressure-dependent  porosity (includes thermodynamic state changes)</a:t>
            </a:r>
          </a:p>
          <a:p>
            <a:pPr lvl="2"/>
            <a:r>
              <a:rPr lang="en-GB" dirty="0" smtClean="0"/>
              <a:t>Pressure-dependent </a:t>
            </a:r>
            <a:r>
              <a:rPr lang="en-GB" u="sng" dirty="0" smtClean="0"/>
              <a:t>anisotropic</a:t>
            </a:r>
            <a:r>
              <a:rPr lang="en-GB" dirty="0" smtClean="0"/>
              <a:t> gas permeability</a:t>
            </a:r>
          </a:p>
          <a:p>
            <a:endParaRPr lang="en-GB" dirty="0" smtClean="0"/>
          </a:p>
          <a:p>
            <a:r>
              <a:rPr lang="en-GB" dirty="0" smtClean="0"/>
              <a:t>Important model features/assumptions</a:t>
            </a:r>
          </a:p>
          <a:p>
            <a:pPr lvl="2"/>
            <a:r>
              <a:rPr lang="en-GB" u="sng" dirty="0" smtClean="0"/>
              <a:t>Dilation has a stronger effect on gas phase flow </a:t>
            </a:r>
            <a:r>
              <a:rPr lang="en-GB" dirty="0" smtClean="0"/>
              <a:t>(because gas causes dilation)</a:t>
            </a:r>
            <a:endParaRPr lang="en-GB" dirty="0" smtClean="0">
              <a:sym typeface="Symbol"/>
            </a:endParaRPr>
          </a:p>
          <a:p>
            <a:pPr lvl="2"/>
            <a:r>
              <a:rPr lang="en-GB" dirty="0" smtClean="0"/>
              <a:t>Real increase </a:t>
            </a:r>
            <a:r>
              <a:rPr lang="en-GB" dirty="0"/>
              <a:t>of </a:t>
            </a:r>
            <a:r>
              <a:rPr lang="en-GB" dirty="0" smtClean="0"/>
              <a:t>(interconnected) </a:t>
            </a:r>
            <a:r>
              <a:rPr lang="en-GB" dirty="0"/>
              <a:t>pore </a:t>
            </a:r>
            <a:r>
              <a:rPr lang="en-GB" dirty="0" smtClean="0"/>
              <a:t>space: </a:t>
            </a:r>
            <a:br>
              <a:rPr lang="en-GB" dirty="0" smtClean="0"/>
            </a:br>
            <a:r>
              <a:rPr lang="en-GB" u="sng" dirty="0" smtClean="0"/>
              <a:t>Gas phase does not need to displace water </a:t>
            </a:r>
            <a:r>
              <a:rPr lang="en-GB" dirty="0" smtClean="0"/>
              <a:t>(which may be immobile)</a:t>
            </a:r>
          </a:p>
          <a:p>
            <a:pPr lvl="2"/>
            <a:r>
              <a:rPr lang="en-GB" dirty="0"/>
              <a:t>Phases interact by evaporation, dissolution, pressure </a:t>
            </a:r>
            <a:r>
              <a:rPr lang="en-GB" dirty="0" smtClean="0"/>
              <a:t>coupling</a:t>
            </a:r>
            <a:endParaRPr lang="en-GB" dirty="0"/>
          </a:p>
          <a:p>
            <a:pPr lvl="2"/>
            <a:r>
              <a:rPr lang="en-GB" dirty="0"/>
              <a:t>Dilation reversible. No kinetic effects (</a:t>
            </a:r>
            <a:r>
              <a:rPr lang="en-GB" dirty="0">
                <a:sym typeface="Symbol"/>
              </a:rPr>
              <a:t> </a:t>
            </a:r>
            <a:r>
              <a:rPr lang="en-GB" dirty="0"/>
              <a:t>easy propagation of the dilation front)</a:t>
            </a:r>
          </a:p>
          <a:p>
            <a:pPr lvl="2"/>
            <a:r>
              <a:rPr lang="en-GB" dirty="0" smtClean="0"/>
              <a:t>Analytical mechanical considerations.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No </a:t>
            </a:r>
            <a:r>
              <a:rPr lang="en-GB" dirty="0" smtClean="0"/>
              <a:t>stress field </a:t>
            </a:r>
            <a:r>
              <a:rPr lang="en-GB" dirty="0" smtClean="0"/>
              <a:t>calculations </a:t>
            </a:r>
            <a:r>
              <a:rPr lang="en-GB" dirty="0" smtClean="0"/>
              <a:t>for the moment.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Far field gas migration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en-GB" dirty="0" smtClean="0"/>
              <a:t>Pressure </a:t>
            </a:r>
            <a:r>
              <a:rPr lang="en-GB" dirty="0"/>
              <a:t>evolution in repository?</a:t>
            </a:r>
          </a:p>
          <a:p>
            <a:pPr lvl="1"/>
            <a:r>
              <a:rPr lang="en-GB" dirty="0" smtClean="0"/>
              <a:t>Shape of </a:t>
            </a:r>
            <a:r>
              <a:rPr lang="en-GB" dirty="0"/>
              <a:t>dilation </a:t>
            </a:r>
            <a:r>
              <a:rPr lang="en-GB" dirty="0" smtClean="0"/>
              <a:t>zone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Where is the H</a:t>
            </a:r>
            <a:r>
              <a:rPr lang="en-GB" baseline="-25000" dirty="0" smtClean="0"/>
              <a:t>2</a:t>
            </a:r>
            <a:r>
              <a:rPr lang="en-GB" dirty="0" smtClean="0"/>
              <a:t> stored?</a:t>
            </a:r>
            <a:endParaRPr lang="en-GB" dirty="0"/>
          </a:p>
          <a:p>
            <a:pPr lvl="1"/>
            <a:r>
              <a:rPr lang="en-GB" dirty="0"/>
              <a:t>Sensitive parameters?</a:t>
            </a:r>
          </a:p>
          <a:p>
            <a:endParaRPr lang="en-GB" dirty="0" smtClean="0"/>
          </a:p>
          <a:p>
            <a:r>
              <a:rPr lang="en-GB" dirty="0" smtClean="0"/>
              <a:t>Approach</a:t>
            </a:r>
            <a:r>
              <a:rPr lang="en-GB" dirty="0" smtClean="0"/>
              <a:t>: Reference case + 17 </a:t>
            </a:r>
            <a:r>
              <a:rPr lang="en-GB" dirty="0"/>
              <a:t>alternative cases by variation of 1-2 parameters</a:t>
            </a:r>
          </a:p>
          <a:p>
            <a:pPr lvl="1"/>
            <a:endParaRPr lang="en-GB" dirty="0"/>
          </a:p>
        </p:txBody>
      </p:sp>
      <p:pic>
        <p:nvPicPr>
          <p:cNvPr id="6" name="Picture 3" descr="domain_plate_vert_ex_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647" y="4143393"/>
            <a:ext cx="237013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2803522" y="4929205"/>
            <a:ext cx="1411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Repository</a:t>
            </a:r>
          </a:p>
          <a:p>
            <a:endParaRPr lang="en-GB"/>
          </a:p>
        </p:txBody>
      </p:sp>
      <p:cxnSp>
        <p:nvCxnSpPr>
          <p:cNvPr id="8" name="Gerade Verbindung mit Pfeil 9"/>
          <p:cNvCxnSpPr>
            <a:cxnSpLocks noChangeShapeType="1"/>
            <a:stCxn id="7" idx="1"/>
          </p:cNvCxnSpPr>
          <p:nvPr/>
        </p:nvCxnSpPr>
        <p:spPr bwMode="auto">
          <a:xfrm rot="10800000">
            <a:off x="1731960" y="5214955"/>
            <a:ext cx="1071562" cy="68263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pic>
        <p:nvPicPr>
          <p:cNvPr id="9" name="Picture 7" descr="C:\Dokumente und Einstellungen\nav\Lokale Einstellungen\Temporary Internet Files\Content.IE5\62HX72VO\MCj0413618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60710" y="5286393"/>
            <a:ext cx="6429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eck 9"/>
          <p:cNvSpPr/>
          <p:nvPr/>
        </p:nvSpPr>
        <p:spPr>
          <a:xfrm>
            <a:off x="4143372" y="3370266"/>
            <a:ext cx="4786346" cy="34163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b="1" i="1" dirty="0" smtClean="0">
                <a:latin typeface="Arial" pitchFamily="34" charset="0"/>
                <a:cs typeface="Arial" pitchFamily="34" charset="0"/>
              </a:rPr>
              <a:t>Domain: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Horizontal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clay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layer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 (m=430 m) </a:t>
            </a: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Top &amp;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bottom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aquifers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leakage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Lateral: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flow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symmetry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planes &amp;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far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boundaries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r>
              <a:rPr lang="de-DE" b="1" i="1" dirty="0" smtClean="0">
                <a:latin typeface="Arial" pitchFamily="34" charset="0"/>
                <a:cs typeface="Arial" pitchFamily="34" charset="0"/>
              </a:rPr>
              <a:t>Repository: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8 km².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Depth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 450 m. 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err="1" smtClean="0">
                <a:latin typeface="Arial" pitchFamily="34" charset="0"/>
                <a:cs typeface="Arial" pitchFamily="34" charset="0"/>
              </a:rPr>
              <a:t>Cavern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volume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 1E+6 m³.</a:t>
            </a:r>
          </a:p>
          <a:p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r>
              <a:rPr lang="de-DE" b="1" i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de-DE" b="1" i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de-DE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b="1" i="1" dirty="0" err="1" smtClean="0">
                <a:latin typeface="Arial" pitchFamily="34" charset="0"/>
                <a:cs typeface="Arial" pitchFamily="34" charset="0"/>
              </a:rPr>
              <a:t>source</a:t>
            </a:r>
            <a:r>
              <a:rPr lang="de-DE" b="1" i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3.41 E+09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mol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H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(~8.5E+07 m³ STP). Max. rate: 2.3E-6 kg/s H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Gas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generation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rate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drops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after ~ 100,000 a.</a:t>
            </a:r>
          </a:p>
          <a:p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Parametrisation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b="1" i="1" dirty="0" smtClean="0"/>
              <a:t>Repository material 	</a:t>
            </a:r>
            <a:r>
              <a:rPr lang="de-DE" dirty="0" smtClean="0"/>
              <a:t>k=1E-18 m², </a:t>
            </a:r>
            <a:r>
              <a:rPr lang="en-GB" dirty="0" smtClean="0">
                <a:latin typeface="Symbol" pitchFamily="18" charset="2"/>
              </a:rPr>
              <a:t>f</a:t>
            </a:r>
            <a:r>
              <a:rPr lang="en-GB" dirty="0" smtClean="0"/>
              <a:t>= 0.2,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cap</a:t>
            </a:r>
            <a:r>
              <a:rPr lang="en-GB" dirty="0" smtClean="0"/>
              <a:t> = 0</a:t>
            </a:r>
          </a:p>
          <a:p>
            <a:pPr marL="182563" lvl="1" indent="-182563">
              <a:buClr>
                <a:srgbClr val="33B2B2"/>
              </a:buClr>
              <a:buSzPct val="100000"/>
              <a:buNone/>
            </a:pPr>
            <a:endParaRPr lang="en-GB" dirty="0"/>
          </a:p>
          <a:p>
            <a:pPr marL="182563" lvl="1" indent="-182563">
              <a:buClr>
                <a:srgbClr val="33B2B2"/>
              </a:buClr>
              <a:buSzPct val="100000"/>
              <a:buNone/>
            </a:pPr>
            <a:r>
              <a:rPr lang="en-GB" b="1" i="1" dirty="0" smtClean="0"/>
              <a:t>Host rock		</a:t>
            </a:r>
            <a:r>
              <a:rPr lang="de-DE" dirty="0" smtClean="0"/>
              <a:t>k</a:t>
            </a:r>
            <a:r>
              <a:rPr lang="de-DE" baseline="-25000" dirty="0">
                <a:sym typeface="Symbol" pitchFamily="18" charset="2"/>
              </a:rPr>
              <a:t></a:t>
            </a:r>
            <a:r>
              <a:rPr lang="de-DE" dirty="0"/>
              <a:t>=3.3E-21 m², k</a:t>
            </a:r>
            <a:r>
              <a:rPr lang="de-DE" baseline="-25000" dirty="0"/>
              <a:t>||</a:t>
            </a:r>
            <a:r>
              <a:rPr lang="de-DE" dirty="0"/>
              <a:t>=6.6E-21 </a:t>
            </a:r>
            <a:r>
              <a:rPr lang="de-DE" dirty="0" smtClean="0"/>
              <a:t>m², </a:t>
            </a:r>
            <a:r>
              <a:rPr lang="en-GB" dirty="0" smtClean="0">
                <a:latin typeface="Symbol" pitchFamily="18" charset="2"/>
              </a:rPr>
              <a:t>f</a:t>
            </a:r>
            <a:r>
              <a:rPr lang="en-GB" dirty="0" smtClean="0"/>
              <a:t>=</a:t>
            </a:r>
            <a:r>
              <a:rPr lang="de-DE" dirty="0" smtClean="0"/>
              <a:t>0.1, </a:t>
            </a:r>
            <a:r>
              <a:rPr lang="de-DE" dirty="0" err="1" smtClean="0"/>
              <a:t>k</a:t>
            </a:r>
            <a:r>
              <a:rPr lang="de-DE" baseline="-25000" dirty="0" err="1" smtClean="0"/>
              <a:t>rel</a:t>
            </a:r>
            <a:r>
              <a:rPr lang="de-DE" dirty="0" smtClean="0"/>
              <a:t>: Corey</a:t>
            </a:r>
          </a:p>
          <a:p>
            <a:pPr lvl="1"/>
            <a:r>
              <a:rPr lang="de-DE" dirty="0" smtClean="0"/>
              <a:t>Dilation </a:t>
            </a:r>
            <a:r>
              <a:rPr lang="de-DE" dirty="0" err="1" smtClean="0"/>
              <a:t>parameters</a:t>
            </a:r>
            <a:r>
              <a:rPr lang="de-DE" dirty="0" smtClean="0"/>
              <a:t>:</a:t>
            </a:r>
            <a:endParaRPr lang="de-DE" dirty="0"/>
          </a:p>
          <a:p>
            <a:pPr lvl="2"/>
            <a:r>
              <a:rPr lang="de-DE" dirty="0"/>
              <a:t>D</a:t>
            </a:r>
            <a:r>
              <a:rPr lang="de-DE" dirty="0" smtClean="0"/>
              <a:t>ilation </a:t>
            </a:r>
            <a:r>
              <a:rPr lang="de-DE" dirty="0" err="1" smtClean="0"/>
              <a:t>threshold</a:t>
            </a:r>
            <a:r>
              <a:rPr lang="de-DE" dirty="0" smtClean="0"/>
              <a:t> </a:t>
            </a:r>
            <a:r>
              <a:rPr lang="en-GB" dirty="0" err="1"/>
              <a:t>p</a:t>
            </a:r>
            <a:r>
              <a:rPr lang="en-GB" baseline="-25000" dirty="0" err="1"/>
              <a:t>dil</a:t>
            </a:r>
            <a:r>
              <a:rPr lang="en-GB" baseline="-25000" dirty="0"/>
              <a:t> </a:t>
            </a:r>
            <a:r>
              <a:rPr lang="en-GB" baseline="-25000" dirty="0" smtClean="0"/>
              <a:t> = </a:t>
            </a:r>
            <a:r>
              <a:rPr lang="en-GB" dirty="0" smtClean="0"/>
              <a:t>0.76 </a:t>
            </a:r>
            <a:r>
              <a:rPr lang="en-GB" i="1" dirty="0" err="1" smtClean="0">
                <a:latin typeface="Symbol" pitchFamily="18" charset="2"/>
              </a:rPr>
              <a:t>s</a:t>
            </a:r>
            <a:r>
              <a:rPr lang="en-GB" baseline="-25000" dirty="0" err="1" smtClean="0"/>
              <a:t>min</a:t>
            </a:r>
            <a:endParaRPr lang="en-GB" baseline="-25000" dirty="0" smtClean="0"/>
          </a:p>
          <a:p>
            <a:pPr lvl="2"/>
            <a:r>
              <a:rPr lang="en-GB" dirty="0" smtClean="0"/>
              <a:t>Gas permeability: Power law (exponent  2). </a:t>
            </a:r>
            <a:r>
              <a:rPr lang="en-GB" dirty="0" err="1"/>
              <a:t>k</a:t>
            </a:r>
            <a:r>
              <a:rPr lang="en-GB" baseline="-25000" dirty="0" err="1" smtClean="0"/>
              <a:t>dil</a:t>
            </a:r>
            <a:r>
              <a:rPr lang="en-GB" dirty="0" smtClean="0"/>
              <a:t> = 5 x k</a:t>
            </a:r>
            <a:r>
              <a:rPr lang="en-GB" baseline="-25000" dirty="0" smtClean="0"/>
              <a:t>||</a:t>
            </a:r>
            <a:r>
              <a:rPr lang="en-GB" dirty="0" smtClean="0"/>
              <a:t>  at 1 </a:t>
            </a:r>
            <a:r>
              <a:rPr lang="en-GB" dirty="0" err="1" smtClean="0"/>
              <a:t>MPa</a:t>
            </a:r>
            <a:r>
              <a:rPr lang="en-GB" dirty="0" smtClean="0"/>
              <a:t> above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dil</a:t>
            </a:r>
            <a:r>
              <a:rPr lang="en-GB" baseline="-25000" dirty="0" smtClean="0"/>
              <a:t>.</a:t>
            </a:r>
          </a:p>
          <a:p>
            <a:pPr lvl="2"/>
            <a:r>
              <a:rPr lang="en-GB" dirty="0" smtClean="0"/>
              <a:t>Porosity </a:t>
            </a:r>
            <a:r>
              <a:rPr lang="en-GB" dirty="0"/>
              <a:t>gain: </a:t>
            </a:r>
            <a:r>
              <a:rPr lang="en-GB" dirty="0" smtClean="0"/>
              <a:t>0.0001/</a:t>
            </a:r>
            <a:r>
              <a:rPr lang="en-GB" dirty="0" err="1" smtClean="0"/>
              <a:t>MPa</a:t>
            </a:r>
            <a:r>
              <a:rPr lang="en-GB" dirty="0" smtClean="0"/>
              <a:t> (</a:t>
            </a:r>
            <a:r>
              <a:rPr lang="en-GB" u="sng" dirty="0"/>
              <a:t>S</a:t>
            </a:r>
            <a:r>
              <a:rPr lang="en-GB" u="sng" dirty="0" smtClean="0"/>
              <a:t>mall</a:t>
            </a:r>
            <a:r>
              <a:rPr lang="en-GB" dirty="0" smtClean="0"/>
              <a:t>! Estimated </a:t>
            </a:r>
            <a:r>
              <a:rPr lang="en-GB" dirty="0"/>
              <a:t>from </a:t>
            </a:r>
            <a:r>
              <a:rPr lang="en-GB" dirty="0" smtClean="0"/>
              <a:t>experiments </a:t>
            </a:r>
            <a:r>
              <a:rPr lang="en-GB" dirty="0"/>
              <a:t>of </a:t>
            </a:r>
            <a:r>
              <a:rPr lang="en-GB" dirty="0" err="1" smtClean="0"/>
              <a:t>Nagra</a:t>
            </a:r>
            <a:r>
              <a:rPr lang="en-GB" dirty="0"/>
              <a:t>)</a:t>
            </a:r>
            <a:endParaRPr lang="de-DE" dirty="0"/>
          </a:p>
          <a:p>
            <a:pPr lvl="2"/>
            <a:r>
              <a:rPr lang="de-DE" dirty="0"/>
              <a:t>Gas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pressure</a:t>
            </a:r>
            <a:r>
              <a:rPr lang="de-DE" dirty="0"/>
              <a:t> ~ 7.5 </a:t>
            </a:r>
            <a:r>
              <a:rPr lang="de-DE" dirty="0" err="1"/>
              <a:t>MPa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a </a:t>
            </a:r>
            <a:r>
              <a:rPr lang="de-DE" dirty="0" err="1"/>
              <a:t>modified</a:t>
            </a:r>
            <a:r>
              <a:rPr lang="de-DE" dirty="0"/>
              <a:t> Van </a:t>
            </a:r>
            <a:r>
              <a:rPr lang="de-DE" dirty="0" err="1"/>
              <a:t>Genuchten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smtClean="0"/>
              <a:t>in order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achieve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 desaturation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gas </a:t>
            </a:r>
            <a:r>
              <a:rPr lang="de-DE" dirty="0" err="1" smtClean="0"/>
              <a:t>entry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4500570"/>
            <a:ext cx="5897374" cy="212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Shape of the dilation zone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6" name="Rechteck 10"/>
          <p:cNvSpPr>
            <a:spLocks noChangeArrowheads="1"/>
          </p:cNvSpPr>
          <p:nvPr/>
        </p:nvSpPr>
        <p:spPr bwMode="auto">
          <a:xfrm>
            <a:off x="238125" y="5786438"/>
            <a:ext cx="9072563" cy="500062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defTabSz="831850" eaLnBrk="0" hangingPunct="0"/>
            <a:endParaRPr lang="en-GB"/>
          </a:p>
        </p:txBody>
      </p:sp>
      <p:pic>
        <p:nvPicPr>
          <p:cNvPr id="7" name="Picture 4" descr="C:\home\gasmodel\projects\clay_layer\MAMERN_figures\sg1000002d_cu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286375"/>
            <a:ext cx="4049712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home\gasmodel\projects\clay_layer\MAMERN_figures\sg100000ref_cu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4" y="1285875"/>
            <a:ext cx="3527425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home\gasmodel\projects\clay_layer\MAMERN_figures\sg100000aniso_cu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4" y="3286125"/>
            <a:ext cx="3527425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eck 7"/>
          <p:cNvSpPr>
            <a:spLocks noChangeArrowheads="1"/>
          </p:cNvSpPr>
          <p:nvPr/>
        </p:nvSpPr>
        <p:spPr bwMode="auto">
          <a:xfrm>
            <a:off x="4265919" y="1928813"/>
            <a:ext cx="22349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b="1" dirty="0" err="1">
                <a:latin typeface="Arial" pitchFamily="34" charset="0"/>
                <a:cs typeface="Arial" pitchFamily="34" charset="0"/>
              </a:rPr>
              <a:t>r</a:t>
            </a:r>
            <a:r>
              <a:rPr lang="de-DE" b="1" baseline="-25000" dirty="0" err="1">
                <a:latin typeface="Arial" pitchFamily="34" charset="0"/>
                <a:cs typeface="Arial" pitchFamily="34" charset="0"/>
              </a:rPr>
              <a:t>iso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 = 0.1 (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ref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. 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case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)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8"/>
          <p:cNvSpPr>
            <a:spLocks noChangeArrowheads="1"/>
          </p:cNvSpPr>
          <p:nvPr/>
        </p:nvSpPr>
        <p:spPr bwMode="auto">
          <a:xfrm>
            <a:off x="4265919" y="4000500"/>
            <a:ext cx="1337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b="1" dirty="0" err="1">
                <a:latin typeface="Arial" pitchFamily="34" charset="0"/>
                <a:cs typeface="Arial" pitchFamily="34" charset="0"/>
              </a:rPr>
              <a:t>r</a:t>
            </a:r>
            <a:r>
              <a:rPr lang="de-DE" b="1" baseline="-25000" dirty="0" err="1">
                <a:latin typeface="Arial" pitchFamily="34" charset="0"/>
                <a:cs typeface="Arial" pitchFamily="34" charset="0"/>
              </a:rPr>
              <a:t>iso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 = 0.001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hteck 9"/>
          <p:cNvSpPr>
            <a:spLocks noChangeArrowheads="1"/>
          </p:cNvSpPr>
          <p:nvPr/>
        </p:nvSpPr>
        <p:spPr bwMode="auto">
          <a:xfrm>
            <a:off x="4408794" y="5715000"/>
            <a:ext cx="8883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de-DE" b="1" dirty="0" err="1">
                <a:latin typeface="Arial" pitchFamily="34" charset="0"/>
                <a:cs typeface="Arial" pitchFamily="34" charset="0"/>
              </a:rPr>
              <a:t>r</a:t>
            </a:r>
            <a:r>
              <a:rPr lang="de-DE" b="1" baseline="-25000" dirty="0" err="1">
                <a:latin typeface="Arial" pitchFamily="34" charset="0"/>
                <a:cs typeface="Arial" pitchFamily="34" charset="0"/>
              </a:rPr>
              <a:t>iso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 = 0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1"/>
          <p:cNvSpPr txBox="1">
            <a:spLocks noChangeArrowheads="1"/>
          </p:cNvSpPr>
          <p:nvPr/>
        </p:nvSpPr>
        <p:spPr bwMode="auto">
          <a:xfrm>
            <a:off x="642910" y="916528"/>
            <a:ext cx="77123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>
                <a:latin typeface="Arial" pitchFamily="34" charset="0"/>
                <a:cs typeface="Arial" pitchFamily="34" charset="0"/>
              </a:rPr>
              <a:t>Secondary porosity at time 100,000 a (end of main gas generation phase)</a:t>
            </a:r>
          </a:p>
        </p:txBody>
      </p:sp>
      <p:sp>
        <p:nvSpPr>
          <p:cNvPr id="14" name="Textfeld 12"/>
          <p:cNvSpPr txBox="1">
            <a:spLocks noChangeArrowheads="1"/>
          </p:cNvSpPr>
          <p:nvPr/>
        </p:nvSpPr>
        <p:spPr bwMode="auto">
          <a:xfrm>
            <a:off x="2854294" y="2936875"/>
            <a:ext cx="14922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200"/>
              <a:t>blue: 0 – red: 7 E-6</a:t>
            </a:r>
          </a:p>
        </p:txBody>
      </p:sp>
      <p:sp>
        <p:nvSpPr>
          <p:cNvPr id="15" name="Textfeld 13"/>
          <p:cNvSpPr txBox="1">
            <a:spLocks noChangeArrowheads="1"/>
          </p:cNvSpPr>
          <p:nvPr/>
        </p:nvSpPr>
        <p:spPr bwMode="auto">
          <a:xfrm>
            <a:off x="2727294" y="4967288"/>
            <a:ext cx="1663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200"/>
              <a:t>blue: 0 – red: 4.5 E-5 </a:t>
            </a:r>
          </a:p>
        </p:txBody>
      </p:sp>
      <p:sp>
        <p:nvSpPr>
          <p:cNvPr id="16" name="Textfeld 14"/>
          <p:cNvSpPr txBox="1">
            <a:spLocks noChangeArrowheads="1"/>
          </p:cNvSpPr>
          <p:nvPr/>
        </p:nvSpPr>
        <p:spPr bwMode="auto">
          <a:xfrm>
            <a:off x="2741582" y="6400800"/>
            <a:ext cx="16192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200"/>
              <a:t>blue: 0 – red: 1.4 E-4</a:t>
            </a:r>
          </a:p>
        </p:txBody>
      </p:sp>
      <p:sp>
        <p:nvSpPr>
          <p:cNvPr id="17" name="Inhaltsplatzhalter 2"/>
          <p:cNvSpPr txBox="1">
            <a:spLocks/>
          </p:cNvSpPr>
          <p:nvPr/>
        </p:nvSpPr>
        <p:spPr>
          <a:xfrm>
            <a:off x="5643571" y="2428868"/>
            <a:ext cx="3357585" cy="27146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30200" indent="-330200" defTabSz="1271588" eaLnBrk="0" hangingPunct="0">
              <a:spcBef>
                <a:spcPts val="2188"/>
              </a:spcBef>
              <a:buClr>
                <a:srgbClr val="009999"/>
              </a:buClr>
              <a:buSzPct val="75000"/>
              <a:buFont typeface="Wingdings" pitchFamily="2" charset="2"/>
              <a:buChar char="l"/>
              <a:defRPr/>
            </a:pPr>
            <a:r>
              <a:rPr lang="de-DE" kern="0" dirty="0">
                <a:latin typeface="Arial" pitchFamily="34" charset="0"/>
                <a:cs typeface="Arial" pitchFamily="34" charset="0"/>
              </a:rPr>
              <a:t>Strong </a:t>
            </a:r>
            <a:r>
              <a:rPr lang="de-DE" kern="0" dirty="0" err="1">
                <a:latin typeface="Arial" pitchFamily="34" charset="0"/>
                <a:cs typeface="Arial" pitchFamily="34" charset="0"/>
              </a:rPr>
              <a:t>anisotropy</a:t>
            </a:r>
            <a:r>
              <a:rPr lang="de-DE" kern="0" dirty="0">
                <a:latin typeface="Arial" pitchFamily="34" charset="0"/>
                <a:cs typeface="Arial" pitchFamily="34" charset="0"/>
              </a:rPr>
              <a:t> </a:t>
            </a:r>
            <a:r>
              <a:rPr lang="de-DE" kern="0" dirty="0" err="1">
                <a:latin typeface="Arial" pitchFamily="34" charset="0"/>
                <a:cs typeface="Arial" pitchFamily="34" charset="0"/>
              </a:rPr>
              <a:t>needed</a:t>
            </a:r>
            <a:r>
              <a:rPr lang="de-DE" kern="0" dirty="0">
                <a:latin typeface="Arial" pitchFamily="34" charset="0"/>
                <a:cs typeface="Arial" pitchFamily="34" charset="0"/>
              </a:rPr>
              <a:t> </a:t>
            </a:r>
            <a:r>
              <a:rPr lang="de-DE" kern="0" dirty="0" err="1">
                <a:latin typeface="Arial" pitchFamily="34" charset="0"/>
                <a:cs typeface="Arial" pitchFamily="34" charset="0"/>
              </a:rPr>
              <a:t>to</a:t>
            </a:r>
            <a:r>
              <a:rPr lang="de-DE" kern="0" dirty="0">
                <a:latin typeface="Arial" pitchFamily="34" charset="0"/>
                <a:cs typeface="Arial" pitchFamily="34" charset="0"/>
              </a:rPr>
              <a:t> </a:t>
            </a:r>
            <a:r>
              <a:rPr lang="de-DE" kern="0" dirty="0" err="1">
                <a:latin typeface="Arial" pitchFamily="34" charset="0"/>
                <a:cs typeface="Arial" pitchFamily="34" charset="0"/>
              </a:rPr>
              <a:t>force</a:t>
            </a:r>
            <a:r>
              <a:rPr lang="de-DE" kern="0" dirty="0">
                <a:latin typeface="Arial" pitchFamily="34" charset="0"/>
                <a:cs typeface="Arial" pitchFamily="34" charset="0"/>
              </a:rPr>
              <a:t> </a:t>
            </a:r>
            <a:r>
              <a:rPr lang="de-DE" kern="0" dirty="0" err="1">
                <a:latin typeface="Arial" pitchFamily="34" charset="0"/>
                <a:cs typeface="Arial" pitchFamily="34" charset="0"/>
              </a:rPr>
              <a:t>propagation</a:t>
            </a:r>
            <a:r>
              <a:rPr lang="de-DE" kern="0" dirty="0">
                <a:latin typeface="Arial" pitchFamily="34" charset="0"/>
                <a:cs typeface="Arial" pitchFamily="34" charset="0"/>
              </a:rPr>
              <a:t> || </a:t>
            </a:r>
            <a:r>
              <a:rPr lang="de-DE" kern="0" dirty="0" err="1">
                <a:latin typeface="Arial" pitchFamily="34" charset="0"/>
                <a:cs typeface="Arial" pitchFamily="34" charset="0"/>
              </a:rPr>
              <a:t>bedding</a:t>
            </a:r>
            <a:r>
              <a:rPr lang="de-DE" kern="0" dirty="0">
                <a:latin typeface="Arial" pitchFamily="34" charset="0"/>
                <a:cs typeface="Arial" pitchFamily="34" charset="0"/>
              </a:rPr>
              <a:t> planes</a:t>
            </a:r>
          </a:p>
          <a:p>
            <a:pPr marL="330200" indent="-330200" defTabSz="1271588" eaLnBrk="0" hangingPunct="0">
              <a:spcBef>
                <a:spcPts val="2188"/>
              </a:spcBef>
              <a:buClr>
                <a:srgbClr val="009999"/>
              </a:buClr>
              <a:buSzPct val="75000"/>
              <a:buFont typeface="Wingdings" pitchFamily="2" charset="2"/>
              <a:buChar char="l"/>
              <a:defRPr/>
            </a:pPr>
            <a:r>
              <a:rPr lang="en-GB" kern="0" dirty="0">
                <a:latin typeface="Arial" pitchFamily="34" charset="0"/>
                <a:cs typeface="Arial" pitchFamily="34" charset="0"/>
              </a:rPr>
              <a:t>Interpretation: </a:t>
            </a:r>
            <a:br>
              <a:rPr lang="en-GB" kern="0" dirty="0">
                <a:latin typeface="Arial" pitchFamily="34" charset="0"/>
                <a:cs typeface="Arial" pitchFamily="34" charset="0"/>
              </a:rPr>
            </a:br>
            <a:r>
              <a:rPr lang="en-GB" kern="0" dirty="0">
                <a:latin typeface="Arial" pitchFamily="34" charset="0"/>
                <a:cs typeface="Arial" pitchFamily="34" charset="0"/>
              </a:rPr>
              <a:t>upward-decrease of dilation thresholds facilitates vertical propagation</a:t>
            </a:r>
            <a:endParaRPr lang="de-DE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hteck 16"/>
          <p:cNvSpPr>
            <a:spLocks noChangeArrowheads="1"/>
          </p:cNvSpPr>
          <p:nvPr/>
        </p:nvSpPr>
        <p:spPr bwMode="auto">
          <a:xfrm>
            <a:off x="4643438" y="1357313"/>
            <a:ext cx="3857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de-DE" i="1" dirty="0" err="1">
                <a:latin typeface="Arial" pitchFamily="34" charset="0"/>
                <a:cs typeface="Arial" pitchFamily="34" charset="0"/>
              </a:rPr>
              <a:t>isotropy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 </a:t>
            </a:r>
            <a:r>
              <a:rPr lang="de-DE" i="1" dirty="0" err="1">
                <a:latin typeface="Arial" pitchFamily="34" charset="0"/>
                <a:cs typeface="Arial" pitchFamily="34" charset="0"/>
              </a:rPr>
              <a:t>ratio</a:t>
            </a:r>
            <a:r>
              <a:rPr lang="de-DE" i="1" dirty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>
                <a:latin typeface="Arial" pitchFamily="34" charset="0"/>
                <a:cs typeface="Arial" pitchFamily="34" charset="0"/>
              </a:rPr>
              <a:t>r</a:t>
            </a:r>
            <a:r>
              <a:rPr lang="de-DE" baseline="-25000" dirty="0" err="1">
                <a:latin typeface="Arial" pitchFamily="34" charset="0"/>
                <a:cs typeface="Arial" pitchFamily="34" charset="0"/>
              </a:rPr>
              <a:t>iso</a:t>
            </a:r>
            <a:r>
              <a:rPr lang="de-DE" dirty="0">
                <a:latin typeface="Arial" pitchFamily="34" charset="0"/>
                <a:cs typeface="Arial" pitchFamily="34" charset="0"/>
              </a:rPr>
              <a:t> := </a:t>
            </a:r>
            <a:r>
              <a:rPr lang="de-DE" dirty="0" err="1">
                <a:latin typeface="Arial" pitchFamily="34" charset="0"/>
                <a:cs typeface="Arial" pitchFamily="34" charset="0"/>
              </a:rPr>
              <a:t>k</a:t>
            </a:r>
            <a:r>
              <a:rPr lang="de-DE" baseline="-25000" dirty="0" err="1">
                <a:latin typeface="Arial" pitchFamily="34" charset="0"/>
                <a:cs typeface="Arial" pitchFamily="34" charset="0"/>
                <a:sym typeface="Symbol" pitchFamily="18" charset="2"/>
              </a:rPr>
              <a:t>dil</a:t>
            </a:r>
            <a:r>
              <a:rPr lang="de-DE" baseline="-25000" dirty="0">
                <a:latin typeface="Arial" pitchFamily="34" charset="0"/>
                <a:cs typeface="Arial" pitchFamily="34" charset="0"/>
                <a:sym typeface="Symbol" pitchFamily="18" charset="2"/>
              </a:rPr>
              <a:t>,</a:t>
            </a:r>
            <a:r>
              <a:rPr lang="de-DE" dirty="0">
                <a:latin typeface="Arial" pitchFamily="34" charset="0"/>
                <a:cs typeface="Arial" pitchFamily="34" charset="0"/>
                <a:sym typeface="Symbol" pitchFamily="18" charset="2"/>
              </a:rPr>
              <a:t> / </a:t>
            </a:r>
            <a:r>
              <a:rPr lang="de-DE" dirty="0" err="1">
                <a:latin typeface="Arial" pitchFamily="34" charset="0"/>
                <a:cs typeface="Arial" pitchFamily="34" charset="0"/>
                <a:sym typeface="Symbol" pitchFamily="18" charset="2"/>
              </a:rPr>
              <a:t>k</a:t>
            </a:r>
            <a:r>
              <a:rPr lang="de-DE" baseline="-25000" dirty="0" err="1">
                <a:latin typeface="Arial" pitchFamily="34" charset="0"/>
                <a:cs typeface="Arial" pitchFamily="34" charset="0"/>
                <a:sym typeface="Symbol" pitchFamily="18" charset="2"/>
              </a:rPr>
              <a:t>dil</a:t>
            </a:r>
            <a:r>
              <a:rPr lang="de-DE" baseline="-25000" dirty="0">
                <a:latin typeface="Arial" pitchFamily="34" charset="0"/>
                <a:cs typeface="Arial" pitchFamily="34" charset="0"/>
                <a:sym typeface="Symbol" pitchFamily="18" charset="2"/>
              </a:rPr>
              <a:t>,||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tern mit 5 Zacken 18"/>
          <p:cNvSpPr/>
          <p:nvPr/>
        </p:nvSpPr>
        <p:spPr bwMode="auto">
          <a:xfrm>
            <a:off x="2125632" y="2395538"/>
            <a:ext cx="142875" cy="142875"/>
          </a:xfrm>
          <a:prstGeom prst="star5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sp>
        <p:nvSpPr>
          <p:cNvPr id="20" name="Stern mit 5 Zacken 19"/>
          <p:cNvSpPr/>
          <p:nvPr/>
        </p:nvSpPr>
        <p:spPr bwMode="auto">
          <a:xfrm>
            <a:off x="2706657" y="2395538"/>
            <a:ext cx="142875" cy="142875"/>
          </a:xfrm>
          <a:prstGeom prst="star5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sp>
        <p:nvSpPr>
          <p:cNvPr id="21" name="Stern mit 5 Zacken 20"/>
          <p:cNvSpPr/>
          <p:nvPr/>
        </p:nvSpPr>
        <p:spPr bwMode="auto">
          <a:xfrm>
            <a:off x="3290857" y="2395538"/>
            <a:ext cx="142875" cy="142875"/>
          </a:xfrm>
          <a:prstGeom prst="star5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sp>
        <p:nvSpPr>
          <p:cNvPr id="22" name="Stern mit 5 Zacken 21"/>
          <p:cNvSpPr/>
          <p:nvPr/>
        </p:nvSpPr>
        <p:spPr bwMode="auto">
          <a:xfrm>
            <a:off x="3875057" y="2395538"/>
            <a:ext cx="142875" cy="142875"/>
          </a:xfrm>
          <a:prstGeom prst="star5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sp>
        <p:nvSpPr>
          <p:cNvPr id="23" name="Stern mit 5 Zacken 22"/>
          <p:cNvSpPr/>
          <p:nvPr/>
        </p:nvSpPr>
        <p:spPr bwMode="auto">
          <a:xfrm>
            <a:off x="741332" y="3005138"/>
            <a:ext cx="142875" cy="142875"/>
          </a:xfrm>
          <a:prstGeom prst="star5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sp>
        <p:nvSpPr>
          <p:cNvPr id="24" name="Textfeld 23"/>
          <p:cNvSpPr txBox="1">
            <a:spLocks noChangeArrowheads="1"/>
          </p:cNvSpPr>
          <p:nvPr/>
        </p:nvSpPr>
        <p:spPr bwMode="auto">
          <a:xfrm>
            <a:off x="871507" y="2928938"/>
            <a:ext cx="969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400"/>
              <a:t>repository</a:t>
            </a:r>
          </a:p>
        </p:txBody>
      </p:sp>
      <p:sp>
        <p:nvSpPr>
          <p:cNvPr id="25" name="Stern mit 5 Zacken 24"/>
          <p:cNvSpPr/>
          <p:nvPr/>
        </p:nvSpPr>
        <p:spPr bwMode="auto">
          <a:xfrm>
            <a:off x="2109757" y="4421188"/>
            <a:ext cx="142875" cy="142875"/>
          </a:xfrm>
          <a:prstGeom prst="star5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sp>
        <p:nvSpPr>
          <p:cNvPr id="26" name="Stern mit 5 Zacken 25"/>
          <p:cNvSpPr/>
          <p:nvPr/>
        </p:nvSpPr>
        <p:spPr bwMode="auto">
          <a:xfrm>
            <a:off x="2689194" y="4421188"/>
            <a:ext cx="142875" cy="142875"/>
          </a:xfrm>
          <a:prstGeom prst="star5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sp>
        <p:nvSpPr>
          <p:cNvPr id="27" name="Stern mit 5 Zacken 26"/>
          <p:cNvSpPr/>
          <p:nvPr/>
        </p:nvSpPr>
        <p:spPr bwMode="auto">
          <a:xfrm>
            <a:off x="3273394" y="4421188"/>
            <a:ext cx="142875" cy="142875"/>
          </a:xfrm>
          <a:prstGeom prst="star5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sp>
        <p:nvSpPr>
          <p:cNvPr id="28" name="Stern mit 5 Zacken 27"/>
          <p:cNvSpPr/>
          <p:nvPr/>
        </p:nvSpPr>
        <p:spPr bwMode="auto">
          <a:xfrm>
            <a:off x="3857594" y="4421188"/>
            <a:ext cx="142875" cy="142875"/>
          </a:xfrm>
          <a:prstGeom prst="star5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sp>
        <p:nvSpPr>
          <p:cNvPr id="29" name="Stern mit 5 Zacken 28"/>
          <p:cNvSpPr/>
          <p:nvPr/>
        </p:nvSpPr>
        <p:spPr bwMode="auto">
          <a:xfrm>
            <a:off x="2181194" y="5975350"/>
            <a:ext cx="142875" cy="142875"/>
          </a:xfrm>
          <a:prstGeom prst="star5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sp>
        <p:nvSpPr>
          <p:cNvPr id="30" name="Stern mit 5 Zacken 29"/>
          <p:cNvSpPr/>
          <p:nvPr/>
        </p:nvSpPr>
        <p:spPr bwMode="auto">
          <a:xfrm>
            <a:off x="2760632" y="5975350"/>
            <a:ext cx="142875" cy="142875"/>
          </a:xfrm>
          <a:prstGeom prst="star5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sp>
        <p:nvSpPr>
          <p:cNvPr id="31" name="Stern mit 5 Zacken 30"/>
          <p:cNvSpPr/>
          <p:nvPr/>
        </p:nvSpPr>
        <p:spPr bwMode="auto">
          <a:xfrm>
            <a:off x="3344832" y="5975350"/>
            <a:ext cx="142875" cy="142875"/>
          </a:xfrm>
          <a:prstGeom prst="star5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sp>
        <p:nvSpPr>
          <p:cNvPr id="32" name="Stern mit 5 Zacken 31"/>
          <p:cNvSpPr/>
          <p:nvPr/>
        </p:nvSpPr>
        <p:spPr bwMode="auto">
          <a:xfrm>
            <a:off x="3929032" y="5975350"/>
            <a:ext cx="142875" cy="142875"/>
          </a:xfrm>
          <a:prstGeom prst="star5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defTabSz="831850" eaLnBrk="0" hangingPunct="0">
              <a:defRPr/>
            </a:pPr>
            <a:endParaRPr lang="en-GB"/>
          </a:p>
        </p:txBody>
      </p:sp>
      <p:cxnSp>
        <p:nvCxnSpPr>
          <p:cNvPr id="33" name="Gerade Verbindung mit Pfeil 39"/>
          <p:cNvCxnSpPr>
            <a:cxnSpLocks noChangeShapeType="1"/>
          </p:cNvCxnSpPr>
          <p:nvPr/>
        </p:nvCxnSpPr>
        <p:spPr bwMode="auto">
          <a:xfrm rot="5400000" flipH="1" flipV="1">
            <a:off x="5738048" y="6115844"/>
            <a:ext cx="571500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34" name="Gerade Verbindung mit Pfeil 41"/>
          <p:cNvCxnSpPr>
            <a:cxnSpLocks noChangeShapeType="1"/>
          </p:cNvCxnSpPr>
          <p:nvPr/>
        </p:nvCxnSpPr>
        <p:spPr bwMode="auto">
          <a:xfrm rot="10800000">
            <a:off x="5522942" y="6400800"/>
            <a:ext cx="500062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35" name="Textfeld 45"/>
          <p:cNvSpPr txBox="1">
            <a:spLocks noChangeArrowheads="1"/>
          </p:cNvSpPr>
          <p:nvPr/>
        </p:nvSpPr>
        <p:spPr bwMode="auto">
          <a:xfrm>
            <a:off x="5905529" y="5543550"/>
            <a:ext cx="214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400"/>
              <a:t>z</a:t>
            </a:r>
          </a:p>
        </p:txBody>
      </p:sp>
      <p:sp>
        <p:nvSpPr>
          <p:cNvPr id="36" name="Textfeld 46"/>
          <p:cNvSpPr txBox="1">
            <a:spLocks noChangeArrowheads="1"/>
          </p:cNvSpPr>
          <p:nvPr/>
        </p:nvSpPr>
        <p:spPr bwMode="auto">
          <a:xfrm>
            <a:off x="5486431" y="6242050"/>
            <a:ext cx="2143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400"/>
              <a:t>y</a:t>
            </a:r>
          </a:p>
        </p:txBody>
      </p:sp>
      <p:cxnSp>
        <p:nvCxnSpPr>
          <p:cNvPr id="37" name="Gerade Verbindung 55"/>
          <p:cNvCxnSpPr>
            <a:cxnSpLocks noChangeShapeType="1"/>
          </p:cNvCxnSpPr>
          <p:nvPr/>
        </p:nvCxnSpPr>
        <p:spPr bwMode="auto">
          <a:xfrm rot="10800000">
            <a:off x="6386543" y="6423025"/>
            <a:ext cx="22860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38" name="Gerade Verbindung 56"/>
          <p:cNvCxnSpPr>
            <a:cxnSpLocks noChangeShapeType="1"/>
          </p:cNvCxnSpPr>
          <p:nvPr/>
        </p:nvCxnSpPr>
        <p:spPr bwMode="auto">
          <a:xfrm rot="16200000">
            <a:off x="8088343" y="5849938"/>
            <a:ext cx="1141413" cy="1587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sp>
        <p:nvSpPr>
          <p:cNvPr id="39" name="Textfeld 60"/>
          <p:cNvSpPr txBox="1">
            <a:spLocks noChangeArrowheads="1"/>
          </p:cNvSpPr>
          <p:nvPr/>
        </p:nvSpPr>
        <p:spPr bwMode="auto">
          <a:xfrm rot="5400000">
            <a:off x="8403462" y="5674519"/>
            <a:ext cx="825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 dirty="0">
                <a:latin typeface="Arial" pitchFamily="34" charset="0"/>
                <a:cs typeface="Arial" pitchFamily="34" charset="0"/>
              </a:rPr>
              <a:t>100 m</a:t>
            </a:r>
          </a:p>
        </p:txBody>
      </p:sp>
      <p:sp>
        <p:nvSpPr>
          <p:cNvPr id="40" name="Textfeld 61"/>
          <p:cNvSpPr txBox="1">
            <a:spLocks noChangeArrowheads="1"/>
          </p:cNvSpPr>
          <p:nvPr/>
        </p:nvSpPr>
        <p:spPr bwMode="auto">
          <a:xfrm>
            <a:off x="7431088" y="6453188"/>
            <a:ext cx="809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800" dirty="0">
                <a:latin typeface="Arial" pitchFamily="34" charset="0"/>
                <a:cs typeface="Arial" pitchFamily="34" charset="0"/>
              </a:rPr>
              <a:t>1 km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84807" y="6626850"/>
            <a:ext cx="5754284" cy="180000"/>
          </a:xfrm>
        </p:spPr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6" name="Rechteck 9"/>
          <p:cNvSpPr>
            <a:spLocks noChangeArrowheads="1"/>
          </p:cNvSpPr>
          <p:nvPr/>
        </p:nvSpPr>
        <p:spPr bwMode="auto">
          <a:xfrm>
            <a:off x="71472" y="5786438"/>
            <a:ext cx="9072563" cy="500062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defTabSz="831850" eaLnBrk="0" hangingPunct="0"/>
            <a:endParaRPr lang="en-GB"/>
          </a:p>
        </p:txBody>
      </p:sp>
      <p:pic>
        <p:nvPicPr>
          <p:cNvPr id="7" name="Picture 2" descr="C:\home\gasmodel\projects\clay_layer\MAMERN_figures\fig_pre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7585" y="817562"/>
            <a:ext cx="5976775" cy="418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Inhaltsplatzhalter 2"/>
          <p:cNvSpPr txBox="1">
            <a:spLocks/>
          </p:cNvSpPr>
          <p:nvPr/>
        </p:nvSpPr>
        <p:spPr>
          <a:xfrm>
            <a:off x="511212" y="2628898"/>
            <a:ext cx="7989878" cy="3371870"/>
          </a:xfrm>
          <a:prstGeom prst="rect">
            <a:avLst/>
          </a:prstGeom>
        </p:spPr>
        <p:txBody>
          <a:bodyPr/>
          <a:lstStyle/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Without dilation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b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Macro-fracturing</a:t>
            </a: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With dilation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 macro-fracturing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marL="182563" marR="0" lvl="0" indent="-18256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3B2B2"/>
              </a:buClr>
              <a:buSzPct val="100000"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Sensitive parameters:</a:t>
            </a:r>
          </a:p>
          <a:p>
            <a:pPr marL="180000" lvl="1" indent="-180000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§"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Isotropy ratio</a:t>
            </a:r>
            <a:b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high pressures needed if dilation zone has to propagate horizontally</a:t>
            </a:r>
            <a:b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(constant dilation thresholds)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80000" lvl="1" indent="-180000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§"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Primary porosity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and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Capillary pressures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influence storage capacity for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gas phase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itchFamily="18" charset="2"/>
              </a:rPr>
              <a:t>: With small storage capacity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itchFamily="18" charset="2"/>
              </a:rPr>
              <a:t> gas has to migrate far into the host rock 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feld 4"/>
          <p:cNvSpPr txBox="1">
            <a:spLocks noChangeArrowheads="1"/>
          </p:cNvSpPr>
          <p:nvPr/>
        </p:nvSpPr>
        <p:spPr bwMode="auto">
          <a:xfrm>
            <a:off x="5800760" y="2574925"/>
            <a:ext cx="2071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800">
                <a:solidFill>
                  <a:srgbClr val="FF0000"/>
                </a:solidFill>
              </a:rPr>
              <a:t>Reference case</a:t>
            </a:r>
          </a:p>
        </p:txBody>
      </p:sp>
      <p:cxnSp>
        <p:nvCxnSpPr>
          <p:cNvPr id="10" name="Gerade Verbindung mit Pfeil 6"/>
          <p:cNvCxnSpPr>
            <a:cxnSpLocks noChangeShapeType="1"/>
            <a:stCxn id="9" idx="0"/>
          </p:cNvCxnSpPr>
          <p:nvPr/>
        </p:nvCxnSpPr>
        <p:spPr bwMode="auto">
          <a:xfrm rot="16200000" flipV="1">
            <a:off x="5926172" y="1663701"/>
            <a:ext cx="357187" cy="1465262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1" name="Gerade Verbindung mit Pfeil 8"/>
          <p:cNvCxnSpPr>
            <a:cxnSpLocks noChangeShapeType="1"/>
            <a:stCxn id="9" idx="0"/>
          </p:cNvCxnSpPr>
          <p:nvPr/>
        </p:nvCxnSpPr>
        <p:spPr bwMode="auto">
          <a:xfrm rot="5400000" flipH="1" flipV="1">
            <a:off x="7140610" y="1914525"/>
            <a:ext cx="357187" cy="963613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2" name="Textfeld 11"/>
          <p:cNvSpPr txBox="1"/>
          <p:nvPr/>
        </p:nvSpPr>
        <p:spPr>
          <a:xfrm>
            <a:off x="571472" y="1385876"/>
            <a:ext cx="238125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de-DE" dirty="0" err="1"/>
              <a:t>fracture</a:t>
            </a:r>
            <a:r>
              <a:rPr lang="de-DE" dirty="0"/>
              <a:t> </a:t>
            </a:r>
            <a:r>
              <a:rPr lang="de-DE" dirty="0" err="1"/>
              <a:t>threshold</a:t>
            </a:r>
            <a:endParaRPr lang="de-DE" dirty="0"/>
          </a:p>
        </p:txBody>
      </p:sp>
      <p:cxnSp>
        <p:nvCxnSpPr>
          <p:cNvPr id="13" name="Gerade Verbindung mit Pfeil 10"/>
          <p:cNvCxnSpPr>
            <a:cxnSpLocks noChangeShapeType="1"/>
            <a:stCxn id="12" idx="3"/>
          </p:cNvCxnSpPr>
          <p:nvPr/>
        </p:nvCxnSpPr>
        <p:spPr bwMode="auto">
          <a:xfrm flipV="1">
            <a:off x="2952722" y="1214422"/>
            <a:ext cx="833460" cy="371479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arrow" w="med" len="med"/>
          </a:ln>
        </p:spPr>
      </p:cxnSp>
      <p:sp>
        <p:nvSpPr>
          <p:cNvPr id="14" name="Textfeld 13"/>
          <p:cNvSpPr txBox="1"/>
          <p:nvPr/>
        </p:nvSpPr>
        <p:spPr>
          <a:xfrm>
            <a:off x="583301" y="1885942"/>
            <a:ext cx="2381250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de-DE" dirty="0" err="1"/>
              <a:t>dilation</a:t>
            </a:r>
            <a:r>
              <a:rPr lang="de-DE" dirty="0"/>
              <a:t> </a:t>
            </a:r>
            <a:r>
              <a:rPr lang="de-DE" dirty="0" err="1"/>
              <a:t>threshold</a:t>
            </a:r>
            <a:endParaRPr lang="de-DE" dirty="0"/>
          </a:p>
        </p:txBody>
      </p:sp>
      <p:cxnSp>
        <p:nvCxnSpPr>
          <p:cNvPr id="15" name="Gerade Verbindung mit Pfeil 16"/>
          <p:cNvCxnSpPr>
            <a:cxnSpLocks noChangeShapeType="1"/>
            <a:stCxn id="14" idx="3"/>
          </p:cNvCxnSpPr>
          <p:nvPr/>
        </p:nvCxnSpPr>
        <p:spPr bwMode="auto">
          <a:xfrm>
            <a:off x="2964551" y="2085967"/>
            <a:ext cx="1047750" cy="1587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arrow" w="med" len="med"/>
          </a:ln>
        </p:spPr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840" y="580986"/>
            <a:ext cx="7665720" cy="990626"/>
          </a:xfrm>
        </p:spPr>
        <p:txBody>
          <a:bodyPr>
            <a:normAutofit/>
          </a:bodyPr>
          <a:lstStyle/>
          <a:p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Evolution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repository</a:t>
            </a: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pressure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998696" y="357166"/>
            <a:ext cx="32880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Calculation cases with strong 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deviation from reference case: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Gas </a:t>
            </a:r>
            <a:r>
              <a:rPr lang="de-DE" dirty="0" err="1" smtClean="0">
                <a:solidFill>
                  <a:schemeClr val="accent1">
                    <a:lumMod val="75000"/>
                  </a:schemeClr>
                </a:solidFill>
              </a:rPr>
              <a:t>storage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PAMINA Final Workshop 28.-30. Sept. 2009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1"/>
            <a:r>
              <a:rPr lang="en-GB" dirty="0" smtClean="0"/>
              <a:t>Most of the gas phase (&gt; 99 %) stored in the </a:t>
            </a:r>
            <a:r>
              <a:rPr lang="en-GB" u="sng" dirty="0" smtClean="0"/>
              <a:t>primary</a:t>
            </a:r>
            <a:r>
              <a:rPr lang="en-GB" dirty="0" smtClean="0"/>
              <a:t> porosity</a:t>
            </a:r>
          </a:p>
          <a:p>
            <a:pPr lvl="2"/>
            <a:r>
              <a:rPr lang="en-GB" dirty="0" smtClean="0"/>
              <a:t>Interpretation: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>
                <a:latin typeface="Symbol" pitchFamily="18" charset="2"/>
              </a:rPr>
              <a:t>D</a:t>
            </a:r>
            <a:r>
              <a:rPr lang="en-GB" i="1" dirty="0" err="1" smtClean="0">
                <a:latin typeface="Symbol" pitchFamily="18" charset="2"/>
              </a:rPr>
              <a:t>f</a:t>
            </a:r>
            <a:r>
              <a:rPr lang="en-GB" baseline="-25000" dirty="0" err="1" smtClean="0"/>
              <a:t>dil</a:t>
            </a:r>
            <a:r>
              <a:rPr lang="en-GB" i="1" dirty="0" smtClean="0">
                <a:latin typeface="Symbol" pitchFamily="18" charset="2"/>
              </a:rPr>
              <a:t> </a:t>
            </a:r>
            <a:r>
              <a:rPr lang="en-GB" i="1" dirty="0"/>
              <a:t>&lt;&lt; </a:t>
            </a:r>
            <a:r>
              <a:rPr lang="en-GB" dirty="0" err="1" smtClean="0"/>
              <a:t>desaturated</a:t>
            </a:r>
            <a:r>
              <a:rPr lang="en-GB" dirty="0" smtClean="0"/>
              <a:t> primary pore space (controlled by </a:t>
            </a:r>
            <a:r>
              <a:rPr lang="en-GB" i="1" dirty="0" smtClean="0">
                <a:latin typeface="Symbol" pitchFamily="18" charset="2"/>
              </a:rPr>
              <a:t>f </a:t>
            </a:r>
            <a:r>
              <a:rPr lang="en-GB" i="1" dirty="0" smtClean="0"/>
              <a:t>and</a:t>
            </a:r>
            <a:r>
              <a:rPr lang="en-GB" dirty="0" smtClean="0"/>
              <a:t> </a:t>
            </a:r>
            <a:r>
              <a:rPr lang="en-GB" i="1" dirty="0" err="1" smtClean="0"/>
              <a:t>p</a:t>
            </a:r>
            <a:r>
              <a:rPr lang="en-GB" baseline="-25000" dirty="0" err="1" smtClean="0"/>
              <a:t>cap</a:t>
            </a:r>
            <a:r>
              <a:rPr lang="en-GB" baseline="-25000" dirty="0" smtClean="0"/>
              <a:t> </a:t>
            </a:r>
            <a:r>
              <a:rPr lang="en-GB" dirty="0" smtClean="0"/>
              <a:t>)</a:t>
            </a: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pPr lvl="1"/>
            <a:r>
              <a:rPr lang="en-GB" dirty="0"/>
              <a:t>Ratio between dissolved and gaseous fraction of H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u="sng" dirty="0" smtClean="0"/>
              <a:t>only </a:t>
            </a:r>
            <a:r>
              <a:rPr lang="en-GB" u="sng" dirty="0"/>
              <a:t>controlled by capillary pressure function</a:t>
            </a:r>
          </a:p>
          <a:p>
            <a:pPr lvl="2"/>
            <a:r>
              <a:rPr lang="en-GB" dirty="0" smtClean="0"/>
              <a:t>Interpretation: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i="1" dirty="0" err="1" smtClean="0"/>
              <a:t>p</a:t>
            </a:r>
            <a:r>
              <a:rPr lang="en-GB" baseline="-25000" dirty="0" err="1" smtClean="0"/>
              <a:t>cap</a:t>
            </a:r>
            <a:r>
              <a:rPr lang="en-GB" dirty="0" smtClean="0"/>
              <a:t> </a:t>
            </a:r>
            <a:r>
              <a:rPr lang="en-GB" dirty="0" smtClean="0"/>
              <a:t>controls desaturation (volume ratio between gas and liquid </a:t>
            </a:r>
            <a:r>
              <a:rPr lang="en-GB" dirty="0" smtClean="0"/>
              <a:t>phase)</a:t>
            </a:r>
            <a:endParaRPr lang="en-GB" dirty="0"/>
          </a:p>
          <a:p>
            <a:pPr lvl="1"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S_Foli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610A7EA97462B48A28EE14570A378D7" ma:contentTypeVersion="0" ma:contentTypeDescription="Ein neues Dokument erstellen." ma:contentTypeScope="" ma:versionID="ec164e63d8380faf7e80a659a83cd2d9">
  <xsd:schema xmlns:xsd="http://www.w3.org/2001/XMLSchema" xmlns:p="http://schemas.microsoft.com/office/2006/metadata/properties" targetNamespace="http://schemas.microsoft.com/office/2006/metadata/properties" ma:root="true" ma:fieldsID="246f02dd96380beb4f7cdcce14d77f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B0365F53-DA78-4553-92B0-2B05E8946B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BD62839-6DCD-4153-A724-80F4FD4116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D26DE3-9536-4C60-A8E7-48B833F81720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GRS_Folien</Template>
  <TotalTime>0</TotalTime>
  <Words>1159</Words>
  <Application>Microsoft Office PowerPoint</Application>
  <PresentationFormat>Bildschirmpräsentation (4:3)</PresentationFormat>
  <Paragraphs>233</Paragraphs>
  <Slides>23</Slides>
  <Notes>23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5" baseType="lpstr">
      <vt:lpstr>GRS_Folien</vt:lpstr>
      <vt:lpstr>Formel</vt:lpstr>
      <vt:lpstr>Gas migration in argillaceous rock due to pathway dilation – code development and application</vt:lpstr>
      <vt:lpstr>Pathway dilation: Safety relevance</vt:lpstr>
      <vt:lpstr>Objectives in PAMINA WP 3.2</vt:lpstr>
      <vt:lpstr>TOUGH2-PD</vt:lpstr>
      <vt:lpstr>Far field gas migration</vt:lpstr>
      <vt:lpstr>Parametrisation</vt:lpstr>
      <vt:lpstr>Shape of the dilation zone</vt:lpstr>
      <vt:lpstr>Evolution of the  repository pressure</vt:lpstr>
      <vt:lpstr>Gas storage</vt:lpstr>
      <vt:lpstr>Summary and Conclusions (1/3) – Sensitive Parameters:</vt:lpstr>
      <vt:lpstr>Summary and Conclusions (2/3) – Less sensitive Parameters:</vt:lpstr>
      <vt:lpstr>Summary and Conclusions (3/3) – Safety relevance of pathway dilation</vt:lpstr>
      <vt:lpstr>Thank you for your attention</vt:lpstr>
      <vt:lpstr>Additional slides</vt:lpstr>
      <vt:lpstr>Folie 15</vt:lpstr>
      <vt:lpstr>Folie 16</vt:lpstr>
      <vt:lpstr>Folie 17</vt:lpstr>
      <vt:lpstr>Folie 18</vt:lpstr>
      <vt:lpstr>Folie 19</vt:lpstr>
      <vt:lpstr>Folie 20</vt:lpstr>
      <vt:lpstr>Folie 21</vt:lpstr>
      <vt:lpstr>Folie 22</vt:lpstr>
      <vt:lpstr>Folie 23</vt:lpstr>
    </vt:vector>
  </TitlesOfParts>
  <Company>GRS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 migration in argillaceous rock due to pathway dilation – code development and application</dc:title>
  <dc:creator>Dr. Martin Navarro</dc:creator>
  <dc:description>Stad: 14.09.2009</dc:description>
  <cp:lastModifiedBy>Dr. Martin Navarro</cp:lastModifiedBy>
  <cp:revision>139</cp:revision>
  <dcterms:created xsi:type="dcterms:W3CDTF">2009-09-23T15:13:29Z</dcterms:created>
  <dcterms:modified xsi:type="dcterms:W3CDTF">2009-09-28T06:21:43Z</dcterms:modified>
</cp:coreProperties>
</file>