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258" r:id="rId3"/>
    <p:sldId id="259" r:id="rId4"/>
    <p:sldId id="261"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9" r:id="rId22"/>
    <p:sldId id="280" r:id="rId2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B7B1"/>
    <a:srgbClr val="EAF0FF"/>
    <a:srgbClr val="B4CC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hart>
    <c:autoTitleDeleted val="1"/>
    <c:plotArea>
      <c:layout/>
      <c:scatterChart>
        <c:scatterStyle val="smoothMarker"/>
        <c:ser>
          <c:idx val="0"/>
          <c:order val="0"/>
          <c:marker>
            <c:symbol val="none"/>
          </c:marker>
          <c:xVal>
            <c:numRef>
              <c:f>Tabelle1!$A$1:$A$101</c:f>
              <c:numCache>
                <c:formatCode>General</c:formatCode>
                <c:ptCount val="101"/>
                <c:pt idx="0">
                  <c:v>0</c:v>
                </c:pt>
                <c:pt idx="1">
                  <c:v>1.0000000000000026E-2</c:v>
                </c:pt>
                <c:pt idx="2">
                  <c:v>2.0000000000000046E-2</c:v>
                </c:pt>
                <c:pt idx="3">
                  <c:v>3.0000000000000065E-2</c:v>
                </c:pt>
                <c:pt idx="4">
                  <c:v>4.0000000000000091E-2</c:v>
                </c:pt>
                <c:pt idx="5">
                  <c:v>5.0000000000000114E-2</c:v>
                </c:pt>
                <c:pt idx="6">
                  <c:v>6.000000000000013E-2</c:v>
                </c:pt>
                <c:pt idx="7">
                  <c:v>7.0000000000000034E-2</c:v>
                </c:pt>
                <c:pt idx="8">
                  <c:v>8.0000000000000182E-2</c:v>
                </c:pt>
                <c:pt idx="9">
                  <c:v>9.0000000000000066E-2</c:v>
                </c:pt>
                <c:pt idx="10">
                  <c:v>0.1</c:v>
                </c:pt>
                <c:pt idx="11">
                  <c:v>0.11000000000000013</c:v>
                </c:pt>
                <c:pt idx="12">
                  <c:v>0.12000000000000002</c:v>
                </c:pt>
                <c:pt idx="13">
                  <c:v>0.13</c:v>
                </c:pt>
                <c:pt idx="14">
                  <c:v>0.14000000000000001</c:v>
                </c:pt>
                <c:pt idx="15">
                  <c:v>0.15000000000000024</c:v>
                </c:pt>
                <c:pt idx="16">
                  <c:v>0.16000000000000028</c:v>
                </c:pt>
                <c:pt idx="17">
                  <c:v>0.17</c:v>
                </c:pt>
                <c:pt idx="18">
                  <c:v>0.18000000000000024</c:v>
                </c:pt>
                <c:pt idx="19">
                  <c:v>0.19000000000000028</c:v>
                </c:pt>
                <c:pt idx="20">
                  <c:v>0.2</c:v>
                </c:pt>
                <c:pt idx="21">
                  <c:v>0.21000000000000021</c:v>
                </c:pt>
                <c:pt idx="22">
                  <c:v>0.22000000000000028</c:v>
                </c:pt>
                <c:pt idx="23">
                  <c:v>0.23</c:v>
                </c:pt>
                <c:pt idx="24">
                  <c:v>0.24000000000000021</c:v>
                </c:pt>
                <c:pt idx="25">
                  <c:v>0.25</c:v>
                </c:pt>
                <c:pt idx="26">
                  <c:v>0.26</c:v>
                </c:pt>
                <c:pt idx="27">
                  <c:v>0.27</c:v>
                </c:pt>
                <c:pt idx="28">
                  <c:v>0.28000000000000008</c:v>
                </c:pt>
                <c:pt idx="29">
                  <c:v>0.29000000000000031</c:v>
                </c:pt>
                <c:pt idx="30">
                  <c:v>0.30000000000000032</c:v>
                </c:pt>
                <c:pt idx="31">
                  <c:v>0.31000000000000077</c:v>
                </c:pt>
                <c:pt idx="32">
                  <c:v>0.32000000000000089</c:v>
                </c:pt>
                <c:pt idx="33">
                  <c:v>0.33000000000000101</c:v>
                </c:pt>
                <c:pt idx="34">
                  <c:v>0.34000000000000075</c:v>
                </c:pt>
                <c:pt idx="35">
                  <c:v>0.35000000000000031</c:v>
                </c:pt>
                <c:pt idx="36">
                  <c:v>0.36000000000000032</c:v>
                </c:pt>
                <c:pt idx="37">
                  <c:v>0.37000000000000038</c:v>
                </c:pt>
                <c:pt idx="38">
                  <c:v>0.38000000000000089</c:v>
                </c:pt>
                <c:pt idx="39">
                  <c:v>0.3900000000000009</c:v>
                </c:pt>
                <c:pt idx="40">
                  <c:v>0.4</c:v>
                </c:pt>
                <c:pt idx="41">
                  <c:v>0.41000000000000031</c:v>
                </c:pt>
                <c:pt idx="42">
                  <c:v>0.42000000000000032</c:v>
                </c:pt>
                <c:pt idx="43">
                  <c:v>0.43000000000000038</c:v>
                </c:pt>
                <c:pt idx="44">
                  <c:v>0.4400000000000005</c:v>
                </c:pt>
                <c:pt idx="45">
                  <c:v>0.45</c:v>
                </c:pt>
                <c:pt idx="46">
                  <c:v>0.46</c:v>
                </c:pt>
                <c:pt idx="47">
                  <c:v>0.47000000000000008</c:v>
                </c:pt>
                <c:pt idx="48">
                  <c:v>0.48000000000000032</c:v>
                </c:pt>
                <c:pt idx="49">
                  <c:v>0.49000000000000032</c:v>
                </c:pt>
                <c:pt idx="50">
                  <c:v>0.5</c:v>
                </c:pt>
                <c:pt idx="51">
                  <c:v>0.51</c:v>
                </c:pt>
                <c:pt idx="52">
                  <c:v>0.52</c:v>
                </c:pt>
                <c:pt idx="53">
                  <c:v>0.53</c:v>
                </c:pt>
                <c:pt idx="54">
                  <c:v>0.54</c:v>
                </c:pt>
                <c:pt idx="55">
                  <c:v>0.55000000000000004</c:v>
                </c:pt>
                <c:pt idx="56">
                  <c:v>0.56000000000000005</c:v>
                </c:pt>
                <c:pt idx="57">
                  <c:v>0.56999999999999995</c:v>
                </c:pt>
                <c:pt idx="58">
                  <c:v>0.58000000000000063</c:v>
                </c:pt>
                <c:pt idx="59">
                  <c:v>0.59000000000000064</c:v>
                </c:pt>
                <c:pt idx="60">
                  <c:v>0.60000000000000064</c:v>
                </c:pt>
                <c:pt idx="61">
                  <c:v>0.61000000000000065</c:v>
                </c:pt>
                <c:pt idx="62">
                  <c:v>0.62000000000000155</c:v>
                </c:pt>
                <c:pt idx="63">
                  <c:v>0.63000000000000178</c:v>
                </c:pt>
                <c:pt idx="64">
                  <c:v>0.64000000000000179</c:v>
                </c:pt>
                <c:pt idx="65">
                  <c:v>0.65000000000000191</c:v>
                </c:pt>
                <c:pt idx="66">
                  <c:v>0.66000000000000203</c:v>
                </c:pt>
                <c:pt idx="67">
                  <c:v>0.67000000000000204</c:v>
                </c:pt>
                <c:pt idx="68">
                  <c:v>0.6800000000000016</c:v>
                </c:pt>
                <c:pt idx="69">
                  <c:v>0.69000000000000183</c:v>
                </c:pt>
                <c:pt idx="70">
                  <c:v>0.70000000000000062</c:v>
                </c:pt>
                <c:pt idx="71">
                  <c:v>0.71000000000000063</c:v>
                </c:pt>
                <c:pt idx="72">
                  <c:v>0.72000000000000064</c:v>
                </c:pt>
                <c:pt idx="73">
                  <c:v>0.73000000000000065</c:v>
                </c:pt>
                <c:pt idx="74">
                  <c:v>0.74000000000000155</c:v>
                </c:pt>
                <c:pt idx="75">
                  <c:v>0.75000000000000167</c:v>
                </c:pt>
                <c:pt idx="76">
                  <c:v>0.76000000000000179</c:v>
                </c:pt>
                <c:pt idx="77">
                  <c:v>0.77000000000000068</c:v>
                </c:pt>
                <c:pt idx="78">
                  <c:v>0.78</c:v>
                </c:pt>
                <c:pt idx="79">
                  <c:v>0.79</c:v>
                </c:pt>
                <c:pt idx="80">
                  <c:v>0.8</c:v>
                </c:pt>
                <c:pt idx="81">
                  <c:v>0.81</c:v>
                </c:pt>
                <c:pt idx="82">
                  <c:v>0.82000000000000062</c:v>
                </c:pt>
                <c:pt idx="83">
                  <c:v>0.83000000000000063</c:v>
                </c:pt>
                <c:pt idx="84">
                  <c:v>0.84000000000000064</c:v>
                </c:pt>
                <c:pt idx="85">
                  <c:v>0.85000000000000064</c:v>
                </c:pt>
                <c:pt idx="86">
                  <c:v>0.86000000000000065</c:v>
                </c:pt>
                <c:pt idx="87">
                  <c:v>0.87000000000000155</c:v>
                </c:pt>
                <c:pt idx="88">
                  <c:v>0.88000000000000111</c:v>
                </c:pt>
                <c:pt idx="89">
                  <c:v>0.89000000000000123</c:v>
                </c:pt>
                <c:pt idx="90">
                  <c:v>0.9</c:v>
                </c:pt>
                <c:pt idx="91">
                  <c:v>0.91</c:v>
                </c:pt>
                <c:pt idx="92">
                  <c:v>0.92</c:v>
                </c:pt>
                <c:pt idx="93">
                  <c:v>0.93</c:v>
                </c:pt>
                <c:pt idx="94">
                  <c:v>0.94000000000000061</c:v>
                </c:pt>
                <c:pt idx="95">
                  <c:v>0.95000000000000062</c:v>
                </c:pt>
                <c:pt idx="96">
                  <c:v>0.96000000000000063</c:v>
                </c:pt>
                <c:pt idx="97">
                  <c:v>0.97000000000000053</c:v>
                </c:pt>
                <c:pt idx="98">
                  <c:v>0.98</c:v>
                </c:pt>
                <c:pt idx="99">
                  <c:v>0.99</c:v>
                </c:pt>
                <c:pt idx="100">
                  <c:v>1</c:v>
                </c:pt>
              </c:numCache>
            </c:numRef>
          </c:xVal>
          <c:yVal>
            <c:numRef>
              <c:f>Tabelle1!$B$1:$B$101</c:f>
              <c:numCache>
                <c:formatCode>General</c:formatCode>
                <c:ptCount val="101"/>
                <c:pt idx="0">
                  <c:v>8.7641502467842983E-2</c:v>
                </c:pt>
                <c:pt idx="1">
                  <c:v>9.9186771958976724E-2</c:v>
                </c:pt>
                <c:pt idx="2">
                  <c:v>0.1119726514742149</c:v>
                </c:pt>
                <c:pt idx="3">
                  <c:v>0.1260910995759725</c:v>
                </c:pt>
                <c:pt idx="4">
                  <c:v>0.14163518870800593</c:v>
                </c:pt>
                <c:pt idx="5">
                  <c:v>0.15869825917833777</c:v>
                </c:pt>
                <c:pt idx="6">
                  <c:v>0.17737296423115717</c:v>
                </c:pt>
                <c:pt idx="7">
                  <c:v>0.19775020794685141</c:v>
                </c:pt>
                <c:pt idx="8">
                  <c:v>0.21991797990213677</c:v>
                </c:pt>
                <c:pt idx="9">
                  <c:v>0.24396009289591453</c:v>
                </c:pt>
                <c:pt idx="10">
                  <c:v>0.26995483256594038</c:v>
                </c:pt>
                <c:pt idx="11">
                  <c:v>0.29797353034408142</c:v>
                </c:pt>
                <c:pt idx="12">
                  <c:v>0.32807907387338425</c:v>
                </c:pt>
                <c:pt idx="13">
                  <c:v>0.36032437168109155</c:v>
                </c:pt>
                <c:pt idx="14">
                  <c:v>0.39475079150447256</c:v>
                </c:pt>
                <c:pt idx="15">
                  <c:v>0.43138659413255975</c:v>
                </c:pt>
                <c:pt idx="16">
                  <c:v>0.47024538688443485</c:v>
                </c:pt>
                <c:pt idx="17">
                  <c:v>0.51132462281989177</c:v>
                </c:pt>
                <c:pt idx="18">
                  <c:v>0.55460417339727863</c:v>
                </c:pt>
                <c:pt idx="19">
                  <c:v>0.60004500348493028</c:v>
                </c:pt>
                <c:pt idx="20">
                  <c:v>0.64758797832945869</c:v>
                </c:pt>
                <c:pt idx="21">
                  <c:v>0.69715283222680413</c:v>
                </c:pt>
                <c:pt idx="22">
                  <c:v>0.74863732817872464</c:v>
                </c:pt>
                <c:pt idx="23">
                  <c:v>0.80191663670959956</c:v>
                </c:pt>
                <c:pt idx="24">
                  <c:v>0.85684296023903661</c:v>
                </c:pt>
                <c:pt idx="25">
                  <c:v>0.91324542694511124</c:v>
                </c:pt>
                <c:pt idx="26">
                  <c:v>0.97093027491606365</c:v>
                </c:pt>
                <c:pt idx="27">
                  <c:v>1.0296813435998706</c:v>
                </c:pt>
                <c:pt idx="28">
                  <c:v>1.0892608851627528</c:v>
                </c:pt>
                <c:pt idx="29">
                  <c:v>1.1494107034211649</c:v>
                </c:pt>
                <c:pt idx="30">
                  <c:v>1.2098536225957166</c:v>
                </c:pt>
                <c:pt idx="31">
                  <c:v>1.2702952823459415</c:v>
                </c:pt>
                <c:pt idx="32">
                  <c:v>1.330426249493774</c:v>
                </c:pt>
                <c:pt idx="33">
                  <c:v>1.3899244306549776</c:v>
                </c:pt>
                <c:pt idx="34">
                  <c:v>1.4484577638074141</c:v>
                </c:pt>
                <c:pt idx="35">
                  <c:v>1.5056871607740221</c:v>
                </c:pt>
                <c:pt idx="36">
                  <c:v>1.561269666833806</c:v>
                </c:pt>
                <c:pt idx="37">
                  <c:v>1.6148617983395677</c:v>
                </c:pt>
                <c:pt idx="38">
                  <c:v>1.666123014458998</c:v>
                </c:pt>
                <c:pt idx="39">
                  <c:v>1.714719275096918</c:v>
                </c:pt>
                <c:pt idx="40">
                  <c:v>1.7603266338214962</c:v>
                </c:pt>
                <c:pt idx="41">
                  <c:v>1.8026348123082396</c:v>
                </c:pt>
                <c:pt idx="42">
                  <c:v>1.8413507015166195</c:v>
                </c:pt>
                <c:pt idx="43">
                  <c:v>1.8762017345846891</c:v>
                </c:pt>
                <c:pt idx="44">
                  <c:v>1.9069390773026171</c:v>
                </c:pt>
                <c:pt idx="45">
                  <c:v>1.9333405840142459</c:v>
                </c:pt>
                <c:pt idx="46">
                  <c:v>1.9552134698772816</c:v>
                </c:pt>
                <c:pt idx="47">
                  <c:v>1.9723966545394411</c:v>
                </c:pt>
                <c:pt idx="48">
                  <c:v>1.9847627373850578</c:v>
                </c:pt>
                <c:pt idx="49">
                  <c:v>1.9922195704738235</c:v>
                </c:pt>
                <c:pt idx="50">
                  <c:v>1.9947114020071608</c:v>
                </c:pt>
                <c:pt idx="51">
                  <c:v>1.9922195704738235</c:v>
                </c:pt>
                <c:pt idx="52">
                  <c:v>1.9847627373850578</c:v>
                </c:pt>
                <c:pt idx="53">
                  <c:v>1.9723966545394411</c:v>
                </c:pt>
                <c:pt idx="54">
                  <c:v>1.9552134698772816</c:v>
                </c:pt>
                <c:pt idx="55">
                  <c:v>1.9333405840142459</c:v>
                </c:pt>
                <c:pt idx="56">
                  <c:v>1.9069390773026167</c:v>
                </c:pt>
                <c:pt idx="57">
                  <c:v>1.8762017345846895</c:v>
                </c:pt>
                <c:pt idx="58">
                  <c:v>1.8413507015166195</c:v>
                </c:pt>
                <c:pt idx="59">
                  <c:v>1.8026348123082396</c:v>
                </c:pt>
                <c:pt idx="60">
                  <c:v>1.7603266338214962</c:v>
                </c:pt>
                <c:pt idx="61">
                  <c:v>1.714719275096918</c:v>
                </c:pt>
                <c:pt idx="62">
                  <c:v>1.666123014458998</c:v>
                </c:pt>
                <c:pt idx="63">
                  <c:v>1.6148617983395677</c:v>
                </c:pt>
                <c:pt idx="64">
                  <c:v>1.561269666833806</c:v>
                </c:pt>
                <c:pt idx="65">
                  <c:v>1.5056871607740221</c:v>
                </c:pt>
                <c:pt idx="66">
                  <c:v>1.4484577638074141</c:v>
                </c:pt>
                <c:pt idx="67">
                  <c:v>1.3899244306549774</c:v>
                </c:pt>
                <c:pt idx="68">
                  <c:v>1.3304262494937737</c:v>
                </c:pt>
                <c:pt idx="69">
                  <c:v>1.2702952823459417</c:v>
                </c:pt>
                <c:pt idx="70">
                  <c:v>1.209853622595717</c:v>
                </c:pt>
                <c:pt idx="71">
                  <c:v>1.1494107034211651</c:v>
                </c:pt>
                <c:pt idx="72">
                  <c:v>1.0892608851627528</c:v>
                </c:pt>
                <c:pt idx="73">
                  <c:v>1.0296813435998706</c:v>
                </c:pt>
                <c:pt idx="74">
                  <c:v>0.97093027491606365</c:v>
                </c:pt>
                <c:pt idx="75">
                  <c:v>0.91324542694511124</c:v>
                </c:pt>
                <c:pt idx="76">
                  <c:v>0.85684296023903661</c:v>
                </c:pt>
                <c:pt idx="77">
                  <c:v>0.80191663670959956</c:v>
                </c:pt>
                <c:pt idx="78">
                  <c:v>0.74863732817872464</c:v>
                </c:pt>
                <c:pt idx="79">
                  <c:v>0.69715283222680413</c:v>
                </c:pt>
                <c:pt idx="80">
                  <c:v>0.64758797832945869</c:v>
                </c:pt>
                <c:pt idx="81">
                  <c:v>0.60004500348492995</c:v>
                </c:pt>
                <c:pt idx="82">
                  <c:v>0.55460417339727863</c:v>
                </c:pt>
                <c:pt idx="83">
                  <c:v>0.51132462281989177</c:v>
                </c:pt>
                <c:pt idx="84">
                  <c:v>0.47024538688443485</c:v>
                </c:pt>
                <c:pt idx="85">
                  <c:v>0.43138659413255975</c:v>
                </c:pt>
                <c:pt idx="86">
                  <c:v>0.39475079150447256</c:v>
                </c:pt>
                <c:pt idx="87">
                  <c:v>0.36032437168109155</c:v>
                </c:pt>
                <c:pt idx="88">
                  <c:v>0.32807907387338425</c:v>
                </c:pt>
                <c:pt idx="89">
                  <c:v>0.29797353034408142</c:v>
                </c:pt>
                <c:pt idx="90">
                  <c:v>0.26995483256594038</c:v>
                </c:pt>
                <c:pt idx="91">
                  <c:v>0.24396009289591453</c:v>
                </c:pt>
                <c:pt idx="92">
                  <c:v>0.21991797990213649</c:v>
                </c:pt>
                <c:pt idx="93">
                  <c:v>0.1977502079468513</c:v>
                </c:pt>
                <c:pt idx="94">
                  <c:v>0.17737296423115717</c:v>
                </c:pt>
                <c:pt idx="95">
                  <c:v>0.15869825917833782</c:v>
                </c:pt>
                <c:pt idx="96">
                  <c:v>0.14163518870800595</c:v>
                </c:pt>
                <c:pt idx="97">
                  <c:v>0.1260910995759725</c:v>
                </c:pt>
                <c:pt idx="98">
                  <c:v>0.1119726514742149</c:v>
                </c:pt>
                <c:pt idx="99">
                  <c:v>9.9186771958976724E-2</c:v>
                </c:pt>
                <c:pt idx="100">
                  <c:v>8.7641502467842983E-2</c:v>
                </c:pt>
              </c:numCache>
            </c:numRef>
          </c:yVal>
          <c:smooth val="1"/>
        </c:ser>
        <c:axId val="83738624"/>
        <c:axId val="83740160"/>
      </c:scatterChart>
      <c:valAx>
        <c:axId val="83738624"/>
        <c:scaling>
          <c:orientation val="minMax"/>
          <c:max val="1"/>
          <c:min val="0"/>
        </c:scaling>
        <c:delete val="1"/>
        <c:axPos val="b"/>
        <c:numFmt formatCode="General" sourceLinked="1"/>
        <c:tickLblPos val="none"/>
        <c:crossAx val="83740160"/>
        <c:crosses val="autoZero"/>
        <c:crossBetween val="midCat"/>
      </c:valAx>
      <c:valAx>
        <c:axId val="83740160"/>
        <c:scaling>
          <c:orientation val="minMax"/>
          <c:max val="2"/>
          <c:min val="0"/>
        </c:scaling>
        <c:delete val="1"/>
        <c:axPos val="l"/>
        <c:numFmt formatCode="General" sourceLinked="1"/>
        <c:tickLblPos val="none"/>
        <c:crossAx val="83738624"/>
        <c:crosses val="autoZero"/>
        <c:crossBetween val="midCat"/>
      </c:valAx>
      <c:spPr>
        <a:noFill/>
        <a:ln w="25400">
          <a:noFill/>
        </a:ln>
      </c:spPr>
    </c:plotArea>
    <c:plotVisOnly val="1"/>
  </c:chart>
  <c:spPr>
    <a:no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de-DE"/>
  <c:chart>
    <c:autoTitleDeleted val="1"/>
    <c:plotArea>
      <c:layout/>
      <c:scatterChart>
        <c:scatterStyle val="smoothMarker"/>
        <c:ser>
          <c:idx val="0"/>
          <c:order val="0"/>
          <c:marker>
            <c:symbol val="none"/>
          </c:marker>
          <c:xVal>
            <c:numRef>
              <c:f>Tabelle1!$A$1:$A$101</c:f>
              <c:numCache>
                <c:formatCode>General</c:formatCode>
                <c:ptCount val="101"/>
                <c:pt idx="0">
                  <c:v>0</c:v>
                </c:pt>
                <c:pt idx="1">
                  <c:v>1.0000000000000021E-2</c:v>
                </c:pt>
                <c:pt idx="2">
                  <c:v>2.0000000000000032E-2</c:v>
                </c:pt>
                <c:pt idx="3">
                  <c:v>3.0000000000000051E-2</c:v>
                </c:pt>
                <c:pt idx="4">
                  <c:v>4.0000000000000063E-2</c:v>
                </c:pt>
                <c:pt idx="5">
                  <c:v>5.0000000000000093E-2</c:v>
                </c:pt>
                <c:pt idx="6">
                  <c:v>6.0000000000000102E-2</c:v>
                </c:pt>
                <c:pt idx="7">
                  <c:v>7.0000000000000034E-2</c:v>
                </c:pt>
                <c:pt idx="8">
                  <c:v>8.0000000000000127E-2</c:v>
                </c:pt>
                <c:pt idx="9">
                  <c:v>9.0000000000000066E-2</c:v>
                </c:pt>
                <c:pt idx="10">
                  <c:v>0.1</c:v>
                </c:pt>
                <c:pt idx="11">
                  <c:v>0.11000000000000006</c:v>
                </c:pt>
                <c:pt idx="12">
                  <c:v>0.12000000000000002</c:v>
                </c:pt>
                <c:pt idx="13">
                  <c:v>0.13</c:v>
                </c:pt>
                <c:pt idx="14">
                  <c:v>0.14000000000000001</c:v>
                </c:pt>
                <c:pt idx="15">
                  <c:v>0.15000000000000024</c:v>
                </c:pt>
                <c:pt idx="16">
                  <c:v>0.16000000000000011</c:v>
                </c:pt>
                <c:pt idx="17">
                  <c:v>0.17</c:v>
                </c:pt>
                <c:pt idx="18">
                  <c:v>0.18000000000000024</c:v>
                </c:pt>
                <c:pt idx="19">
                  <c:v>0.19000000000000011</c:v>
                </c:pt>
                <c:pt idx="20">
                  <c:v>0.2</c:v>
                </c:pt>
                <c:pt idx="21">
                  <c:v>0.21000000000000021</c:v>
                </c:pt>
                <c:pt idx="22">
                  <c:v>0.22000000000000011</c:v>
                </c:pt>
                <c:pt idx="23">
                  <c:v>0.23</c:v>
                </c:pt>
                <c:pt idx="24">
                  <c:v>0.24000000000000021</c:v>
                </c:pt>
                <c:pt idx="25">
                  <c:v>0.25</c:v>
                </c:pt>
                <c:pt idx="26">
                  <c:v>0.26</c:v>
                </c:pt>
                <c:pt idx="27">
                  <c:v>0.27</c:v>
                </c:pt>
                <c:pt idx="28">
                  <c:v>0.28000000000000008</c:v>
                </c:pt>
                <c:pt idx="29">
                  <c:v>0.29000000000000031</c:v>
                </c:pt>
                <c:pt idx="30">
                  <c:v>0.30000000000000032</c:v>
                </c:pt>
                <c:pt idx="31">
                  <c:v>0.31000000000000083</c:v>
                </c:pt>
                <c:pt idx="32">
                  <c:v>0.32000000000000095</c:v>
                </c:pt>
                <c:pt idx="33">
                  <c:v>0.33000000000000107</c:v>
                </c:pt>
                <c:pt idx="34">
                  <c:v>0.34000000000000041</c:v>
                </c:pt>
                <c:pt idx="35">
                  <c:v>0.35000000000000031</c:v>
                </c:pt>
                <c:pt idx="36">
                  <c:v>0.36000000000000032</c:v>
                </c:pt>
                <c:pt idx="37">
                  <c:v>0.37000000000000038</c:v>
                </c:pt>
                <c:pt idx="38">
                  <c:v>0.38000000000000095</c:v>
                </c:pt>
                <c:pt idx="39">
                  <c:v>0.39000000000000096</c:v>
                </c:pt>
                <c:pt idx="40">
                  <c:v>0.4</c:v>
                </c:pt>
                <c:pt idx="41">
                  <c:v>0.41000000000000031</c:v>
                </c:pt>
                <c:pt idx="42">
                  <c:v>0.42000000000000032</c:v>
                </c:pt>
                <c:pt idx="43">
                  <c:v>0.43000000000000038</c:v>
                </c:pt>
                <c:pt idx="44">
                  <c:v>0.44000000000000022</c:v>
                </c:pt>
                <c:pt idx="45">
                  <c:v>0.45</c:v>
                </c:pt>
                <c:pt idx="46">
                  <c:v>0.46</c:v>
                </c:pt>
                <c:pt idx="47">
                  <c:v>0.47000000000000008</c:v>
                </c:pt>
                <c:pt idx="48">
                  <c:v>0.48000000000000032</c:v>
                </c:pt>
                <c:pt idx="49">
                  <c:v>0.49000000000000032</c:v>
                </c:pt>
                <c:pt idx="50">
                  <c:v>0.5</c:v>
                </c:pt>
                <c:pt idx="51">
                  <c:v>0.51</c:v>
                </c:pt>
                <c:pt idx="52">
                  <c:v>0.52</c:v>
                </c:pt>
                <c:pt idx="53">
                  <c:v>0.53</c:v>
                </c:pt>
                <c:pt idx="54">
                  <c:v>0.54</c:v>
                </c:pt>
                <c:pt idx="55">
                  <c:v>0.55000000000000004</c:v>
                </c:pt>
                <c:pt idx="56">
                  <c:v>0.56000000000000005</c:v>
                </c:pt>
                <c:pt idx="57">
                  <c:v>0.56999999999999995</c:v>
                </c:pt>
                <c:pt idx="58">
                  <c:v>0.5800000000000004</c:v>
                </c:pt>
                <c:pt idx="59">
                  <c:v>0.59000000000000041</c:v>
                </c:pt>
                <c:pt idx="60">
                  <c:v>0.60000000000000064</c:v>
                </c:pt>
                <c:pt idx="61">
                  <c:v>0.61000000000000065</c:v>
                </c:pt>
                <c:pt idx="62">
                  <c:v>0.62000000000000166</c:v>
                </c:pt>
                <c:pt idx="63">
                  <c:v>0.63000000000000189</c:v>
                </c:pt>
                <c:pt idx="64">
                  <c:v>0.6400000000000019</c:v>
                </c:pt>
                <c:pt idx="65">
                  <c:v>0.65000000000000202</c:v>
                </c:pt>
                <c:pt idx="66">
                  <c:v>0.66000000000000214</c:v>
                </c:pt>
                <c:pt idx="67">
                  <c:v>0.67000000000000215</c:v>
                </c:pt>
                <c:pt idx="68">
                  <c:v>0.68000000000000083</c:v>
                </c:pt>
                <c:pt idx="69">
                  <c:v>0.69000000000000083</c:v>
                </c:pt>
                <c:pt idx="70">
                  <c:v>0.70000000000000062</c:v>
                </c:pt>
                <c:pt idx="71">
                  <c:v>0.71000000000000063</c:v>
                </c:pt>
                <c:pt idx="72">
                  <c:v>0.72000000000000064</c:v>
                </c:pt>
                <c:pt idx="73">
                  <c:v>0.73000000000000065</c:v>
                </c:pt>
                <c:pt idx="74">
                  <c:v>0.74000000000000166</c:v>
                </c:pt>
                <c:pt idx="75">
                  <c:v>0.75000000000000178</c:v>
                </c:pt>
                <c:pt idx="76">
                  <c:v>0.7600000000000019</c:v>
                </c:pt>
                <c:pt idx="77">
                  <c:v>0.77000000000000135</c:v>
                </c:pt>
                <c:pt idx="78">
                  <c:v>0.78</c:v>
                </c:pt>
                <c:pt idx="79">
                  <c:v>0.79</c:v>
                </c:pt>
                <c:pt idx="80">
                  <c:v>0.8</c:v>
                </c:pt>
                <c:pt idx="81">
                  <c:v>0.81</c:v>
                </c:pt>
                <c:pt idx="82">
                  <c:v>0.82000000000000062</c:v>
                </c:pt>
                <c:pt idx="83">
                  <c:v>0.83000000000000063</c:v>
                </c:pt>
                <c:pt idx="84">
                  <c:v>0.84000000000000064</c:v>
                </c:pt>
                <c:pt idx="85">
                  <c:v>0.85000000000000064</c:v>
                </c:pt>
                <c:pt idx="86">
                  <c:v>0.86000000000000065</c:v>
                </c:pt>
                <c:pt idx="87">
                  <c:v>0.87000000000000166</c:v>
                </c:pt>
                <c:pt idx="88">
                  <c:v>0.88000000000000045</c:v>
                </c:pt>
                <c:pt idx="89">
                  <c:v>0.89000000000000068</c:v>
                </c:pt>
                <c:pt idx="90">
                  <c:v>0.9</c:v>
                </c:pt>
                <c:pt idx="91">
                  <c:v>0.91</c:v>
                </c:pt>
                <c:pt idx="92">
                  <c:v>0.92</c:v>
                </c:pt>
                <c:pt idx="93">
                  <c:v>0.93</c:v>
                </c:pt>
                <c:pt idx="94">
                  <c:v>0.94000000000000061</c:v>
                </c:pt>
                <c:pt idx="95">
                  <c:v>0.95000000000000062</c:v>
                </c:pt>
                <c:pt idx="96">
                  <c:v>0.96000000000000063</c:v>
                </c:pt>
                <c:pt idx="97">
                  <c:v>0.97000000000000064</c:v>
                </c:pt>
                <c:pt idx="98">
                  <c:v>0.98</c:v>
                </c:pt>
                <c:pt idx="99">
                  <c:v>0.99</c:v>
                </c:pt>
                <c:pt idx="100">
                  <c:v>1</c:v>
                </c:pt>
              </c:numCache>
            </c:numRef>
          </c:xVal>
          <c:yVal>
            <c:numRef>
              <c:f>Tabelle1!$B$1:$B$101</c:f>
              <c:numCache>
                <c:formatCode>General</c:formatCode>
                <c:ptCount val="101"/>
                <c:pt idx="0">
                  <c:v>8.7641502467842955E-2</c:v>
                </c:pt>
                <c:pt idx="1">
                  <c:v>9.9186771958976711E-2</c:v>
                </c:pt>
                <c:pt idx="2">
                  <c:v>0.11197265147421483</c:v>
                </c:pt>
                <c:pt idx="3">
                  <c:v>0.12609109957597253</c:v>
                </c:pt>
                <c:pt idx="4">
                  <c:v>0.14163518870800593</c:v>
                </c:pt>
                <c:pt idx="5">
                  <c:v>0.15869825917833782</c:v>
                </c:pt>
                <c:pt idx="6">
                  <c:v>0.17737296423115717</c:v>
                </c:pt>
                <c:pt idx="7">
                  <c:v>0.19775020794685128</c:v>
                </c:pt>
                <c:pt idx="8">
                  <c:v>0.21991797990213682</c:v>
                </c:pt>
                <c:pt idx="9">
                  <c:v>0.24396009289591458</c:v>
                </c:pt>
                <c:pt idx="10">
                  <c:v>0.26995483256594038</c:v>
                </c:pt>
                <c:pt idx="11">
                  <c:v>0.29797353034408147</c:v>
                </c:pt>
                <c:pt idx="12">
                  <c:v>0.32807907387338436</c:v>
                </c:pt>
                <c:pt idx="13">
                  <c:v>0.36032437168109166</c:v>
                </c:pt>
                <c:pt idx="14">
                  <c:v>0.39475079150447268</c:v>
                </c:pt>
                <c:pt idx="15">
                  <c:v>0.43138659413255992</c:v>
                </c:pt>
                <c:pt idx="16">
                  <c:v>0.47024538688443485</c:v>
                </c:pt>
                <c:pt idx="17">
                  <c:v>0.51132462281989188</c:v>
                </c:pt>
                <c:pt idx="18">
                  <c:v>0.55460417339727863</c:v>
                </c:pt>
                <c:pt idx="19">
                  <c:v>0.60004500348493051</c:v>
                </c:pt>
                <c:pt idx="20">
                  <c:v>0.64758797832945869</c:v>
                </c:pt>
                <c:pt idx="21">
                  <c:v>0.69715283222680369</c:v>
                </c:pt>
                <c:pt idx="22">
                  <c:v>0.74863732817872464</c:v>
                </c:pt>
                <c:pt idx="23">
                  <c:v>0.80191663670959978</c:v>
                </c:pt>
                <c:pt idx="24">
                  <c:v>0.85684296023903661</c:v>
                </c:pt>
                <c:pt idx="25">
                  <c:v>0.91324542694511135</c:v>
                </c:pt>
                <c:pt idx="26">
                  <c:v>0.97093027491606421</c:v>
                </c:pt>
                <c:pt idx="27">
                  <c:v>1.0296813435998704</c:v>
                </c:pt>
                <c:pt idx="28">
                  <c:v>1.0892608851627528</c:v>
                </c:pt>
                <c:pt idx="29">
                  <c:v>1.1494107034211649</c:v>
                </c:pt>
                <c:pt idx="30">
                  <c:v>1.2098536225957166</c:v>
                </c:pt>
                <c:pt idx="31">
                  <c:v>1.2702952823459412</c:v>
                </c:pt>
                <c:pt idx="32">
                  <c:v>1.330426249493774</c:v>
                </c:pt>
                <c:pt idx="33">
                  <c:v>1.3899244306549774</c:v>
                </c:pt>
                <c:pt idx="34">
                  <c:v>1.4484577638074141</c:v>
                </c:pt>
                <c:pt idx="35">
                  <c:v>1.5056871607740221</c:v>
                </c:pt>
                <c:pt idx="36">
                  <c:v>1.561269666833806</c:v>
                </c:pt>
                <c:pt idx="37">
                  <c:v>1.6148617983395674</c:v>
                </c:pt>
                <c:pt idx="38">
                  <c:v>1.666123014458998</c:v>
                </c:pt>
                <c:pt idx="39">
                  <c:v>1.7147192750969178</c:v>
                </c:pt>
                <c:pt idx="40">
                  <c:v>1.7603266338214958</c:v>
                </c:pt>
                <c:pt idx="41">
                  <c:v>1.8026348123082396</c:v>
                </c:pt>
                <c:pt idx="42">
                  <c:v>1.8413507015166197</c:v>
                </c:pt>
                <c:pt idx="43">
                  <c:v>1.8762017345846891</c:v>
                </c:pt>
                <c:pt idx="44">
                  <c:v>1.9069390773026178</c:v>
                </c:pt>
                <c:pt idx="45">
                  <c:v>1.9333405840142461</c:v>
                </c:pt>
                <c:pt idx="46">
                  <c:v>1.955213469877283</c:v>
                </c:pt>
                <c:pt idx="47">
                  <c:v>1.9723966545394418</c:v>
                </c:pt>
                <c:pt idx="48">
                  <c:v>1.984762737385058</c:v>
                </c:pt>
                <c:pt idx="49">
                  <c:v>1.9922195704738248</c:v>
                </c:pt>
                <c:pt idx="50">
                  <c:v>1.9947114020071619</c:v>
                </c:pt>
                <c:pt idx="51">
                  <c:v>1.9922195704738248</c:v>
                </c:pt>
                <c:pt idx="52">
                  <c:v>1.984762737385058</c:v>
                </c:pt>
                <c:pt idx="53">
                  <c:v>1.9723966545394418</c:v>
                </c:pt>
                <c:pt idx="54">
                  <c:v>1.955213469877283</c:v>
                </c:pt>
                <c:pt idx="55">
                  <c:v>1.9333405840142461</c:v>
                </c:pt>
                <c:pt idx="56">
                  <c:v>1.9069390773026178</c:v>
                </c:pt>
                <c:pt idx="57">
                  <c:v>1.8762017345846895</c:v>
                </c:pt>
                <c:pt idx="58">
                  <c:v>1.8413507015166197</c:v>
                </c:pt>
                <c:pt idx="59">
                  <c:v>1.8026348123082396</c:v>
                </c:pt>
                <c:pt idx="60">
                  <c:v>1.7603266338214958</c:v>
                </c:pt>
                <c:pt idx="61">
                  <c:v>1.7147192750969178</c:v>
                </c:pt>
                <c:pt idx="62">
                  <c:v>1.666123014458998</c:v>
                </c:pt>
                <c:pt idx="63">
                  <c:v>1.6148617983395674</c:v>
                </c:pt>
                <c:pt idx="64">
                  <c:v>1.561269666833806</c:v>
                </c:pt>
                <c:pt idx="65">
                  <c:v>1.5056871607740221</c:v>
                </c:pt>
                <c:pt idx="66">
                  <c:v>1.4484577638074141</c:v>
                </c:pt>
                <c:pt idx="67">
                  <c:v>1.3899244306549772</c:v>
                </c:pt>
                <c:pt idx="68">
                  <c:v>1.3304262494937737</c:v>
                </c:pt>
                <c:pt idx="69">
                  <c:v>1.2702952823459415</c:v>
                </c:pt>
                <c:pt idx="70">
                  <c:v>1.209853622595717</c:v>
                </c:pt>
                <c:pt idx="71">
                  <c:v>1.1494107034211651</c:v>
                </c:pt>
                <c:pt idx="72">
                  <c:v>1.0892608851627528</c:v>
                </c:pt>
                <c:pt idx="73">
                  <c:v>1.0296813435998704</c:v>
                </c:pt>
                <c:pt idx="74">
                  <c:v>0.97093027491606421</c:v>
                </c:pt>
                <c:pt idx="75">
                  <c:v>0.91324542694511135</c:v>
                </c:pt>
                <c:pt idx="76">
                  <c:v>0.85684296023903661</c:v>
                </c:pt>
                <c:pt idx="77">
                  <c:v>0.80191663670959978</c:v>
                </c:pt>
                <c:pt idx="78">
                  <c:v>0.74863732817872464</c:v>
                </c:pt>
                <c:pt idx="79">
                  <c:v>0.69715283222680369</c:v>
                </c:pt>
                <c:pt idx="80">
                  <c:v>0.64758797832945869</c:v>
                </c:pt>
                <c:pt idx="81">
                  <c:v>0.60004500348493006</c:v>
                </c:pt>
                <c:pt idx="82">
                  <c:v>0.55460417339727863</c:v>
                </c:pt>
                <c:pt idx="83">
                  <c:v>0.51132462281989188</c:v>
                </c:pt>
                <c:pt idx="84">
                  <c:v>0.47024538688443485</c:v>
                </c:pt>
                <c:pt idx="85">
                  <c:v>0.43138659413255992</c:v>
                </c:pt>
                <c:pt idx="86">
                  <c:v>0.39475079150447268</c:v>
                </c:pt>
                <c:pt idx="87">
                  <c:v>0.36032437168109166</c:v>
                </c:pt>
                <c:pt idx="88">
                  <c:v>0.32807907387338436</c:v>
                </c:pt>
                <c:pt idx="89">
                  <c:v>0.29797353034408147</c:v>
                </c:pt>
                <c:pt idx="90">
                  <c:v>0.26995483256594038</c:v>
                </c:pt>
                <c:pt idx="91">
                  <c:v>0.24396009289591458</c:v>
                </c:pt>
                <c:pt idx="92">
                  <c:v>0.21991797990213652</c:v>
                </c:pt>
                <c:pt idx="93">
                  <c:v>0.19775020794685116</c:v>
                </c:pt>
                <c:pt idx="94">
                  <c:v>0.17737296423115717</c:v>
                </c:pt>
                <c:pt idx="95">
                  <c:v>0.15869825917833788</c:v>
                </c:pt>
                <c:pt idx="96">
                  <c:v>0.14163518870800595</c:v>
                </c:pt>
                <c:pt idx="97">
                  <c:v>0.12609109957597253</c:v>
                </c:pt>
                <c:pt idx="98">
                  <c:v>0.11197265147421483</c:v>
                </c:pt>
                <c:pt idx="99">
                  <c:v>9.9186771958976711E-2</c:v>
                </c:pt>
                <c:pt idx="100">
                  <c:v>8.7641502467842955E-2</c:v>
                </c:pt>
              </c:numCache>
            </c:numRef>
          </c:yVal>
          <c:smooth val="1"/>
        </c:ser>
        <c:axId val="83772544"/>
        <c:axId val="83774080"/>
      </c:scatterChart>
      <c:valAx>
        <c:axId val="83772544"/>
        <c:scaling>
          <c:orientation val="minMax"/>
          <c:max val="1"/>
          <c:min val="0"/>
        </c:scaling>
        <c:delete val="1"/>
        <c:axPos val="b"/>
        <c:numFmt formatCode="General" sourceLinked="1"/>
        <c:tickLblPos val="none"/>
        <c:crossAx val="83774080"/>
        <c:crosses val="autoZero"/>
        <c:crossBetween val="midCat"/>
      </c:valAx>
      <c:valAx>
        <c:axId val="83774080"/>
        <c:scaling>
          <c:orientation val="minMax"/>
          <c:max val="2"/>
          <c:min val="0"/>
        </c:scaling>
        <c:delete val="1"/>
        <c:axPos val="l"/>
        <c:numFmt formatCode="General" sourceLinked="1"/>
        <c:tickLblPos val="none"/>
        <c:crossAx val="83772544"/>
        <c:crosses val="autoZero"/>
        <c:crossBetween val="midCat"/>
      </c:valAx>
      <c:spPr>
        <a:noFill/>
        <a:ln w="25400">
          <a:noFill/>
        </a:ln>
      </c:spPr>
    </c:plotArea>
    <c:plotVisOnly val="1"/>
  </c:chart>
  <c:spPr>
    <a:noFill/>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A9DCB6E-F164-4AAF-AD26-F3710EE3177C}" type="slidenum">
              <a:rPr lang="en-US"/>
              <a:pPr>
                <a:defRPr/>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48D941F-E343-4FFC-8B21-2E630376EAB7}"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D489F131-3436-407A-A66C-6BDC8942C4F1}" type="slidenum">
              <a:rPr lang="de-DE" smtClean="0"/>
              <a:pPr/>
              <a:t>1</a:t>
            </a:fld>
            <a:endParaRPr lang="de-DE"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48569D8D-D8CC-4567-AB57-FD022B5694EE}" type="slidenum">
              <a:rPr lang="de-DE" smtClean="0"/>
              <a:pPr/>
              <a:t>2</a:t>
            </a:fld>
            <a:endParaRPr lang="de-DE"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3" name="Picture 7" descr="folien"/>
          <p:cNvPicPr>
            <a:picLocks noChangeAspect="1" noChangeArrowheads="1"/>
          </p:cNvPicPr>
          <p:nvPr/>
        </p:nvPicPr>
        <p:blipFill>
          <a:blip r:embed="rId2" cstate="print"/>
          <a:srcRect/>
          <a:stretch>
            <a:fillRect/>
          </a:stretch>
        </p:blipFill>
        <p:spPr bwMode="auto">
          <a:xfrm>
            <a:off x="1588" y="7938"/>
            <a:ext cx="9163050" cy="6831012"/>
          </a:xfrm>
          <a:prstGeom prst="rect">
            <a:avLst/>
          </a:prstGeom>
          <a:solidFill>
            <a:srgbClr val="B4CCEA"/>
          </a:solidFill>
          <a:ln w="9525">
            <a:solidFill>
              <a:srgbClr val="EAF0FF"/>
            </a:solidFill>
            <a:miter lim="800000"/>
            <a:headEnd/>
            <a:tailEnd/>
          </a:ln>
        </p:spPr>
      </p:pic>
      <p:pic>
        <p:nvPicPr>
          <p:cNvPr id="4" name="Picture 8" descr="flagge_eu"/>
          <p:cNvPicPr>
            <a:picLocks noChangeAspect="1" noChangeArrowheads="1"/>
          </p:cNvPicPr>
          <p:nvPr/>
        </p:nvPicPr>
        <p:blipFill>
          <a:blip r:embed="rId3" cstate="print"/>
          <a:srcRect/>
          <a:stretch>
            <a:fillRect/>
          </a:stretch>
        </p:blipFill>
        <p:spPr bwMode="auto">
          <a:xfrm>
            <a:off x="3708400" y="2781300"/>
            <a:ext cx="2016125" cy="1260475"/>
          </a:xfrm>
          <a:prstGeom prst="rect">
            <a:avLst/>
          </a:prstGeom>
          <a:noFill/>
          <a:ln w="9525">
            <a:noFill/>
            <a:miter lim="800000"/>
            <a:headEnd/>
            <a:tailEnd/>
          </a:ln>
        </p:spPr>
      </p:pic>
      <p:pic>
        <p:nvPicPr>
          <p:cNvPr id="5" name="Picture 9" descr="PAMINA"/>
          <p:cNvPicPr>
            <a:picLocks noChangeAspect="1" noChangeArrowheads="1"/>
          </p:cNvPicPr>
          <p:nvPr/>
        </p:nvPicPr>
        <p:blipFill>
          <a:blip r:embed="rId4" cstate="print"/>
          <a:srcRect/>
          <a:stretch>
            <a:fillRect/>
          </a:stretch>
        </p:blipFill>
        <p:spPr bwMode="auto">
          <a:xfrm>
            <a:off x="1835150" y="2781300"/>
            <a:ext cx="1765300" cy="1260475"/>
          </a:xfrm>
          <a:prstGeom prst="rect">
            <a:avLst/>
          </a:prstGeom>
          <a:noFill/>
          <a:ln w="9525">
            <a:noFill/>
            <a:miter lim="800000"/>
            <a:headEnd/>
            <a:tailEnd/>
          </a:ln>
        </p:spPr>
      </p:pic>
      <p:sp>
        <p:nvSpPr>
          <p:cNvPr id="6" name="WordArt 12"/>
          <p:cNvSpPr>
            <a:spLocks noChangeArrowheads="1" noChangeShapeType="1" noTextEdit="1"/>
          </p:cNvSpPr>
          <p:nvPr/>
        </p:nvSpPr>
        <p:spPr bwMode="auto">
          <a:xfrm>
            <a:off x="250825" y="1485900"/>
            <a:ext cx="6337300" cy="1079500"/>
          </a:xfrm>
          <a:prstGeom prst="rect">
            <a:avLst/>
          </a:prstGeom>
        </p:spPr>
        <p:txBody>
          <a:bodyPr wrap="none" fromWordArt="1">
            <a:prstTxWarp prst="textPlain">
              <a:avLst>
                <a:gd name="adj" fmla="val 50000"/>
              </a:avLst>
            </a:prstTxWarp>
          </a:bodyPr>
          <a:lstStyle/>
          <a:p>
            <a:pPr algn="ctr"/>
            <a:r>
              <a:rPr lang="de-DE" sz="3600" kern="10">
                <a:ln w="28575">
                  <a:solidFill>
                    <a:srgbClr val="B4CCEA"/>
                  </a:solidFill>
                  <a:round/>
                  <a:headEnd/>
                  <a:tailEnd/>
                </a:ln>
                <a:solidFill>
                  <a:schemeClr val="bg1"/>
                </a:solidFill>
                <a:latin typeface="Arial Black"/>
              </a:rPr>
              <a:t>PAMINA</a:t>
            </a:r>
          </a:p>
        </p:txBody>
      </p:sp>
      <p:sp>
        <p:nvSpPr>
          <p:cNvPr id="3075" name="Rectangle 3"/>
          <p:cNvSpPr>
            <a:spLocks noGrp="1" noChangeArrowheads="1"/>
          </p:cNvSpPr>
          <p:nvPr>
            <p:ph type="subTitle" idx="1"/>
          </p:nvPr>
        </p:nvSpPr>
        <p:spPr>
          <a:xfrm>
            <a:off x="250825" y="4389438"/>
            <a:ext cx="6400800" cy="1055687"/>
          </a:xfrm>
        </p:spPr>
        <p:txBody>
          <a:bodyPr/>
          <a:lstStyle>
            <a:lvl1pPr marL="0" indent="0" algn="ctr">
              <a:buFontTx/>
              <a:buNone/>
              <a:defRPr sz="2400"/>
            </a:lvl1pPr>
          </a:lstStyle>
          <a:p>
            <a:r>
              <a:rPr lang="de-DE" smtClean="0"/>
              <a:t>Formatvorlage des Untertitelmasters durch Klicken bearbeiten</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ftr" sz="quarter" idx="10"/>
          </p:nvPr>
        </p:nvSpPr>
        <p:spPr>
          <a:ln/>
        </p:spPr>
        <p:txBody>
          <a:bodyPr/>
          <a:lstStyle>
            <a:lvl1pPr>
              <a:defRPr/>
            </a:lvl1pPr>
          </a:lstStyle>
          <a:p>
            <a:pPr>
              <a:defRPr/>
            </a:pP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366F39A3-E679-4C2E-8831-24EF9711B775}"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549275"/>
            <a:ext cx="2057400" cy="557688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549275"/>
            <a:ext cx="6019800" cy="5576888"/>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ftr" sz="quarter" idx="10"/>
          </p:nvPr>
        </p:nvSpPr>
        <p:spPr>
          <a:ln/>
        </p:spPr>
        <p:txBody>
          <a:bodyPr/>
          <a:lstStyle>
            <a:lvl1pPr>
              <a:defRPr/>
            </a:lvl1pPr>
          </a:lstStyle>
          <a:p>
            <a:pPr>
              <a:defRPr/>
            </a:pP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8FC22B9D-ADEB-4809-9F4C-4D2B5EA5CBE5}"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5"/>
          <p:cNvSpPr>
            <a:spLocks noGrp="1" noChangeArrowheads="1"/>
          </p:cNvSpPr>
          <p:nvPr>
            <p:ph type="ftr" sz="quarter" idx="10"/>
          </p:nvPr>
        </p:nvSpPr>
        <p:spPr>
          <a:ln/>
        </p:spPr>
        <p:txBody>
          <a:bodyPr/>
          <a:lstStyle>
            <a:lvl1pPr>
              <a:defRPr/>
            </a:lvl1pPr>
          </a:lstStyle>
          <a:p>
            <a:pPr>
              <a:defRPr/>
            </a:pP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47292616-61F5-4182-8B7E-C4585534AF5E}"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5"/>
          <p:cNvSpPr>
            <a:spLocks noGrp="1" noChangeArrowheads="1"/>
          </p:cNvSpPr>
          <p:nvPr>
            <p:ph type="ftr" sz="quarter" idx="10"/>
          </p:nvPr>
        </p:nvSpPr>
        <p:spPr>
          <a:ln/>
        </p:spPr>
        <p:txBody>
          <a:bodyPr/>
          <a:lstStyle>
            <a:lvl1pPr>
              <a:defRPr/>
            </a:lvl1pPr>
          </a:lstStyle>
          <a:p>
            <a:pPr>
              <a:defRPr/>
            </a:pPr>
            <a:endParaRPr lang="de-DE"/>
          </a:p>
        </p:txBody>
      </p:sp>
      <p:sp>
        <p:nvSpPr>
          <p:cNvPr id="5" name="Rectangle 6"/>
          <p:cNvSpPr>
            <a:spLocks noGrp="1" noChangeArrowheads="1"/>
          </p:cNvSpPr>
          <p:nvPr>
            <p:ph type="sldNum" sz="quarter" idx="11"/>
          </p:nvPr>
        </p:nvSpPr>
        <p:spPr>
          <a:ln/>
        </p:spPr>
        <p:txBody>
          <a:bodyPr/>
          <a:lstStyle>
            <a:lvl1pPr>
              <a:defRPr/>
            </a:lvl1pPr>
          </a:lstStyle>
          <a:p>
            <a:pPr>
              <a:defRPr/>
            </a:pPr>
            <a:fld id="{A00F14D8-DB72-471D-8305-411F74C8B747}"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hasCustomPrompt="1"/>
          </p:nvPr>
        </p:nvSpPr>
        <p:spPr>
          <a:xfrm>
            <a:off x="4648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dirty="0" err="1" smtClean="0"/>
              <a:t>Textasterformate</a:t>
            </a:r>
            <a:r>
              <a:rPr lang="de-DE" dirty="0" smtClean="0"/>
              <a:t>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5"/>
          <p:cNvSpPr>
            <a:spLocks noGrp="1" noChangeArrowheads="1"/>
          </p:cNvSpPr>
          <p:nvPr>
            <p:ph type="ftr" sz="quarter" idx="10"/>
          </p:nvPr>
        </p:nvSpPr>
        <p:spPr>
          <a:ln/>
        </p:spPr>
        <p:txBody>
          <a:bodyPr/>
          <a:lstStyle>
            <a:lvl1pPr>
              <a:defRPr/>
            </a:lvl1pPr>
          </a:lstStyle>
          <a:p>
            <a:pPr>
              <a:defRPr/>
            </a:pP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CB49E75A-08AD-420C-BC1F-3078DFB271D2}"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5"/>
          <p:cNvSpPr>
            <a:spLocks noGrp="1" noChangeArrowheads="1"/>
          </p:cNvSpPr>
          <p:nvPr>
            <p:ph type="ftr" sz="quarter" idx="10"/>
          </p:nvPr>
        </p:nvSpPr>
        <p:spPr>
          <a:ln/>
        </p:spPr>
        <p:txBody>
          <a:bodyPr/>
          <a:lstStyle>
            <a:lvl1pPr>
              <a:defRPr/>
            </a:lvl1pPr>
          </a:lstStyle>
          <a:p>
            <a:pPr>
              <a:defRPr/>
            </a:pPr>
            <a:endParaRPr lang="de-DE"/>
          </a:p>
        </p:txBody>
      </p:sp>
      <p:sp>
        <p:nvSpPr>
          <p:cNvPr id="8" name="Rectangle 6"/>
          <p:cNvSpPr>
            <a:spLocks noGrp="1" noChangeArrowheads="1"/>
          </p:cNvSpPr>
          <p:nvPr>
            <p:ph type="sldNum" sz="quarter" idx="11"/>
          </p:nvPr>
        </p:nvSpPr>
        <p:spPr>
          <a:ln/>
        </p:spPr>
        <p:txBody>
          <a:bodyPr/>
          <a:lstStyle>
            <a:lvl1pPr>
              <a:defRPr/>
            </a:lvl1pPr>
          </a:lstStyle>
          <a:p>
            <a:pPr>
              <a:defRPr/>
            </a:pPr>
            <a:fld id="{446A0EAE-75EA-4952-87EC-630045CF1F24}"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5"/>
          <p:cNvSpPr>
            <a:spLocks noGrp="1" noChangeArrowheads="1"/>
          </p:cNvSpPr>
          <p:nvPr>
            <p:ph type="ftr" sz="quarter" idx="10"/>
          </p:nvPr>
        </p:nvSpPr>
        <p:spPr>
          <a:ln/>
        </p:spPr>
        <p:txBody>
          <a:bodyPr/>
          <a:lstStyle>
            <a:lvl1pPr>
              <a:defRPr/>
            </a:lvl1pPr>
          </a:lstStyle>
          <a:p>
            <a:pPr>
              <a:defRPr/>
            </a:pPr>
            <a:endParaRPr lang="de-DE"/>
          </a:p>
        </p:txBody>
      </p:sp>
      <p:sp>
        <p:nvSpPr>
          <p:cNvPr id="4" name="Rectangle 6"/>
          <p:cNvSpPr>
            <a:spLocks noGrp="1" noChangeArrowheads="1"/>
          </p:cNvSpPr>
          <p:nvPr>
            <p:ph type="sldNum" sz="quarter" idx="11"/>
          </p:nvPr>
        </p:nvSpPr>
        <p:spPr>
          <a:ln/>
        </p:spPr>
        <p:txBody>
          <a:bodyPr/>
          <a:lstStyle>
            <a:lvl1pPr>
              <a:defRPr/>
            </a:lvl1pPr>
          </a:lstStyle>
          <a:p>
            <a:pPr>
              <a:defRPr/>
            </a:pPr>
            <a:fld id="{F204CD57-86D5-4AB4-A4E6-C86A1A0DCCCF}"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de-DE"/>
          </a:p>
        </p:txBody>
      </p:sp>
      <p:sp>
        <p:nvSpPr>
          <p:cNvPr id="3" name="Rectangle 6"/>
          <p:cNvSpPr>
            <a:spLocks noGrp="1" noChangeArrowheads="1"/>
          </p:cNvSpPr>
          <p:nvPr>
            <p:ph type="sldNum" sz="quarter" idx="11"/>
          </p:nvPr>
        </p:nvSpPr>
        <p:spPr>
          <a:ln/>
        </p:spPr>
        <p:txBody>
          <a:bodyPr/>
          <a:lstStyle>
            <a:lvl1pPr>
              <a:defRPr/>
            </a:lvl1pPr>
          </a:lstStyle>
          <a:p>
            <a:pPr>
              <a:defRPr/>
            </a:pPr>
            <a:fld id="{760F7C1F-05BD-4E4C-8FC1-81FBBDEC2A16}"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5"/>
          <p:cNvSpPr>
            <a:spLocks noGrp="1" noChangeArrowheads="1"/>
          </p:cNvSpPr>
          <p:nvPr>
            <p:ph type="ftr" sz="quarter" idx="10"/>
          </p:nvPr>
        </p:nvSpPr>
        <p:spPr>
          <a:ln/>
        </p:spPr>
        <p:txBody>
          <a:bodyPr/>
          <a:lstStyle>
            <a:lvl1pPr>
              <a:defRPr/>
            </a:lvl1pPr>
          </a:lstStyle>
          <a:p>
            <a:pPr>
              <a:defRPr/>
            </a:pP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718A473E-61FD-4730-81A3-D83BC8907065}"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5"/>
          <p:cNvSpPr>
            <a:spLocks noGrp="1" noChangeArrowheads="1"/>
          </p:cNvSpPr>
          <p:nvPr>
            <p:ph type="ftr" sz="quarter" idx="10"/>
          </p:nvPr>
        </p:nvSpPr>
        <p:spPr>
          <a:ln/>
        </p:spPr>
        <p:txBody>
          <a:bodyPr/>
          <a:lstStyle>
            <a:lvl1pPr>
              <a:defRPr/>
            </a:lvl1pPr>
          </a:lstStyle>
          <a:p>
            <a:pPr>
              <a:defRPr/>
            </a:pPr>
            <a:endParaRPr lang="de-DE"/>
          </a:p>
        </p:txBody>
      </p:sp>
      <p:sp>
        <p:nvSpPr>
          <p:cNvPr id="6" name="Rectangle 6"/>
          <p:cNvSpPr>
            <a:spLocks noGrp="1" noChangeArrowheads="1"/>
          </p:cNvSpPr>
          <p:nvPr>
            <p:ph type="sldNum" sz="quarter" idx="11"/>
          </p:nvPr>
        </p:nvSpPr>
        <p:spPr>
          <a:ln/>
        </p:spPr>
        <p:txBody>
          <a:bodyPr/>
          <a:lstStyle>
            <a:lvl1pPr>
              <a:defRPr/>
            </a:lvl1pPr>
          </a:lstStyle>
          <a:p>
            <a:pPr>
              <a:defRPr/>
            </a:pPr>
            <a:fld id="{7493D3C3-FFC3-47C5-AEBE-5425F9F80A3A}"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folien"/>
          <p:cNvPicPr>
            <a:picLocks noChangeAspect="1" noChangeArrowheads="1"/>
          </p:cNvPicPr>
          <p:nvPr/>
        </p:nvPicPr>
        <p:blipFill>
          <a:blip r:embed="rId13" cstate="print"/>
          <a:srcRect/>
          <a:stretch>
            <a:fillRect/>
          </a:stretch>
        </p:blipFill>
        <p:spPr bwMode="auto">
          <a:xfrm>
            <a:off x="1588" y="7938"/>
            <a:ext cx="9163050" cy="6831012"/>
          </a:xfrm>
          <a:prstGeom prst="rect">
            <a:avLst/>
          </a:prstGeom>
          <a:noFill/>
          <a:ln w="9525">
            <a:noFill/>
            <a:miter lim="800000"/>
            <a:headEnd/>
            <a:tailEnd/>
          </a:ln>
        </p:spPr>
      </p:pic>
      <p:sp>
        <p:nvSpPr>
          <p:cNvPr id="1027" name="Rectangle 2"/>
          <p:cNvSpPr>
            <a:spLocks noGrp="1" noChangeArrowheads="1"/>
          </p:cNvSpPr>
          <p:nvPr>
            <p:ph type="title"/>
          </p:nvPr>
        </p:nvSpPr>
        <p:spPr bwMode="auto">
          <a:xfrm>
            <a:off x="468313" y="549275"/>
            <a:ext cx="8218487"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GB" smtClean="0"/>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4"/>
            <a:endParaRPr lang="de-DE" smtClean="0"/>
          </a:p>
        </p:txBody>
      </p:sp>
      <p:sp>
        <p:nvSpPr>
          <p:cNvPr id="1029" name="Rectangle 5"/>
          <p:cNvSpPr>
            <a:spLocks noGrp="1" noChangeArrowheads="1"/>
          </p:cNvSpPr>
          <p:nvPr>
            <p:ph type="ftr" sz="quarter" idx="3"/>
          </p:nvPr>
        </p:nvSpPr>
        <p:spPr bwMode="auto">
          <a:xfrm>
            <a:off x="468313" y="6245225"/>
            <a:ext cx="55514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2"/>
                </a:solidFill>
              </a:defRPr>
            </a:lvl1pPr>
          </a:lstStyle>
          <a:p>
            <a:pPr>
              <a:defRPr/>
            </a:pPr>
            <a:fld id="{3E54AF2A-1FFD-4A25-BC50-91548B5A6C61}" type="slidenum">
              <a:rPr lang="de-DE"/>
              <a:pPr>
                <a:defRPr/>
              </a:pPr>
              <a:t>‹Nr.›</a:t>
            </a:fld>
            <a:endParaRPr lang="de-DE"/>
          </a:p>
        </p:txBody>
      </p:sp>
      <p:pic>
        <p:nvPicPr>
          <p:cNvPr id="1031" name="Picture 8" descr="flagge_eu"/>
          <p:cNvPicPr>
            <a:picLocks noChangeAspect="1" noChangeArrowheads="1"/>
          </p:cNvPicPr>
          <p:nvPr/>
        </p:nvPicPr>
        <p:blipFill>
          <a:blip r:embed="rId14" cstate="print"/>
          <a:srcRect/>
          <a:stretch>
            <a:fillRect/>
          </a:stretch>
        </p:blipFill>
        <p:spPr bwMode="auto">
          <a:xfrm>
            <a:off x="971550" y="188913"/>
            <a:ext cx="576263" cy="360362"/>
          </a:xfrm>
          <a:prstGeom prst="rect">
            <a:avLst/>
          </a:prstGeom>
          <a:noFill/>
          <a:ln w="9525">
            <a:noFill/>
            <a:miter lim="800000"/>
            <a:headEnd/>
            <a:tailEnd/>
          </a:ln>
        </p:spPr>
      </p:pic>
      <p:pic>
        <p:nvPicPr>
          <p:cNvPr id="1032" name="Picture 9" descr="PAMINA"/>
          <p:cNvPicPr>
            <a:picLocks noChangeAspect="1" noChangeArrowheads="1"/>
          </p:cNvPicPr>
          <p:nvPr/>
        </p:nvPicPr>
        <p:blipFill>
          <a:blip r:embed="rId15" cstate="print"/>
          <a:srcRect/>
          <a:stretch>
            <a:fillRect/>
          </a:stretch>
        </p:blipFill>
        <p:spPr bwMode="auto">
          <a:xfrm>
            <a:off x="395288" y="188913"/>
            <a:ext cx="504825" cy="360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ctr" rtl="0" eaLnBrk="1" fontAlgn="base" hangingPunct="1">
        <a:spcBef>
          <a:spcPct val="0"/>
        </a:spcBef>
        <a:spcAft>
          <a:spcPct val="0"/>
        </a:spcAft>
        <a:defRPr sz="3200">
          <a:solidFill>
            <a:schemeClr val="tx2"/>
          </a:solidFill>
          <a:latin typeface="+mj-lt"/>
          <a:ea typeface="+mj-ea"/>
          <a:cs typeface="+mj-cs"/>
        </a:defRPr>
      </a:lvl1pPr>
      <a:lvl2pPr algn="ctr" rtl="0" eaLnBrk="1" fontAlgn="base" hangingPunct="1">
        <a:spcBef>
          <a:spcPct val="0"/>
        </a:spcBef>
        <a:spcAft>
          <a:spcPct val="0"/>
        </a:spcAft>
        <a:defRPr sz="3200">
          <a:solidFill>
            <a:schemeClr val="tx2"/>
          </a:solidFill>
          <a:latin typeface="Arial" charset="0"/>
        </a:defRPr>
      </a:lvl2pPr>
      <a:lvl3pPr algn="ctr" rtl="0" eaLnBrk="1" fontAlgn="base" hangingPunct="1">
        <a:spcBef>
          <a:spcPct val="0"/>
        </a:spcBef>
        <a:spcAft>
          <a:spcPct val="0"/>
        </a:spcAft>
        <a:defRPr sz="3200">
          <a:solidFill>
            <a:schemeClr val="tx2"/>
          </a:solidFill>
          <a:latin typeface="Arial" charset="0"/>
        </a:defRPr>
      </a:lvl3pPr>
      <a:lvl4pPr algn="ctr" rtl="0" eaLnBrk="1" fontAlgn="base" hangingPunct="1">
        <a:spcBef>
          <a:spcPct val="0"/>
        </a:spcBef>
        <a:spcAft>
          <a:spcPct val="0"/>
        </a:spcAft>
        <a:defRPr sz="3200">
          <a:solidFill>
            <a:schemeClr val="tx2"/>
          </a:solidFill>
          <a:latin typeface="Arial" charset="0"/>
        </a:defRPr>
      </a:lvl4pPr>
      <a:lvl5pPr algn="ctr" rtl="0" eaLnBrk="1" fontAlgn="base" hangingPunct="1">
        <a:spcBef>
          <a:spcPct val="0"/>
        </a:spcBef>
        <a:spcAft>
          <a:spcPct val="0"/>
        </a:spcAft>
        <a:defRPr sz="3200">
          <a:solidFill>
            <a:schemeClr val="tx2"/>
          </a:solidFill>
          <a:latin typeface="Arial" charset="0"/>
        </a:defRPr>
      </a:lvl5pPr>
      <a:lvl6pPr marL="457200" algn="ctr" rtl="0" eaLnBrk="1" fontAlgn="base" hangingPunct="1">
        <a:spcBef>
          <a:spcPct val="0"/>
        </a:spcBef>
        <a:spcAft>
          <a:spcPct val="0"/>
        </a:spcAft>
        <a:defRPr sz="3200">
          <a:solidFill>
            <a:schemeClr val="tx2"/>
          </a:solidFill>
          <a:latin typeface="Arial" charset="0"/>
        </a:defRPr>
      </a:lvl6pPr>
      <a:lvl7pPr marL="914400" algn="ctr" rtl="0" eaLnBrk="1" fontAlgn="base" hangingPunct="1">
        <a:spcBef>
          <a:spcPct val="0"/>
        </a:spcBef>
        <a:spcAft>
          <a:spcPct val="0"/>
        </a:spcAft>
        <a:defRPr sz="3200">
          <a:solidFill>
            <a:schemeClr val="tx2"/>
          </a:solidFill>
          <a:latin typeface="Arial" charset="0"/>
        </a:defRPr>
      </a:lvl7pPr>
      <a:lvl8pPr marL="1371600" algn="ctr" rtl="0" eaLnBrk="1" fontAlgn="base" hangingPunct="1">
        <a:spcBef>
          <a:spcPct val="0"/>
        </a:spcBef>
        <a:spcAft>
          <a:spcPct val="0"/>
        </a:spcAft>
        <a:defRPr sz="3200">
          <a:solidFill>
            <a:schemeClr val="tx2"/>
          </a:solidFill>
          <a:latin typeface="Arial" charset="0"/>
        </a:defRPr>
      </a:lvl8pPr>
      <a:lvl9pPr marL="1828800" algn="ctr" rtl="0" eaLnBrk="1" fontAlgn="base" hangingPunct="1">
        <a:spcBef>
          <a:spcPct val="0"/>
        </a:spcBef>
        <a:spcAft>
          <a:spcPct val="0"/>
        </a:spcAft>
        <a:defRPr sz="3200">
          <a:solidFill>
            <a:schemeClr val="tx2"/>
          </a:solidFill>
          <a:latin typeface="Arial" charset="0"/>
        </a:defRPr>
      </a:lvl9pPr>
    </p:titleStyle>
    <p:bodyStyle>
      <a:lvl1pPr marL="342900" indent="-342900" algn="l" rtl="0" eaLnBrk="1" fontAlgn="base" hangingPunct="1">
        <a:spcBef>
          <a:spcPct val="20000"/>
        </a:spcBef>
        <a:spcAft>
          <a:spcPct val="0"/>
        </a:spcAft>
        <a:buClr>
          <a:schemeClr val="bg2"/>
        </a:buClr>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Font typeface="Wingdings" pitchFamily="2" charset="2"/>
        <a:buChar char="Ø"/>
        <a:defRPr>
          <a:solidFill>
            <a:schemeClr val="tx1"/>
          </a:solidFill>
          <a:latin typeface="+mn-lt"/>
        </a:defRPr>
      </a:lvl2pPr>
      <a:lvl3pPr marL="1143000" indent="-228600" algn="l" rtl="0" eaLnBrk="1" fontAlgn="base" hangingPunct="1">
        <a:spcBef>
          <a:spcPct val="20000"/>
        </a:spcBef>
        <a:spcAft>
          <a:spcPct val="0"/>
        </a:spcAft>
        <a:buClr>
          <a:schemeClr val="bg2"/>
        </a:buClr>
        <a:buFont typeface="Wingdings" pitchFamily="2" charset="2"/>
        <a:buChar char="Ø"/>
        <a:defRPr sz="1600">
          <a:solidFill>
            <a:schemeClr val="tx1"/>
          </a:solidFill>
          <a:latin typeface="+mn-lt"/>
        </a:defRPr>
      </a:lvl3pPr>
      <a:lvl4pPr marL="1600200" indent="-228600" algn="l" rtl="0" eaLnBrk="1" fontAlgn="base" hangingPunct="1">
        <a:spcBef>
          <a:spcPct val="20000"/>
        </a:spcBef>
        <a:spcAft>
          <a:spcPct val="0"/>
        </a:spcAft>
        <a:buClr>
          <a:schemeClr val="bg2"/>
        </a:buClr>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4.xml"/><Relationship Id="rId6" Type="http://schemas.openxmlformats.org/officeDocument/2006/relationships/image" Target="../media/image16.wmf"/><Relationship Id="rId5" Type="http://schemas.openxmlformats.org/officeDocument/2006/relationships/image" Target="../media/image15.jpeg"/><Relationship Id="rId4" Type="http://schemas.openxmlformats.org/officeDocument/2006/relationships/image" Target="../media/image14.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1"/>
          </p:nvPr>
        </p:nvSpPr>
        <p:spPr/>
        <p:txBody>
          <a:bodyPr/>
          <a:lstStyle/>
          <a:p>
            <a:pPr eaLnBrk="1" hangingPunct="1">
              <a:lnSpc>
                <a:spcPct val="90000"/>
              </a:lnSpc>
            </a:pPr>
            <a:r>
              <a:rPr lang="en-GB" dirty="0" smtClean="0"/>
              <a:t>Treatment of Parameter Uncertainties and</a:t>
            </a:r>
          </a:p>
          <a:p>
            <a:pPr eaLnBrk="1" hangingPunct="1">
              <a:lnSpc>
                <a:spcPct val="90000"/>
              </a:lnSpc>
            </a:pPr>
            <a:r>
              <a:rPr lang="en-GB" dirty="0" smtClean="0"/>
              <a:t>Derivation of PDFs</a:t>
            </a:r>
            <a:br>
              <a:rPr lang="en-GB" dirty="0" smtClean="0"/>
            </a:br>
            <a:r>
              <a:rPr lang="en-GB" dirty="0" smtClean="0"/>
              <a:t>WP 2.2.A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Transforming Knowledge to PDFs</a:t>
            </a:r>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10</a:t>
            </a:fld>
            <a:endParaRPr lang="en-GB"/>
          </a:p>
        </p:txBody>
      </p:sp>
      <p:sp>
        <p:nvSpPr>
          <p:cNvPr id="5" name="Inhaltsplatzhalter 23"/>
          <p:cNvSpPr>
            <a:spLocks noGrp="1"/>
          </p:cNvSpPr>
          <p:nvPr>
            <p:ph idx="1"/>
          </p:nvPr>
        </p:nvSpPr>
        <p:spPr>
          <a:xfrm>
            <a:off x="457200" y="3714752"/>
            <a:ext cx="5400684" cy="2411411"/>
          </a:xfrm>
        </p:spPr>
        <p:txBody>
          <a:bodyPr/>
          <a:lstStyle/>
          <a:p>
            <a:r>
              <a:rPr lang="en-GB" dirty="0" smtClean="0"/>
              <a:t>Intentions</a:t>
            </a:r>
          </a:p>
          <a:p>
            <a:pPr lvl="1"/>
            <a:r>
              <a:rPr lang="en-GB" dirty="0" smtClean="0"/>
              <a:t>Avoiding “wild guess” of PDF</a:t>
            </a:r>
          </a:p>
          <a:p>
            <a:pPr lvl="1"/>
            <a:r>
              <a:rPr lang="en-GB" dirty="0" smtClean="0"/>
              <a:t>Urging the modeller to think</a:t>
            </a:r>
          </a:p>
          <a:p>
            <a:pPr lvl="1"/>
            <a:r>
              <a:rPr lang="en-GB" dirty="0" smtClean="0"/>
              <a:t>Reducing subjectivity</a:t>
            </a:r>
          </a:p>
          <a:p>
            <a:pPr lvl="1"/>
            <a:r>
              <a:rPr lang="en-GB" dirty="0" smtClean="0"/>
              <a:t>Generating traceability</a:t>
            </a:r>
          </a:p>
          <a:p>
            <a:r>
              <a:rPr lang="en-GB" dirty="0" smtClean="0"/>
              <a:t>Procedure should be as unique as possible</a:t>
            </a:r>
          </a:p>
          <a:p>
            <a:endParaRPr lang="en-GB" dirty="0"/>
          </a:p>
        </p:txBody>
      </p:sp>
      <p:grpSp>
        <p:nvGrpSpPr>
          <p:cNvPr id="6" name="Gruppieren 5"/>
          <p:cNvGrpSpPr/>
          <p:nvPr/>
        </p:nvGrpSpPr>
        <p:grpSpPr>
          <a:xfrm>
            <a:off x="1142976" y="1571612"/>
            <a:ext cx="2571769" cy="1857388"/>
            <a:chOff x="428596" y="2214554"/>
            <a:chExt cx="2571769" cy="1857388"/>
          </a:xfrm>
        </p:grpSpPr>
        <p:sp>
          <p:nvSpPr>
            <p:cNvPr id="7" name="Cloud"/>
            <p:cNvSpPr>
              <a:spLocks noChangeAspect="1" noEditPoints="1" noChangeArrowheads="1"/>
            </p:cNvSpPr>
            <p:nvPr/>
          </p:nvSpPr>
          <p:spPr bwMode="auto">
            <a:xfrm>
              <a:off x="428596" y="2214554"/>
              <a:ext cx="2571769" cy="18573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de-DE" dirty="0"/>
            </a:p>
          </p:txBody>
        </p:sp>
        <p:sp>
          <p:nvSpPr>
            <p:cNvPr id="8" name="Textfeld 7"/>
            <p:cNvSpPr txBox="1"/>
            <p:nvPr/>
          </p:nvSpPr>
          <p:spPr>
            <a:xfrm>
              <a:off x="1000101" y="2928934"/>
              <a:ext cx="1326004" cy="369332"/>
            </a:xfrm>
            <a:prstGeom prst="rect">
              <a:avLst/>
            </a:prstGeom>
            <a:noFill/>
          </p:spPr>
          <p:txBody>
            <a:bodyPr wrap="none" rtlCol="0">
              <a:spAutoFit/>
            </a:bodyPr>
            <a:lstStyle/>
            <a:p>
              <a:r>
                <a:rPr lang="de-DE" dirty="0" err="1" smtClean="0">
                  <a:latin typeface="Franklin Gothic Medium" pitchFamily="34" charset="0"/>
                </a:rPr>
                <a:t>Knowledge</a:t>
              </a:r>
              <a:endParaRPr lang="de-DE" dirty="0">
                <a:latin typeface="Franklin Gothic Medium" pitchFamily="34" charset="0"/>
              </a:endParaRPr>
            </a:p>
          </p:txBody>
        </p:sp>
        <p:sp>
          <p:nvSpPr>
            <p:cNvPr id="9" name="Textfeld 8"/>
            <p:cNvSpPr txBox="1"/>
            <p:nvPr/>
          </p:nvSpPr>
          <p:spPr>
            <a:xfrm>
              <a:off x="2143109" y="2714620"/>
              <a:ext cx="638316" cy="369332"/>
            </a:xfrm>
            <a:prstGeom prst="rect">
              <a:avLst/>
            </a:prstGeom>
            <a:noFill/>
          </p:spPr>
          <p:txBody>
            <a:bodyPr wrap="none" rtlCol="0">
              <a:spAutoFit/>
            </a:bodyPr>
            <a:lstStyle/>
            <a:p>
              <a:r>
                <a:rPr lang="de-DE" b="1" dirty="0" smtClean="0">
                  <a:solidFill>
                    <a:srgbClr val="C00000"/>
                  </a:solidFill>
                  <a:latin typeface="Albertus" pitchFamily="18" charset="0"/>
                </a:rPr>
                <a:t>Data</a:t>
              </a:r>
              <a:endParaRPr lang="de-DE" b="1" dirty="0">
                <a:solidFill>
                  <a:srgbClr val="C00000"/>
                </a:solidFill>
                <a:latin typeface="Albertus" pitchFamily="18" charset="0"/>
              </a:endParaRPr>
            </a:p>
          </p:txBody>
        </p:sp>
        <p:sp>
          <p:nvSpPr>
            <p:cNvPr id="10" name="Textfeld 9"/>
            <p:cNvSpPr txBox="1"/>
            <p:nvPr/>
          </p:nvSpPr>
          <p:spPr>
            <a:xfrm>
              <a:off x="1357290" y="2500306"/>
              <a:ext cx="697627" cy="369332"/>
            </a:xfrm>
            <a:prstGeom prst="rect">
              <a:avLst/>
            </a:prstGeom>
            <a:noFill/>
          </p:spPr>
          <p:txBody>
            <a:bodyPr wrap="none" rtlCol="0">
              <a:spAutoFit/>
            </a:bodyPr>
            <a:lstStyle/>
            <a:p>
              <a:r>
                <a:rPr lang="de-DE" i="1" dirty="0" smtClean="0">
                  <a:solidFill>
                    <a:schemeClr val="accent5">
                      <a:lumMod val="50000"/>
                    </a:schemeClr>
                  </a:solidFill>
                  <a:latin typeface="Comic Sans MS" pitchFamily="66" charset="0"/>
                </a:rPr>
                <a:t>Data</a:t>
              </a:r>
              <a:endParaRPr lang="de-DE" i="1" dirty="0">
                <a:solidFill>
                  <a:schemeClr val="accent5">
                    <a:lumMod val="50000"/>
                  </a:schemeClr>
                </a:solidFill>
                <a:latin typeface="Comic Sans MS" pitchFamily="66" charset="0"/>
              </a:endParaRPr>
            </a:p>
          </p:txBody>
        </p:sp>
        <p:sp>
          <p:nvSpPr>
            <p:cNvPr id="11" name="Textfeld 10"/>
            <p:cNvSpPr txBox="1"/>
            <p:nvPr/>
          </p:nvSpPr>
          <p:spPr>
            <a:xfrm>
              <a:off x="714349" y="2643182"/>
              <a:ext cx="697627" cy="369332"/>
            </a:xfrm>
            <a:prstGeom prst="rect">
              <a:avLst/>
            </a:prstGeom>
            <a:noFill/>
          </p:spPr>
          <p:txBody>
            <a:bodyPr wrap="none" rtlCol="0">
              <a:spAutoFit/>
            </a:bodyPr>
            <a:lstStyle/>
            <a:p>
              <a:r>
                <a:rPr lang="de-DE" dirty="0" smtClean="0">
                  <a:solidFill>
                    <a:schemeClr val="accent2">
                      <a:lumMod val="75000"/>
                    </a:schemeClr>
                  </a:solidFill>
                  <a:latin typeface="Lucida Sans Unicode" pitchFamily="34" charset="0"/>
                  <a:cs typeface="Lucida Sans Unicode" pitchFamily="34" charset="0"/>
                </a:rPr>
                <a:t>Data</a:t>
              </a:r>
              <a:endParaRPr lang="de-DE" dirty="0">
                <a:solidFill>
                  <a:schemeClr val="accent2">
                    <a:lumMod val="75000"/>
                  </a:schemeClr>
                </a:solidFill>
                <a:latin typeface="Lucida Sans Unicode" pitchFamily="34" charset="0"/>
                <a:cs typeface="Lucida Sans Unicode" pitchFamily="34" charset="0"/>
              </a:endParaRPr>
            </a:p>
          </p:txBody>
        </p:sp>
        <p:sp>
          <p:nvSpPr>
            <p:cNvPr id="12" name="Textfeld 11"/>
            <p:cNvSpPr txBox="1"/>
            <p:nvPr/>
          </p:nvSpPr>
          <p:spPr>
            <a:xfrm>
              <a:off x="785787" y="3286124"/>
              <a:ext cx="809837" cy="338554"/>
            </a:xfrm>
            <a:prstGeom prst="rect">
              <a:avLst/>
            </a:prstGeom>
            <a:noFill/>
          </p:spPr>
          <p:txBody>
            <a:bodyPr wrap="none" rtlCol="0">
              <a:spAutoFit/>
            </a:bodyPr>
            <a:lstStyle/>
            <a:p>
              <a:r>
                <a:rPr lang="de-DE" sz="1600" i="1" dirty="0" err="1" smtClean="0">
                  <a:latin typeface="Impact" pitchFamily="34" charset="0"/>
                </a:rPr>
                <a:t>Kwnldg</a:t>
              </a:r>
              <a:endParaRPr lang="de-DE" sz="1600" i="1" dirty="0">
                <a:latin typeface="Impact" pitchFamily="34" charset="0"/>
              </a:endParaRPr>
            </a:p>
          </p:txBody>
        </p:sp>
        <p:sp>
          <p:nvSpPr>
            <p:cNvPr id="13" name="Textfeld 12"/>
            <p:cNvSpPr txBox="1"/>
            <p:nvPr/>
          </p:nvSpPr>
          <p:spPr>
            <a:xfrm>
              <a:off x="1571604" y="3429000"/>
              <a:ext cx="723275" cy="400110"/>
            </a:xfrm>
            <a:prstGeom prst="rect">
              <a:avLst/>
            </a:prstGeom>
            <a:noFill/>
          </p:spPr>
          <p:txBody>
            <a:bodyPr wrap="none" rtlCol="0">
              <a:spAutoFit/>
            </a:bodyPr>
            <a:lstStyle/>
            <a:p>
              <a:r>
                <a:rPr lang="de-DE" sz="2000" dirty="0" smtClean="0">
                  <a:solidFill>
                    <a:schemeClr val="accent6">
                      <a:lumMod val="75000"/>
                    </a:schemeClr>
                  </a:solidFill>
                  <a:latin typeface="Palatino" pitchFamily="18" charset="0"/>
                </a:rPr>
                <a:t>Data</a:t>
              </a:r>
              <a:endParaRPr lang="de-DE" sz="2000" dirty="0">
                <a:solidFill>
                  <a:schemeClr val="accent6">
                    <a:lumMod val="75000"/>
                  </a:schemeClr>
                </a:solidFill>
                <a:latin typeface="Palatino" pitchFamily="18" charset="0"/>
              </a:endParaRPr>
            </a:p>
          </p:txBody>
        </p:sp>
        <p:sp>
          <p:nvSpPr>
            <p:cNvPr id="14" name="Textfeld 13"/>
            <p:cNvSpPr txBox="1"/>
            <p:nvPr/>
          </p:nvSpPr>
          <p:spPr>
            <a:xfrm>
              <a:off x="2000232" y="2357430"/>
              <a:ext cx="817853" cy="369332"/>
            </a:xfrm>
            <a:prstGeom prst="rect">
              <a:avLst/>
            </a:prstGeom>
            <a:noFill/>
          </p:spPr>
          <p:txBody>
            <a:bodyPr wrap="none" rtlCol="0">
              <a:spAutoFit/>
            </a:bodyPr>
            <a:lstStyle/>
            <a:p>
              <a:r>
                <a:rPr lang="de-DE" dirty="0" smtClean="0">
                  <a:solidFill>
                    <a:srgbClr val="00B050"/>
                  </a:solidFill>
                  <a:latin typeface="Comic Sans MS" pitchFamily="66" charset="0"/>
                </a:rPr>
                <a:t>Data?</a:t>
              </a:r>
              <a:endParaRPr lang="de-DE" dirty="0">
                <a:solidFill>
                  <a:srgbClr val="00B050"/>
                </a:solidFill>
                <a:latin typeface="Comic Sans MS" pitchFamily="66" charset="0"/>
              </a:endParaRPr>
            </a:p>
          </p:txBody>
        </p:sp>
      </p:grpSp>
      <p:grpSp>
        <p:nvGrpSpPr>
          <p:cNvPr id="15" name="Gruppieren 14"/>
          <p:cNvGrpSpPr/>
          <p:nvPr/>
        </p:nvGrpSpPr>
        <p:grpSpPr>
          <a:xfrm>
            <a:off x="3786182" y="1714488"/>
            <a:ext cx="3857652" cy="1357322"/>
            <a:chOff x="3786182" y="1714488"/>
            <a:chExt cx="3857652" cy="1357322"/>
          </a:xfrm>
        </p:grpSpPr>
        <p:grpSp>
          <p:nvGrpSpPr>
            <p:cNvPr id="16" name="Gruppieren 25"/>
            <p:cNvGrpSpPr/>
            <p:nvPr/>
          </p:nvGrpSpPr>
          <p:grpSpPr>
            <a:xfrm>
              <a:off x="3786182" y="2000240"/>
              <a:ext cx="1785950" cy="857256"/>
              <a:chOff x="3786182" y="2000240"/>
              <a:chExt cx="1785950" cy="857256"/>
            </a:xfrm>
          </p:grpSpPr>
          <p:sp>
            <p:nvSpPr>
              <p:cNvPr id="22" name="Rechteck 21"/>
              <p:cNvSpPr/>
              <p:nvPr/>
            </p:nvSpPr>
            <p:spPr>
              <a:xfrm>
                <a:off x="4286248" y="2000240"/>
                <a:ext cx="1285884" cy="8572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t>Filter</a:t>
                </a:r>
                <a:endParaRPr lang="de-DE" dirty="0"/>
              </a:p>
            </p:txBody>
          </p:sp>
          <p:sp>
            <p:nvSpPr>
              <p:cNvPr id="23" name="Pfeil nach rechts 14"/>
              <p:cNvSpPr/>
              <p:nvPr/>
            </p:nvSpPr>
            <p:spPr>
              <a:xfrm>
                <a:off x="3786182" y="2214554"/>
                <a:ext cx="4286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26"/>
            <p:cNvGrpSpPr/>
            <p:nvPr/>
          </p:nvGrpSpPr>
          <p:grpSpPr>
            <a:xfrm>
              <a:off x="5643570" y="1714488"/>
              <a:ext cx="2000264" cy="1357322"/>
              <a:chOff x="5643570" y="1714488"/>
              <a:chExt cx="2000264" cy="1357322"/>
            </a:xfrm>
          </p:grpSpPr>
          <p:sp>
            <p:nvSpPr>
              <p:cNvPr id="18" name="Pfeil nach rechts 15"/>
              <p:cNvSpPr/>
              <p:nvPr/>
            </p:nvSpPr>
            <p:spPr>
              <a:xfrm>
                <a:off x="5643570" y="2214554"/>
                <a:ext cx="4286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p:cNvSpPr/>
              <p:nvPr/>
            </p:nvSpPr>
            <p:spPr>
              <a:xfrm>
                <a:off x="6215074" y="1714488"/>
                <a:ext cx="1428760" cy="357190"/>
              </a:xfrm>
              <a:prstGeom prst="rect">
                <a:avLst/>
              </a:prstGeom>
              <a:solidFill>
                <a:srgbClr val="E8C4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Data</a:t>
                </a:r>
                <a:endParaRPr lang="de-DE" dirty="0">
                  <a:solidFill>
                    <a:schemeClr val="tx1"/>
                  </a:solidFill>
                </a:endParaRPr>
              </a:p>
            </p:txBody>
          </p:sp>
          <p:sp>
            <p:nvSpPr>
              <p:cNvPr id="20" name="Rechteck 19"/>
              <p:cNvSpPr/>
              <p:nvPr/>
            </p:nvSpPr>
            <p:spPr>
              <a:xfrm>
                <a:off x="6215074" y="2214554"/>
                <a:ext cx="1428760" cy="357190"/>
              </a:xfrm>
              <a:prstGeom prst="rect">
                <a:avLst/>
              </a:prstGeom>
              <a:solidFill>
                <a:srgbClr val="E8C4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Data</a:t>
                </a:r>
                <a:endParaRPr lang="de-DE" dirty="0">
                  <a:solidFill>
                    <a:schemeClr val="tx1"/>
                  </a:solidFill>
                </a:endParaRPr>
              </a:p>
            </p:txBody>
          </p:sp>
          <p:sp>
            <p:nvSpPr>
              <p:cNvPr id="21" name="Rechteck 20"/>
              <p:cNvSpPr/>
              <p:nvPr/>
            </p:nvSpPr>
            <p:spPr>
              <a:xfrm>
                <a:off x="6215074" y="2714620"/>
                <a:ext cx="1428760" cy="357190"/>
              </a:xfrm>
              <a:prstGeom prst="rect">
                <a:avLst/>
              </a:prstGeom>
              <a:solidFill>
                <a:srgbClr val="E8C4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smtClean="0">
                    <a:solidFill>
                      <a:schemeClr val="tx1"/>
                    </a:solidFill>
                  </a:rPr>
                  <a:t>Knowledge</a:t>
                </a:r>
                <a:endParaRPr lang="de-DE" dirty="0">
                  <a:solidFill>
                    <a:schemeClr val="tx1"/>
                  </a:solidFill>
                </a:endParaRPr>
              </a:p>
            </p:txBody>
          </p:sp>
        </p:grpSp>
      </p:grpSp>
      <p:grpSp>
        <p:nvGrpSpPr>
          <p:cNvPr id="24" name="Gruppieren 23"/>
          <p:cNvGrpSpPr/>
          <p:nvPr/>
        </p:nvGrpSpPr>
        <p:grpSpPr>
          <a:xfrm>
            <a:off x="6215074" y="3214686"/>
            <a:ext cx="1428760" cy="1357322"/>
            <a:chOff x="6215074" y="3214686"/>
            <a:chExt cx="1428760" cy="1357322"/>
          </a:xfrm>
        </p:grpSpPr>
        <p:sp>
          <p:nvSpPr>
            <p:cNvPr id="25" name="Pfeil nach unten 24"/>
            <p:cNvSpPr/>
            <p:nvPr/>
          </p:nvSpPr>
          <p:spPr>
            <a:xfrm>
              <a:off x="6715140" y="3214686"/>
              <a:ext cx="42862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p:cNvSpPr/>
            <p:nvPr/>
          </p:nvSpPr>
          <p:spPr>
            <a:xfrm>
              <a:off x="6215074" y="3714752"/>
              <a:ext cx="1428760" cy="8572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err="1" smtClean="0"/>
                <a:t>Procedure</a:t>
              </a:r>
              <a:endParaRPr lang="de-DE" dirty="0"/>
            </a:p>
          </p:txBody>
        </p:sp>
      </p:grpSp>
      <p:grpSp>
        <p:nvGrpSpPr>
          <p:cNvPr id="27" name="Gruppieren 26"/>
          <p:cNvGrpSpPr/>
          <p:nvPr/>
        </p:nvGrpSpPr>
        <p:grpSpPr>
          <a:xfrm>
            <a:off x="6215074" y="4714884"/>
            <a:ext cx="1428760" cy="1357322"/>
            <a:chOff x="6215074" y="4714884"/>
            <a:chExt cx="1428760" cy="1357322"/>
          </a:xfrm>
        </p:grpSpPr>
        <p:sp>
          <p:nvSpPr>
            <p:cNvPr id="28" name="Pfeil nach unten 27"/>
            <p:cNvSpPr/>
            <p:nvPr/>
          </p:nvSpPr>
          <p:spPr>
            <a:xfrm>
              <a:off x="6715140" y="4714884"/>
              <a:ext cx="42862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p:cNvSpPr/>
            <p:nvPr/>
          </p:nvSpPr>
          <p:spPr>
            <a:xfrm>
              <a:off x="6215074" y="5214950"/>
              <a:ext cx="1428760" cy="857256"/>
            </a:xfrm>
            <a:prstGeom prst="rect">
              <a:avLst/>
            </a:prstGeom>
            <a:gradFill flip="none" rotWithShape="1">
              <a:gsLst>
                <a:gs pos="0">
                  <a:srgbClr val="DDEBCF"/>
                </a:gs>
                <a:gs pos="50000">
                  <a:srgbClr val="9CB86E"/>
                </a:gs>
                <a:gs pos="100000">
                  <a:srgbClr val="156B13"/>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chemeClr val="tx1"/>
                  </a:solidFill>
                </a:rPr>
                <a:t>PDF</a:t>
              </a:r>
              <a:endParaRPr lang="de-DE" dirty="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5721" y="549275"/>
            <a:ext cx="8572560" cy="647700"/>
          </a:xfrm>
        </p:spPr>
        <p:txBody>
          <a:bodyPr/>
          <a:lstStyle/>
          <a:p>
            <a:r>
              <a:rPr lang="en-GB" dirty="0" smtClean="0"/>
              <a:t>Procedure for Evaluating the Knowledge Basis</a:t>
            </a:r>
            <a:endParaRPr lang="en-GB" dirty="0"/>
          </a:p>
        </p:txBody>
      </p:sp>
      <p:sp>
        <p:nvSpPr>
          <p:cNvPr id="3" name="Inhaltsplatzhalter 2"/>
          <p:cNvSpPr>
            <a:spLocks noGrp="1"/>
          </p:cNvSpPr>
          <p:nvPr>
            <p:ph idx="1"/>
          </p:nvPr>
        </p:nvSpPr>
        <p:spPr/>
        <p:txBody>
          <a:bodyPr/>
          <a:lstStyle/>
          <a:p>
            <a:r>
              <a:rPr lang="en-GB" dirty="0" smtClean="0"/>
              <a:t>Procedure developed by GRS</a:t>
            </a:r>
          </a:p>
          <a:p>
            <a:r>
              <a:rPr lang="en-GB" dirty="0" smtClean="0"/>
              <a:t>Collecting of information from different sources</a:t>
            </a:r>
          </a:p>
          <a:p>
            <a:r>
              <a:rPr lang="en-GB" dirty="0" smtClean="0"/>
              <a:t>Elimination of questionable information or data</a:t>
            </a:r>
          </a:p>
          <a:p>
            <a:r>
              <a:rPr lang="en-GB" dirty="0" smtClean="0"/>
              <a:t>Assessment of information quality</a:t>
            </a:r>
          </a:p>
          <a:p>
            <a:pPr lvl="1"/>
            <a:r>
              <a:rPr lang="en-GB" dirty="0" smtClean="0"/>
              <a:t>Level 3: Measurements</a:t>
            </a:r>
          </a:p>
          <a:p>
            <a:pPr lvl="1"/>
            <a:r>
              <a:rPr lang="en-GB" dirty="0" smtClean="0"/>
              <a:t>Level 2: Model representations</a:t>
            </a:r>
          </a:p>
          <a:p>
            <a:pPr lvl="1"/>
            <a:r>
              <a:rPr lang="en-GB" dirty="0" smtClean="0"/>
              <a:t>Level 1: Analogies</a:t>
            </a:r>
          </a:p>
          <a:p>
            <a:pPr lvl="1"/>
            <a:r>
              <a:rPr lang="en-GB" dirty="0" smtClean="0"/>
              <a:t>Level 0: Plausibility limits</a:t>
            </a:r>
          </a:p>
          <a:p>
            <a:r>
              <a:rPr lang="en-GB" dirty="0" smtClean="0"/>
              <a:t>Combination of data or information of same level</a:t>
            </a:r>
          </a:p>
          <a:p>
            <a:pPr lvl="1"/>
            <a:r>
              <a:rPr lang="en-GB" dirty="0" smtClean="0"/>
              <a:t>Expert judgement necessary</a:t>
            </a:r>
          </a:p>
          <a:p>
            <a:r>
              <a:rPr lang="en-GB" dirty="0" smtClean="0"/>
              <a:t>Use two highest available levels and add their level numbers</a:t>
            </a:r>
          </a:p>
          <a:p>
            <a:pPr lvl="1"/>
            <a:r>
              <a:rPr lang="en-GB" dirty="0" smtClean="0"/>
              <a:t>6 possible cases</a:t>
            </a:r>
          </a:p>
          <a:p>
            <a:r>
              <a:rPr lang="en-GB" dirty="0" smtClean="0"/>
              <a:t>Instructions for PDF derivation for each case</a:t>
            </a:r>
          </a:p>
          <a:p>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11</a:t>
            </a:fld>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hteck 57"/>
          <p:cNvSpPr/>
          <p:nvPr/>
        </p:nvSpPr>
        <p:spPr>
          <a:xfrm>
            <a:off x="201836" y="2601240"/>
            <a:ext cx="2143140" cy="1785950"/>
          </a:xfrm>
          <a:prstGeom prst="rect">
            <a:avLst/>
          </a:prstGeom>
          <a:solidFill>
            <a:srgbClr val="92D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Titel 51"/>
          <p:cNvSpPr>
            <a:spLocks noGrp="1"/>
          </p:cNvSpPr>
          <p:nvPr>
            <p:ph type="title"/>
          </p:nvPr>
        </p:nvSpPr>
        <p:spPr>
          <a:xfrm>
            <a:off x="285720" y="549275"/>
            <a:ext cx="8643997" cy="647700"/>
          </a:xfrm>
        </p:spPr>
        <p:txBody>
          <a:bodyPr/>
          <a:lstStyle/>
          <a:p>
            <a:r>
              <a:rPr lang="en-GB" dirty="0" smtClean="0"/>
              <a:t>Procedure for Evaluating the Knowledge Basis</a:t>
            </a:r>
            <a:endParaRPr lang="de-DE" dirty="0"/>
          </a:p>
        </p:txBody>
      </p:sp>
      <p:sp>
        <p:nvSpPr>
          <p:cNvPr id="4" name="Foliennummernplatzhalter 3"/>
          <p:cNvSpPr>
            <a:spLocks noGrp="1"/>
          </p:cNvSpPr>
          <p:nvPr>
            <p:ph type="sldNum" sz="quarter" idx="11"/>
          </p:nvPr>
        </p:nvSpPr>
        <p:spPr/>
        <p:txBody>
          <a:bodyPr/>
          <a:lstStyle/>
          <a:p>
            <a:pPr>
              <a:defRPr/>
            </a:pPr>
            <a:fld id="{47292616-61F5-4182-8B7E-C4585534AF5E}" type="slidenum">
              <a:rPr lang="de-DE" smtClean="0"/>
              <a:pPr>
                <a:defRPr/>
              </a:pPr>
              <a:t>12</a:t>
            </a:fld>
            <a:endParaRPr lang="de-DE" dirty="0"/>
          </a:p>
        </p:txBody>
      </p:sp>
      <p:grpSp>
        <p:nvGrpSpPr>
          <p:cNvPr id="51" name="Gruppieren 50"/>
          <p:cNvGrpSpPr/>
          <p:nvPr/>
        </p:nvGrpSpPr>
        <p:grpSpPr>
          <a:xfrm>
            <a:off x="0" y="1285860"/>
            <a:ext cx="8715436" cy="5572140"/>
            <a:chOff x="-571504" y="500042"/>
            <a:chExt cx="8045984" cy="5911905"/>
          </a:xfrm>
        </p:grpSpPr>
        <p:grpSp>
          <p:nvGrpSpPr>
            <p:cNvPr id="50" name="Gruppieren 49"/>
            <p:cNvGrpSpPr/>
            <p:nvPr/>
          </p:nvGrpSpPr>
          <p:grpSpPr>
            <a:xfrm>
              <a:off x="571472" y="500042"/>
              <a:ext cx="6903008" cy="5760000"/>
              <a:chOff x="571472" y="500042"/>
              <a:chExt cx="6903008" cy="5760000"/>
            </a:xfrm>
          </p:grpSpPr>
          <p:grpSp>
            <p:nvGrpSpPr>
              <p:cNvPr id="5" name="Gruppieren 4"/>
              <p:cNvGrpSpPr/>
              <p:nvPr/>
            </p:nvGrpSpPr>
            <p:grpSpPr>
              <a:xfrm>
                <a:off x="1714480" y="500042"/>
                <a:ext cx="5760000" cy="5760000"/>
                <a:chOff x="540000" y="360000"/>
                <a:chExt cx="5760000" cy="7560000"/>
              </a:xfrm>
            </p:grpSpPr>
            <p:grpSp>
              <p:nvGrpSpPr>
                <p:cNvPr id="6" name="Gruppieren 73"/>
                <p:cNvGrpSpPr/>
                <p:nvPr/>
              </p:nvGrpSpPr>
              <p:grpSpPr>
                <a:xfrm>
                  <a:off x="540000" y="360000"/>
                  <a:ext cx="5760000" cy="1440000"/>
                  <a:chOff x="540000" y="360000"/>
                  <a:chExt cx="5760000" cy="1440000"/>
                </a:xfrm>
              </p:grpSpPr>
              <p:sp>
                <p:nvSpPr>
                  <p:cNvPr id="38" name="Rechteck 37"/>
                  <p:cNvSpPr/>
                  <p:nvPr/>
                </p:nvSpPr>
                <p:spPr>
                  <a:xfrm>
                    <a:off x="540000" y="360000"/>
                    <a:ext cx="5760000" cy="1440000"/>
                  </a:xfrm>
                  <a:prstGeom prst="rect">
                    <a:avLst/>
                  </a:prstGeom>
                  <a:solidFill>
                    <a:srgbClr val="B4CCEA">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uppieren 72"/>
                  <p:cNvGrpSpPr/>
                  <p:nvPr/>
                </p:nvGrpSpPr>
                <p:grpSpPr>
                  <a:xfrm>
                    <a:off x="720000" y="857224"/>
                    <a:ext cx="5220000" cy="642942"/>
                    <a:chOff x="720000" y="857224"/>
                    <a:chExt cx="5220000" cy="642942"/>
                  </a:xfrm>
                </p:grpSpPr>
                <p:sp>
                  <p:nvSpPr>
                    <p:cNvPr id="41" name="Textfeld 3"/>
                    <p:cNvSpPr txBox="1"/>
                    <p:nvPr/>
                  </p:nvSpPr>
                  <p:spPr>
                    <a:xfrm>
                      <a:off x="720000" y="9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1</a:t>
                      </a:r>
                      <a:endParaRPr lang="en-GB" sz="1600">
                        <a:latin typeface="Arial" pitchFamily="34" charset="0"/>
                        <a:cs typeface="Arial" pitchFamily="34" charset="0"/>
                      </a:endParaRPr>
                    </a:p>
                  </p:txBody>
                </p:sp>
                <p:sp>
                  <p:nvSpPr>
                    <p:cNvPr id="42" name="Textfeld 5"/>
                    <p:cNvSpPr txBox="1"/>
                    <p:nvPr/>
                  </p:nvSpPr>
                  <p:spPr>
                    <a:xfrm>
                      <a:off x="2880000" y="9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3</a:t>
                      </a:r>
                      <a:endParaRPr lang="en-GB" sz="1600">
                        <a:latin typeface="Arial" pitchFamily="34" charset="0"/>
                        <a:cs typeface="Arial" pitchFamily="34" charset="0"/>
                      </a:endParaRPr>
                    </a:p>
                  </p:txBody>
                </p:sp>
                <p:sp>
                  <p:nvSpPr>
                    <p:cNvPr id="43" name="Textfeld 6"/>
                    <p:cNvSpPr txBox="1"/>
                    <p:nvPr/>
                  </p:nvSpPr>
                  <p:spPr>
                    <a:xfrm>
                      <a:off x="3960000" y="9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dirty="0" smtClean="0">
                          <a:latin typeface="Arial" pitchFamily="34" charset="0"/>
                          <a:cs typeface="Arial" pitchFamily="34" charset="0"/>
                        </a:rPr>
                        <a:t>data set 4</a:t>
                      </a:r>
                      <a:endParaRPr lang="en-GB" sz="1600" dirty="0">
                        <a:latin typeface="Arial" pitchFamily="34" charset="0"/>
                        <a:cs typeface="Arial" pitchFamily="34" charset="0"/>
                      </a:endParaRPr>
                    </a:p>
                  </p:txBody>
                </p:sp>
                <p:sp>
                  <p:nvSpPr>
                    <p:cNvPr id="44" name="Textfeld 7"/>
                    <p:cNvSpPr txBox="1"/>
                    <p:nvPr/>
                  </p:nvSpPr>
                  <p:spPr>
                    <a:xfrm>
                      <a:off x="5040000" y="9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5</a:t>
                      </a:r>
                      <a:endParaRPr lang="en-GB" sz="1600">
                        <a:latin typeface="Arial" pitchFamily="34" charset="0"/>
                        <a:cs typeface="Arial" pitchFamily="34" charset="0"/>
                      </a:endParaRPr>
                    </a:p>
                  </p:txBody>
                </p:sp>
                <p:sp>
                  <p:nvSpPr>
                    <p:cNvPr id="45" name="Textfeld 44"/>
                    <p:cNvSpPr txBox="1"/>
                    <p:nvPr/>
                  </p:nvSpPr>
                  <p:spPr>
                    <a:xfrm>
                      <a:off x="1800000" y="9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2</a:t>
                      </a:r>
                      <a:endParaRPr lang="en-GB" sz="1600">
                        <a:latin typeface="Arial" pitchFamily="34" charset="0"/>
                        <a:cs typeface="Arial" pitchFamily="34" charset="0"/>
                      </a:endParaRPr>
                    </a:p>
                  </p:txBody>
                </p:sp>
                <p:cxnSp>
                  <p:nvCxnSpPr>
                    <p:cNvPr id="46" name="Gerade Verbindung 45"/>
                    <p:cNvCxnSpPr/>
                    <p:nvPr/>
                  </p:nvCxnSpPr>
                  <p:spPr>
                    <a:xfrm flipV="1">
                      <a:off x="3929066" y="857225"/>
                      <a:ext cx="964413" cy="6429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p:nvCxnSpPr>
                  <p:spPr>
                    <a:xfrm>
                      <a:off x="3929066" y="857224"/>
                      <a:ext cx="928694" cy="64294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0" name="Textfeld 39"/>
                  <p:cNvSpPr txBox="1"/>
                  <p:nvPr/>
                </p:nvSpPr>
                <p:spPr>
                  <a:xfrm>
                    <a:off x="628241" y="360000"/>
                    <a:ext cx="5019323" cy="484748"/>
                  </a:xfrm>
                  <a:prstGeom prst="rect">
                    <a:avLst/>
                  </a:prstGeom>
                  <a:noFill/>
                </p:spPr>
                <p:txBody>
                  <a:bodyPr wrap="none" rtlCol="0">
                    <a:spAutoFit/>
                  </a:bodyPr>
                  <a:lstStyle/>
                  <a:p>
                    <a:r>
                      <a:rPr lang="en-GB" b="1" dirty="0" smtClean="0">
                        <a:latin typeface="Arial" pitchFamily="34" charset="0"/>
                        <a:cs typeface="Arial" pitchFamily="34" charset="0"/>
                      </a:rPr>
                      <a:t>Step 1: Identification of data sets to be used</a:t>
                    </a:r>
                    <a:endParaRPr lang="en-GB" b="1" dirty="0">
                      <a:latin typeface="Arial" pitchFamily="34" charset="0"/>
                      <a:cs typeface="Arial" pitchFamily="34" charset="0"/>
                    </a:endParaRPr>
                  </a:p>
                </p:txBody>
              </p:sp>
            </p:grpSp>
            <p:grpSp>
              <p:nvGrpSpPr>
                <p:cNvPr id="7" name="Gruppieren 52"/>
                <p:cNvGrpSpPr/>
                <p:nvPr/>
              </p:nvGrpSpPr>
              <p:grpSpPr>
                <a:xfrm>
                  <a:off x="540000" y="2150633"/>
                  <a:ext cx="5760000" cy="2603378"/>
                  <a:chOff x="540000" y="2150633"/>
                  <a:chExt cx="5760000" cy="2603378"/>
                </a:xfrm>
              </p:grpSpPr>
              <p:sp>
                <p:nvSpPr>
                  <p:cNvPr id="28" name="Rechteck 27"/>
                  <p:cNvSpPr/>
                  <p:nvPr/>
                </p:nvSpPr>
                <p:spPr>
                  <a:xfrm>
                    <a:off x="540000" y="2160001"/>
                    <a:ext cx="5760000" cy="2519999"/>
                  </a:xfrm>
                  <a:prstGeom prst="rect">
                    <a:avLst/>
                  </a:prstGeom>
                  <a:solidFill>
                    <a:srgbClr val="92D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feld 28"/>
                  <p:cNvSpPr txBox="1"/>
                  <p:nvPr/>
                </p:nvSpPr>
                <p:spPr>
                  <a:xfrm>
                    <a:off x="5046937" y="3642827"/>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dirty="0" smtClean="0">
                        <a:latin typeface="Arial" pitchFamily="34" charset="0"/>
                        <a:cs typeface="Arial" pitchFamily="34" charset="0"/>
                      </a:rPr>
                      <a:t>data set 2</a:t>
                    </a:r>
                    <a:endParaRPr lang="en-GB" sz="1600" dirty="0">
                      <a:latin typeface="Arial" pitchFamily="34" charset="0"/>
                      <a:cs typeface="Arial" pitchFamily="34" charset="0"/>
                    </a:endParaRPr>
                  </a:p>
                </p:txBody>
              </p:sp>
              <p:grpSp>
                <p:nvGrpSpPr>
                  <p:cNvPr id="30" name="Gruppieren 47"/>
                  <p:cNvGrpSpPr/>
                  <p:nvPr/>
                </p:nvGrpSpPr>
                <p:grpSpPr>
                  <a:xfrm>
                    <a:off x="1800000" y="2700000"/>
                    <a:ext cx="1980000" cy="540000"/>
                    <a:chOff x="1800000" y="2700000"/>
                    <a:chExt cx="1980000" cy="540000"/>
                  </a:xfrm>
                </p:grpSpPr>
                <p:sp>
                  <p:nvSpPr>
                    <p:cNvPr id="36" name="Textfeld 35"/>
                    <p:cNvSpPr txBox="1"/>
                    <p:nvPr/>
                  </p:nvSpPr>
                  <p:spPr>
                    <a:xfrm>
                      <a:off x="1800000" y="27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1</a:t>
                      </a:r>
                      <a:endParaRPr lang="en-GB" sz="1600">
                        <a:latin typeface="Arial" pitchFamily="34" charset="0"/>
                        <a:cs typeface="Arial" pitchFamily="34" charset="0"/>
                      </a:endParaRPr>
                    </a:p>
                  </p:txBody>
                </p:sp>
                <p:sp>
                  <p:nvSpPr>
                    <p:cNvPr id="37" name="Textfeld 36"/>
                    <p:cNvSpPr txBox="1"/>
                    <p:nvPr/>
                  </p:nvSpPr>
                  <p:spPr>
                    <a:xfrm>
                      <a:off x="2880000" y="2700000"/>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3</a:t>
                      </a:r>
                      <a:endParaRPr lang="en-GB" sz="1600">
                        <a:latin typeface="Arial" pitchFamily="34" charset="0"/>
                        <a:cs typeface="Arial" pitchFamily="34" charset="0"/>
                      </a:endParaRPr>
                    </a:p>
                  </p:txBody>
                </p:sp>
              </p:grpSp>
              <p:sp>
                <p:nvSpPr>
                  <p:cNvPr id="31" name="Textfeld 30"/>
                  <p:cNvSpPr txBox="1"/>
                  <p:nvPr/>
                </p:nvSpPr>
                <p:spPr>
                  <a:xfrm>
                    <a:off x="694192" y="2747510"/>
                    <a:ext cx="992579" cy="484748"/>
                  </a:xfrm>
                  <a:prstGeom prst="rect">
                    <a:avLst/>
                  </a:prstGeom>
                  <a:noFill/>
                </p:spPr>
                <p:txBody>
                  <a:bodyPr wrap="none" rtlCol="0">
                    <a:spAutoFit/>
                  </a:bodyPr>
                  <a:lstStyle/>
                  <a:p>
                    <a:r>
                      <a:rPr lang="en-GB" dirty="0" smtClean="0"/>
                      <a:t>Level 3:</a:t>
                    </a:r>
                    <a:endParaRPr lang="en-GB" dirty="0"/>
                  </a:p>
                </p:txBody>
              </p:sp>
              <p:sp>
                <p:nvSpPr>
                  <p:cNvPr id="32" name="Textfeld 31"/>
                  <p:cNvSpPr txBox="1"/>
                  <p:nvPr/>
                </p:nvSpPr>
                <p:spPr>
                  <a:xfrm>
                    <a:off x="694192" y="3244908"/>
                    <a:ext cx="992579" cy="484748"/>
                  </a:xfrm>
                  <a:prstGeom prst="rect">
                    <a:avLst/>
                  </a:prstGeom>
                  <a:noFill/>
                </p:spPr>
                <p:txBody>
                  <a:bodyPr wrap="none" rtlCol="0">
                    <a:spAutoFit/>
                  </a:bodyPr>
                  <a:lstStyle/>
                  <a:p>
                    <a:r>
                      <a:rPr lang="en-GB" dirty="0" smtClean="0"/>
                      <a:t>Level 2:</a:t>
                    </a:r>
                    <a:endParaRPr lang="en-GB" dirty="0"/>
                  </a:p>
                </p:txBody>
              </p:sp>
              <p:sp>
                <p:nvSpPr>
                  <p:cNvPr id="33" name="Textfeld 32"/>
                  <p:cNvSpPr txBox="1"/>
                  <p:nvPr/>
                </p:nvSpPr>
                <p:spPr>
                  <a:xfrm>
                    <a:off x="694192" y="3742307"/>
                    <a:ext cx="992579" cy="484748"/>
                  </a:xfrm>
                  <a:prstGeom prst="rect">
                    <a:avLst/>
                  </a:prstGeom>
                  <a:noFill/>
                </p:spPr>
                <p:txBody>
                  <a:bodyPr wrap="none" rtlCol="0">
                    <a:spAutoFit/>
                  </a:bodyPr>
                  <a:lstStyle/>
                  <a:p>
                    <a:r>
                      <a:rPr lang="en-GB" dirty="0" smtClean="0"/>
                      <a:t>Level 1:</a:t>
                    </a:r>
                    <a:endParaRPr lang="en-GB" dirty="0"/>
                  </a:p>
                </p:txBody>
              </p:sp>
              <p:sp>
                <p:nvSpPr>
                  <p:cNvPr id="34" name="Textfeld 17"/>
                  <p:cNvSpPr txBox="1"/>
                  <p:nvPr/>
                </p:nvSpPr>
                <p:spPr>
                  <a:xfrm>
                    <a:off x="3991726" y="3145429"/>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dirty="0" smtClean="0">
                        <a:latin typeface="Arial" pitchFamily="34" charset="0"/>
                        <a:cs typeface="Arial" pitchFamily="34" charset="0"/>
                      </a:rPr>
                      <a:t>data set 5</a:t>
                    </a:r>
                    <a:endParaRPr lang="en-GB" sz="1600" dirty="0">
                      <a:latin typeface="Arial" pitchFamily="34" charset="0"/>
                      <a:cs typeface="Arial" pitchFamily="34" charset="0"/>
                    </a:endParaRPr>
                  </a:p>
                </p:txBody>
              </p:sp>
              <p:sp>
                <p:nvSpPr>
                  <p:cNvPr id="35" name="Textfeld 34"/>
                  <p:cNvSpPr txBox="1"/>
                  <p:nvPr/>
                </p:nvSpPr>
                <p:spPr>
                  <a:xfrm>
                    <a:off x="628241" y="2150633"/>
                    <a:ext cx="4036105" cy="484748"/>
                  </a:xfrm>
                  <a:prstGeom prst="rect">
                    <a:avLst/>
                  </a:prstGeom>
                  <a:noFill/>
                </p:spPr>
                <p:txBody>
                  <a:bodyPr wrap="none" rtlCol="0">
                    <a:spAutoFit/>
                  </a:bodyPr>
                  <a:lstStyle/>
                  <a:p>
                    <a:r>
                      <a:rPr lang="en-GB" b="1" dirty="0" smtClean="0">
                        <a:latin typeface="Arial" pitchFamily="34" charset="0"/>
                        <a:cs typeface="Arial" pitchFamily="34" charset="0"/>
                      </a:rPr>
                      <a:t>Step 2: Assessment of quality level</a:t>
                    </a:r>
                    <a:endParaRPr lang="en-GB" b="1" dirty="0">
                      <a:latin typeface="Arial" pitchFamily="34" charset="0"/>
                      <a:cs typeface="Arial" pitchFamily="34" charset="0"/>
                    </a:endParaRPr>
                  </a:p>
                </p:txBody>
              </p:sp>
              <p:sp>
                <p:nvSpPr>
                  <p:cNvPr id="53" name="Textfeld 52"/>
                  <p:cNvSpPr txBox="1"/>
                  <p:nvPr/>
                </p:nvSpPr>
                <p:spPr>
                  <a:xfrm>
                    <a:off x="694192" y="4239705"/>
                    <a:ext cx="916337" cy="514306"/>
                  </a:xfrm>
                  <a:prstGeom prst="rect">
                    <a:avLst/>
                  </a:prstGeom>
                  <a:noFill/>
                </p:spPr>
                <p:txBody>
                  <a:bodyPr wrap="none" rtlCol="0">
                    <a:spAutoFit/>
                  </a:bodyPr>
                  <a:lstStyle/>
                  <a:p>
                    <a:r>
                      <a:rPr lang="en-GB" dirty="0" smtClean="0"/>
                      <a:t>Level </a:t>
                    </a:r>
                    <a:r>
                      <a:rPr lang="en-GB" dirty="0" smtClean="0"/>
                      <a:t>0</a:t>
                    </a:r>
                    <a:r>
                      <a:rPr lang="en-GB" dirty="0" smtClean="0"/>
                      <a:t>:</a:t>
                    </a:r>
                    <a:endParaRPr lang="en-GB" dirty="0"/>
                  </a:p>
                </p:txBody>
              </p:sp>
            </p:grpSp>
            <p:cxnSp>
              <p:nvCxnSpPr>
                <p:cNvPr id="8" name="Gerade Verbindung mit Pfeil 7"/>
                <p:cNvCxnSpPr>
                  <a:stCxn id="28" idx="2"/>
                  <a:endCxn id="11" idx="0"/>
                </p:cNvCxnSpPr>
                <p:nvPr/>
              </p:nvCxnSpPr>
              <p:spPr>
                <a:xfrm rot="5400000">
                  <a:off x="3240000" y="4860000"/>
                  <a:ext cx="360000" cy="1588"/>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a:stCxn id="38" idx="2"/>
                  <a:endCxn id="28" idx="0"/>
                </p:cNvCxnSpPr>
                <p:nvPr/>
              </p:nvCxnSpPr>
              <p:spPr>
                <a:xfrm rot="5400000">
                  <a:off x="3240000" y="1980000"/>
                  <a:ext cx="360000" cy="1588"/>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uppieren 93"/>
                <p:cNvGrpSpPr/>
                <p:nvPr/>
              </p:nvGrpSpPr>
              <p:grpSpPr>
                <a:xfrm>
                  <a:off x="540000" y="5035541"/>
                  <a:ext cx="5760000" cy="2884459"/>
                  <a:chOff x="540000" y="5035541"/>
                  <a:chExt cx="5760000" cy="2884459"/>
                </a:xfrm>
              </p:grpSpPr>
              <p:sp>
                <p:nvSpPr>
                  <p:cNvPr id="11" name="Rechteck 10"/>
                  <p:cNvSpPr/>
                  <p:nvPr/>
                </p:nvSpPr>
                <p:spPr>
                  <a:xfrm>
                    <a:off x="540000" y="5040000"/>
                    <a:ext cx="5760000" cy="2880000"/>
                  </a:xfrm>
                  <a:prstGeom prst="rect">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feld 11"/>
                  <p:cNvSpPr txBox="1"/>
                  <p:nvPr/>
                </p:nvSpPr>
                <p:spPr>
                  <a:xfrm>
                    <a:off x="628241" y="5035541"/>
                    <a:ext cx="3984809" cy="484748"/>
                  </a:xfrm>
                  <a:prstGeom prst="rect">
                    <a:avLst/>
                  </a:prstGeom>
                  <a:noFill/>
                </p:spPr>
                <p:txBody>
                  <a:bodyPr wrap="none" rtlCol="0">
                    <a:spAutoFit/>
                  </a:bodyPr>
                  <a:lstStyle/>
                  <a:p>
                    <a:r>
                      <a:rPr lang="en-GB" b="1" dirty="0" smtClean="0">
                        <a:latin typeface="Arial" pitchFamily="34" charset="0"/>
                        <a:cs typeface="Arial" pitchFamily="34" charset="0"/>
                      </a:rPr>
                      <a:t>Step 3: Assessment of information</a:t>
                    </a:r>
                    <a:endParaRPr lang="en-GB" b="1" dirty="0">
                      <a:latin typeface="Arial" pitchFamily="34" charset="0"/>
                      <a:cs typeface="Arial" pitchFamily="34" charset="0"/>
                    </a:endParaRPr>
                  </a:p>
                </p:txBody>
              </p:sp>
              <p:sp>
                <p:nvSpPr>
                  <p:cNvPr id="13" name="Textfeld 12"/>
                  <p:cNvSpPr txBox="1"/>
                  <p:nvPr/>
                </p:nvSpPr>
                <p:spPr>
                  <a:xfrm>
                    <a:off x="857232" y="5715008"/>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1</a:t>
                    </a:r>
                    <a:endParaRPr lang="en-GB" sz="1600">
                      <a:latin typeface="Arial" pitchFamily="34" charset="0"/>
                      <a:cs typeface="Arial" pitchFamily="34" charset="0"/>
                    </a:endParaRPr>
                  </a:p>
                </p:txBody>
              </p:sp>
              <p:sp>
                <p:nvSpPr>
                  <p:cNvPr id="14" name="Textfeld 13"/>
                  <p:cNvSpPr txBox="1"/>
                  <p:nvPr/>
                </p:nvSpPr>
                <p:spPr>
                  <a:xfrm>
                    <a:off x="857232" y="6363008"/>
                    <a:ext cx="900000" cy="540000"/>
                  </a:xfrm>
                  <a:prstGeom prst="rect">
                    <a:avLst/>
                  </a:prstGeom>
                  <a:noFill/>
                  <a:ln w="12700">
                    <a:solidFill>
                      <a:schemeClr val="tx1"/>
                    </a:solidFill>
                  </a:ln>
                </p:spPr>
                <p:txBody>
                  <a:bodyPr wrap="square" lIns="36000" rIns="36000" rtlCol="0" anchor="ctr" anchorCtr="0">
                    <a:noAutofit/>
                  </a:bodyPr>
                  <a:lstStyle/>
                  <a:p>
                    <a:pPr algn="ctr"/>
                    <a:r>
                      <a:rPr lang="en-GB" sz="1600" smtClean="0">
                        <a:latin typeface="Arial" pitchFamily="34" charset="0"/>
                        <a:cs typeface="Arial" pitchFamily="34" charset="0"/>
                      </a:rPr>
                      <a:t>data set 3</a:t>
                    </a:r>
                    <a:endParaRPr lang="en-GB" sz="1600">
                      <a:latin typeface="Arial" pitchFamily="34" charset="0"/>
                      <a:cs typeface="Arial" pitchFamily="34" charset="0"/>
                    </a:endParaRPr>
                  </a:p>
                </p:txBody>
              </p:sp>
              <p:sp>
                <p:nvSpPr>
                  <p:cNvPr id="15" name="Textfeld 14"/>
                  <p:cNvSpPr txBox="1"/>
                  <p:nvPr/>
                </p:nvSpPr>
                <p:spPr>
                  <a:xfrm>
                    <a:off x="1785926" y="5764421"/>
                    <a:ext cx="747320" cy="363561"/>
                  </a:xfrm>
                  <a:prstGeom prst="rect">
                    <a:avLst/>
                  </a:prstGeom>
                  <a:noFill/>
                </p:spPr>
                <p:txBody>
                  <a:bodyPr wrap="none" rtlCol="0">
                    <a:spAutoFit/>
                  </a:bodyPr>
                  <a:lstStyle/>
                  <a:p>
                    <a:r>
                      <a:rPr lang="en-GB" sz="1200" i="1" smtClean="0">
                        <a:latin typeface="Arial" pitchFamily="34" charset="0"/>
                        <a:cs typeface="Arial" pitchFamily="34" charset="0"/>
                      </a:rPr>
                      <a:t>weight x</a:t>
                    </a:r>
                    <a:endParaRPr lang="en-GB" sz="1200" i="1">
                      <a:latin typeface="Arial" pitchFamily="34" charset="0"/>
                      <a:cs typeface="Arial" pitchFamily="34" charset="0"/>
                    </a:endParaRPr>
                  </a:p>
                </p:txBody>
              </p:sp>
              <p:sp>
                <p:nvSpPr>
                  <p:cNvPr id="16" name="Textfeld 15"/>
                  <p:cNvSpPr txBox="1"/>
                  <p:nvPr/>
                </p:nvSpPr>
                <p:spPr>
                  <a:xfrm>
                    <a:off x="1785926" y="6500825"/>
                    <a:ext cx="747320" cy="363561"/>
                  </a:xfrm>
                  <a:prstGeom prst="rect">
                    <a:avLst/>
                  </a:prstGeom>
                  <a:noFill/>
                </p:spPr>
                <p:txBody>
                  <a:bodyPr wrap="none" rtlCol="0">
                    <a:spAutoFit/>
                  </a:bodyPr>
                  <a:lstStyle/>
                  <a:p>
                    <a:r>
                      <a:rPr lang="en-GB" sz="1200" i="1" smtClean="0">
                        <a:latin typeface="Arial" pitchFamily="34" charset="0"/>
                        <a:cs typeface="Arial" pitchFamily="34" charset="0"/>
                      </a:rPr>
                      <a:t>weight y</a:t>
                    </a:r>
                    <a:endParaRPr lang="en-GB" sz="1200" i="1">
                      <a:latin typeface="Arial" pitchFamily="34" charset="0"/>
                      <a:cs typeface="Arial" pitchFamily="34" charset="0"/>
                    </a:endParaRPr>
                  </a:p>
                </p:txBody>
              </p:sp>
              <p:cxnSp>
                <p:nvCxnSpPr>
                  <p:cNvPr id="17" name="Gerade Verbindung mit Pfeil 16"/>
                  <p:cNvCxnSpPr/>
                  <p:nvPr/>
                </p:nvCxnSpPr>
                <p:spPr>
                  <a:xfrm rot="5400000">
                    <a:off x="4108455" y="7250131"/>
                    <a:ext cx="357190" cy="1588"/>
                  </a:xfrm>
                  <a:prstGeom prst="straightConnector1">
                    <a:avLst/>
                  </a:prstGeom>
                  <a:ln w="508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3597688" y="7429521"/>
                    <a:ext cx="1506807" cy="471447"/>
                  </a:xfrm>
                  <a:prstGeom prst="rect">
                    <a:avLst/>
                  </a:prstGeom>
                  <a:noFill/>
                </p:spPr>
                <p:txBody>
                  <a:bodyPr wrap="none" rtlCol="0">
                    <a:spAutoFit/>
                  </a:bodyPr>
                  <a:lstStyle/>
                  <a:p>
                    <a:r>
                      <a:rPr lang="en-GB" sz="1600" b="1" i="1" dirty="0" smtClean="0"/>
                      <a:t>PDF derivation</a:t>
                    </a:r>
                    <a:endParaRPr lang="en-GB" sz="1600" b="1" i="1" dirty="0"/>
                  </a:p>
                </p:txBody>
              </p:sp>
              <p:cxnSp>
                <p:nvCxnSpPr>
                  <p:cNvPr id="19" name="Gerade Verbindung mit Pfeil 18"/>
                  <p:cNvCxnSpPr>
                    <a:stCxn id="13" idx="3"/>
                    <a:endCxn id="26" idx="1"/>
                  </p:cNvCxnSpPr>
                  <p:nvPr/>
                </p:nvCxnSpPr>
                <p:spPr>
                  <a:xfrm>
                    <a:off x="1757232" y="5985009"/>
                    <a:ext cx="1061462" cy="375784"/>
                  </a:xfrm>
                  <a:prstGeom prst="straightConnector1">
                    <a:avLst/>
                  </a:prstGeom>
                  <a:ln w="254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4" idx="3"/>
                    <a:endCxn id="26" idx="1"/>
                  </p:cNvCxnSpPr>
                  <p:nvPr/>
                </p:nvCxnSpPr>
                <p:spPr>
                  <a:xfrm flipV="1">
                    <a:off x="1757232" y="6360794"/>
                    <a:ext cx="1061462" cy="272215"/>
                  </a:xfrm>
                  <a:prstGeom prst="straightConnector1">
                    <a:avLst/>
                  </a:prstGeom>
                  <a:ln w="254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1" name="Gruppieren 92"/>
                  <p:cNvGrpSpPr/>
                  <p:nvPr/>
                </p:nvGrpSpPr>
                <p:grpSpPr>
                  <a:xfrm>
                    <a:off x="2571744" y="5572132"/>
                    <a:ext cx="3500462" cy="1500198"/>
                    <a:chOff x="2571744" y="5572132"/>
                    <a:chExt cx="3500462" cy="1500198"/>
                  </a:xfrm>
                </p:grpSpPr>
                <p:grpSp>
                  <p:nvGrpSpPr>
                    <p:cNvPr id="22" name="Gruppieren 76"/>
                    <p:cNvGrpSpPr/>
                    <p:nvPr/>
                  </p:nvGrpSpPr>
                  <p:grpSpPr>
                    <a:xfrm>
                      <a:off x="2571744" y="5572132"/>
                      <a:ext cx="3500462" cy="1500198"/>
                      <a:chOff x="1643050" y="6143636"/>
                      <a:chExt cx="3500462" cy="1500198"/>
                    </a:xfrm>
                  </p:grpSpPr>
                  <p:sp>
                    <p:nvSpPr>
                      <p:cNvPr id="24" name="Ellipse 23"/>
                      <p:cNvSpPr/>
                      <p:nvPr/>
                    </p:nvSpPr>
                    <p:spPr>
                      <a:xfrm>
                        <a:off x="1643050" y="6143636"/>
                        <a:ext cx="3500462" cy="1500198"/>
                      </a:xfrm>
                      <a:prstGeom prst="ellipse">
                        <a:avLst/>
                      </a:prstGeom>
                      <a:solidFill>
                        <a:schemeClr val="accent6">
                          <a:lumMod val="60000"/>
                          <a:lumOff val="4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feld 24"/>
                      <p:cNvSpPr txBox="1"/>
                      <p:nvPr/>
                    </p:nvSpPr>
                    <p:spPr>
                      <a:xfrm>
                        <a:off x="3960000" y="6463486"/>
                        <a:ext cx="900000" cy="937624"/>
                      </a:xfrm>
                      <a:prstGeom prst="rect">
                        <a:avLst/>
                      </a:prstGeom>
                      <a:noFill/>
                      <a:ln w="12700">
                        <a:solidFill>
                          <a:schemeClr val="tx1"/>
                        </a:solidFill>
                      </a:ln>
                    </p:spPr>
                    <p:txBody>
                      <a:bodyPr wrap="square" lIns="36000" rIns="36000" rtlCol="0" anchor="ctr" anchorCtr="0">
                        <a:noAutofit/>
                      </a:bodyPr>
                      <a:lstStyle/>
                      <a:p>
                        <a:pPr algn="ctr"/>
                        <a:r>
                          <a:rPr lang="en-GB" sz="1600" dirty="0" smtClean="0">
                            <a:latin typeface="Arial" pitchFamily="34" charset="0"/>
                            <a:cs typeface="Arial" pitchFamily="34" charset="0"/>
                          </a:rPr>
                          <a:t>data set 5</a:t>
                        </a:r>
                        <a:br>
                          <a:rPr lang="en-GB" sz="1600" dirty="0" smtClean="0">
                            <a:latin typeface="Arial" pitchFamily="34" charset="0"/>
                            <a:cs typeface="Arial" pitchFamily="34" charset="0"/>
                          </a:rPr>
                        </a:br>
                        <a:r>
                          <a:rPr lang="en-GB" sz="1600" dirty="0" smtClean="0">
                            <a:latin typeface="Arial" pitchFamily="34" charset="0"/>
                            <a:cs typeface="Arial" pitchFamily="34" charset="0"/>
                          </a:rPr>
                          <a:t>L2</a:t>
                        </a:r>
                        <a:endParaRPr lang="en-GB" sz="1600" dirty="0">
                          <a:latin typeface="Arial" pitchFamily="34" charset="0"/>
                          <a:cs typeface="Arial" pitchFamily="34" charset="0"/>
                        </a:endParaRPr>
                      </a:p>
                    </p:txBody>
                  </p:sp>
                  <p:sp>
                    <p:nvSpPr>
                      <p:cNvPr id="26" name="Textfeld 25"/>
                      <p:cNvSpPr txBox="1"/>
                      <p:nvPr/>
                    </p:nvSpPr>
                    <p:spPr>
                      <a:xfrm>
                        <a:off x="1890000" y="6463486"/>
                        <a:ext cx="1080000" cy="937624"/>
                      </a:xfrm>
                      <a:prstGeom prst="rect">
                        <a:avLst/>
                      </a:prstGeom>
                      <a:noFill/>
                      <a:ln w="12700">
                        <a:solidFill>
                          <a:schemeClr val="tx1"/>
                        </a:solidFill>
                      </a:ln>
                    </p:spPr>
                    <p:txBody>
                      <a:bodyPr wrap="square" lIns="36000" rIns="36000" rtlCol="0" anchor="ctr" anchorCtr="0">
                        <a:noAutofit/>
                      </a:bodyPr>
                      <a:lstStyle/>
                      <a:p>
                        <a:pPr algn="ctr"/>
                        <a:r>
                          <a:rPr lang="en-GB" sz="1600" dirty="0" smtClean="0">
                            <a:latin typeface="Arial" pitchFamily="34" charset="0"/>
                            <a:cs typeface="Arial" pitchFamily="34" charset="0"/>
                          </a:rPr>
                          <a:t>combined</a:t>
                        </a:r>
                        <a:br>
                          <a:rPr lang="en-GB" sz="1600" dirty="0" smtClean="0">
                            <a:latin typeface="Arial" pitchFamily="34" charset="0"/>
                            <a:cs typeface="Arial" pitchFamily="34" charset="0"/>
                          </a:rPr>
                        </a:br>
                        <a:r>
                          <a:rPr lang="en-GB" sz="1600" dirty="0" smtClean="0">
                            <a:latin typeface="Arial" pitchFamily="34" charset="0"/>
                            <a:cs typeface="Arial" pitchFamily="34" charset="0"/>
                          </a:rPr>
                          <a:t>data set</a:t>
                        </a:r>
                        <a:br>
                          <a:rPr lang="en-GB" sz="1600" dirty="0" smtClean="0">
                            <a:latin typeface="Arial" pitchFamily="34" charset="0"/>
                            <a:cs typeface="Arial" pitchFamily="34" charset="0"/>
                          </a:rPr>
                        </a:br>
                        <a:r>
                          <a:rPr lang="en-GB" sz="1600" dirty="0" smtClean="0">
                            <a:latin typeface="Arial" pitchFamily="34" charset="0"/>
                            <a:cs typeface="Arial" pitchFamily="34" charset="0"/>
                          </a:rPr>
                          <a:t>L3 </a:t>
                        </a:r>
                        <a:endParaRPr lang="en-GB" sz="1600" dirty="0">
                          <a:latin typeface="Arial" pitchFamily="34" charset="0"/>
                          <a:cs typeface="Arial" pitchFamily="34" charset="0"/>
                        </a:endParaRPr>
                      </a:p>
                    </p:txBody>
                  </p:sp>
                  <p:sp>
                    <p:nvSpPr>
                      <p:cNvPr id="27" name="Textfeld 26"/>
                      <p:cNvSpPr txBox="1"/>
                      <p:nvPr/>
                    </p:nvSpPr>
                    <p:spPr>
                      <a:xfrm>
                        <a:off x="3071810" y="7162404"/>
                        <a:ext cx="845103" cy="444352"/>
                      </a:xfrm>
                      <a:prstGeom prst="rect">
                        <a:avLst/>
                      </a:prstGeom>
                      <a:noFill/>
                    </p:spPr>
                    <p:txBody>
                      <a:bodyPr wrap="none" rtlCol="0">
                        <a:spAutoFit/>
                      </a:bodyPr>
                      <a:lstStyle/>
                      <a:p>
                        <a:r>
                          <a:rPr lang="en-GB" sz="1600" b="1" i="1" smtClean="0"/>
                          <a:t>Case 5</a:t>
                        </a:r>
                        <a:endParaRPr lang="en-GB" sz="1600" b="1" i="1"/>
                      </a:p>
                    </p:txBody>
                  </p:sp>
                </p:grpSp>
                <p:cxnSp>
                  <p:nvCxnSpPr>
                    <p:cNvPr id="23" name="Gerade Verbindung mit Pfeil 22"/>
                    <p:cNvCxnSpPr>
                      <a:stCxn id="25" idx="1"/>
                      <a:endCxn id="26" idx="3"/>
                    </p:cNvCxnSpPr>
                    <p:nvPr/>
                  </p:nvCxnSpPr>
                  <p:spPr>
                    <a:xfrm rot="10800000">
                      <a:off x="3898694" y="6360794"/>
                      <a:ext cx="990000" cy="2084"/>
                    </a:xfrm>
                    <a:prstGeom prst="straightConnector1">
                      <a:avLst/>
                    </a:prstGeom>
                    <a:ln w="25400">
                      <a:solidFill>
                        <a:srgbClr val="00B0F0"/>
                      </a:solidFill>
                      <a:prstDash val="dash"/>
                      <a:tailEnd type="arrow"/>
                    </a:ln>
                  </p:spPr>
                  <p:style>
                    <a:lnRef idx="1">
                      <a:schemeClr val="accent1"/>
                    </a:lnRef>
                    <a:fillRef idx="0">
                      <a:schemeClr val="accent1"/>
                    </a:fillRef>
                    <a:effectRef idx="0">
                      <a:schemeClr val="accent1"/>
                    </a:effectRef>
                    <a:fontRef idx="minor">
                      <a:schemeClr val="tx1"/>
                    </a:fontRef>
                  </p:style>
                </p:cxnSp>
              </p:grpSp>
            </p:grpSp>
          </p:grpSp>
          <p:pic>
            <p:nvPicPr>
              <p:cNvPr id="48" name="Picture 5" descr="C:\Dokumente und Einstellungen\bex\Lokale Einstellungen\Temporary Internet Files\Content.IE5\NFGFEO1D\MCj03609480000[1].wmf"/>
              <p:cNvPicPr>
                <a:picLocks noChangeAspect="1" noChangeArrowheads="1"/>
              </p:cNvPicPr>
              <p:nvPr/>
            </p:nvPicPr>
            <p:blipFill>
              <a:blip r:embed="rId2" cstate="print"/>
              <a:srcRect/>
              <a:stretch>
                <a:fillRect/>
              </a:stretch>
            </p:blipFill>
            <p:spPr bwMode="auto">
              <a:xfrm>
                <a:off x="571472" y="4429132"/>
                <a:ext cx="785818" cy="1086664"/>
              </a:xfrm>
              <a:prstGeom prst="rect">
                <a:avLst/>
              </a:prstGeom>
              <a:noFill/>
            </p:spPr>
          </p:pic>
          <p:sp>
            <p:nvSpPr>
              <p:cNvPr id="49" name="Pfeil nach rechts 48"/>
              <p:cNvSpPr/>
              <p:nvPr/>
            </p:nvSpPr>
            <p:spPr>
              <a:xfrm>
                <a:off x="1428728" y="4929198"/>
                <a:ext cx="428628" cy="18859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2" name="Rechteck 61"/>
            <p:cNvSpPr/>
            <p:nvPr/>
          </p:nvSpPr>
          <p:spPr>
            <a:xfrm>
              <a:off x="-571504" y="4971887"/>
              <a:ext cx="2198038" cy="1440060"/>
            </a:xfrm>
            <a:prstGeom prst="rect">
              <a:avLst/>
            </a:prstGeom>
            <a:noFill/>
          </p:spPr>
          <p:txBody>
            <a:bodyPr wrap="none" lIns="91440" tIns="45720" rIns="91440" bIns="45720">
              <a:prstTxWarp prst="textArchUp">
                <a:avLst/>
              </a:prstTxWarp>
              <a:spAutoFit/>
              <a:scene3d>
                <a:camera prst="orthographicFront">
                  <a:rot lat="0" lon="0" rev="5400000"/>
                </a:camera>
                <a:lightRig rig="flat" dir="tl">
                  <a:rot lat="0" lon="0" rev="6600000"/>
                </a:lightRig>
              </a:scene3d>
              <a:sp3d extrusionH="25400" contourW="8890">
                <a:bevelT w="38100" h="31750"/>
                <a:contourClr>
                  <a:schemeClr val="accent2">
                    <a:shade val="75000"/>
                  </a:schemeClr>
                </a:contourClr>
              </a:sp3d>
            </a:bodyPr>
            <a:lstStyle/>
            <a:p>
              <a:pPr algn="ctr"/>
              <a:r>
                <a:rPr lang="en-GB"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Expert Judgement</a:t>
              </a:r>
              <a:endParaRPr lang="en-GB"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54" name="Textfeld 53"/>
          <p:cNvSpPr txBox="1"/>
          <p:nvPr/>
        </p:nvSpPr>
        <p:spPr>
          <a:xfrm>
            <a:off x="214282" y="2988230"/>
            <a:ext cx="1710725" cy="369332"/>
          </a:xfrm>
          <a:prstGeom prst="rect">
            <a:avLst/>
          </a:prstGeom>
          <a:noFill/>
        </p:spPr>
        <p:txBody>
          <a:bodyPr wrap="none" rtlCol="0">
            <a:spAutoFit/>
          </a:bodyPr>
          <a:lstStyle/>
          <a:p>
            <a:r>
              <a:rPr lang="en-GB" smtClean="0"/>
              <a:t>Measurements</a:t>
            </a:r>
            <a:endParaRPr lang="en-GB"/>
          </a:p>
        </p:txBody>
      </p:sp>
      <p:sp>
        <p:nvSpPr>
          <p:cNvPr id="55" name="Textfeld 54"/>
          <p:cNvSpPr txBox="1"/>
          <p:nvPr/>
        </p:nvSpPr>
        <p:spPr>
          <a:xfrm>
            <a:off x="214282" y="3345420"/>
            <a:ext cx="928459" cy="369332"/>
          </a:xfrm>
          <a:prstGeom prst="rect">
            <a:avLst/>
          </a:prstGeom>
          <a:noFill/>
        </p:spPr>
        <p:txBody>
          <a:bodyPr wrap="none" rtlCol="0">
            <a:spAutoFit/>
          </a:bodyPr>
          <a:lstStyle/>
          <a:p>
            <a:r>
              <a:rPr lang="en-GB" smtClean="0"/>
              <a:t>Models</a:t>
            </a:r>
            <a:endParaRPr lang="en-GB"/>
          </a:p>
        </p:txBody>
      </p:sp>
      <p:sp>
        <p:nvSpPr>
          <p:cNvPr id="56" name="Textfeld 55"/>
          <p:cNvSpPr txBox="1"/>
          <p:nvPr/>
        </p:nvSpPr>
        <p:spPr>
          <a:xfrm>
            <a:off x="214282" y="3702610"/>
            <a:ext cx="1197764" cy="369332"/>
          </a:xfrm>
          <a:prstGeom prst="rect">
            <a:avLst/>
          </a:prstGeom>
          <a:noFill/>
        </p:spPr>
        <p:txBody>
          <a:bodyPr wrap="none" rtlCol="0">
            <a:spAutoFit/>
          </a:bodyPr>
          <a:lstStyle/>
          <a:p>
            <a:r>
              <a:rPr lang="en-GB" smtClean="0"/>
              <a:t>Analogies</a:t>
            </a:r>
            <a:endParaRPr lang="en-GB"/>
          </a:p>
        </p:txBody>
      </p:sp>
      <p:sp>
        <p:nvSpPr>
          <p:cNvPr id="57" name="Textfeld 56"/>
          <p:cNvSpPr txBox="1"/>
          <p:nvPr/>
        </p:nvSpPr>
        <p:spPr>
          <a:xfrm>
            <a:off x="214282" y="4059800"/>
            <a:ext cx="1864613" cy="369332"/>
          </a:xfrm>
          <a:prstGeom prst="rect">
            <a:avLst/>
          </a:prstGeom>
          <a:noFill/>
        </p:spPr>
        <p:txBody>
          <a:bodyPr wrap="none" rtlCol="0">
            <a:spAutoFit/>
          </a:bodyPr>
          <a:lstStyle/>
          <a:p>
            <a:r>
              <a:rPr lang="en-GB" dirty="0" smtClean="0"/>
              <a:t>Plausibility limits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dirty="0" smtClean="0"/>
              <a:t>Finding the Right PDF</a:t>
            </a:r>
            <a:endParaRPr lang="en-GB" dirty="0"/>
          </a:p>
        </p:txBody>
      </p:sp>
      <p:sp>
        <p:nvSpPr>
          <p:cNvPr id="4" name="Inhaltsplatzhalter 3"/>
          <p:cNvSpPr>
            <a:spLocks noGrp="1"/>
          </p:cNvSpPr>
          <p:nvPr>
            <p:ph idx="1"/>
          </p:nvPr>
        </p:nvSpPr>
        <p:spPr/>
        <p:txBody>
          <a:bodyPr/>
          <a:lstStyle/>
          <a:p>
            <a:r>
              <a:rPr lang="en-GB" u="sng" dirty="0" smtClean="0"/>
              <a:t>Case 0</a:t>
            </a:r>
            <a:r>
              <a:rPr lang="en-GB" dirty="0" smtClean="0"/>
              <a:t>: Nothing more than a plausibility interval</a:t>
            </a:r>
          </a:p>
          <a:p>
            <a:pPr lvl="1"/>
            <a:r>
              <a:rPr lang="en-GB" dirty="0" smtClean="0"/>
              <a:t>No values should be preferred against others</a:t>
            </a:r>
          </a:p>
          <a:p>
            <a:pPr lvl="1"/>
            <a:r>
              <a:rPr lang="en-GB" dirty="0" smtClean="0"/>
              <a:t>Use uniform distribution between interval boundaries</a:t>
            </a:r>
          </a:p>
          <a:p>
            <a:r>
              <a:rPr lang="en-GB" u="sng" dirty="0" smtClean="0"/>
              <a:t>Case 1</a:t>
            </a:r>
            <a:r>
              <a:rPr lang="en-GB" dirty="0" smtClean="0"/>
              <a:t>: Analogy, supported by plausibility limits</a:t>
            </a:r>
          </a:p>
          <a:p>
            <a:pPr lvl="1"/>
            <a:r>
              <a:rPr lang="en-GB" dirty="0" smtClean="0"/>
              <a:t>Derive PDF from analogy</a:t>
            </a:r>
          </a:p>
          <a:p>
            <a:pPr lvl="1"/>
            <a:r>
              <a:rPr lang="en-GB" dirty="0" smtClean="0"/>
              <a:t>Re-calibrate PDF using plausibility limits</a:t>
            </a:r>
          </a:p>
          <a:p>
            <a:r>
              <a:rPr lang="en-GB" u="sng" dirty="0" smtClean="0"/>
              <a:t>Case 2</a:t>
            </a:r>
            <a:r>
              <a:rPr lang="en-GB" dirty="0" smtClean="0"/>
              <a:t>: Model representation, supported by plausibility limits</a:t>
            </a:r>
          </a:p>
          <a:p>
            <a:pPr lvl="1"/>
            <a:r>
              <a:rPr lang="en-GB" dirty="0" smtClean="0"/>
              <a:t>Derive PDF from the model</a:t>
            </a:r>
          </a:p>
          <a:p>
            <a:pPr lvl="1"/>
            <a:r>
              <a:rPr lang="en-GB" dirty="0" smtClean="0"/>
              <a:t>Calibrate using plausibility limits</a:t>
            </a:r>
          </a:p>
          <a:p>
            <a:r>
              <a:rPr lang="en-GB" u="sng" dirty="0" smtClean="0"/>
              <a:t>Case 3</a:t>
            </a:r>
            <a:r>
              <a:rPr lang="en-GB" dirty="0" smtClean="0"/>
              <a:t>: Model representation, supported by analogy</a:t>
            </a:r>
          </a:p>
          <a:p>
            <a:pPr lvl="1"/>
            <a:r>
              <a:rPr lang="en-GB" dirty="0" smtClean="0"/>
              <a:t>Derive PDF from the model</a:t>
            </a:r>
          </a:p>
          <a:p>
            <a:pPr lvl="1"/>
            <a:r>
              <a:rPr lang="en-GB" dirty="0" smtClean="0"/>
              <a:t>Transfer PDF to analogy situation and calibrate</a:t>
            </a:r>
          </a:p>
          <a:p>
            <a:pPr lvl="1"/>
            <a:r>
              <a:rPr lang="en-GB" dirty="0" smtClean="0"/>
              <a:t>Re-transfer PDF to actual situation</a:t>
            </a:r>
            <a:endParaRPr lang="en-GB" dirty="0"/>
          </a:p>
        </p:txBody>
      </p:sp>
      <p:sp>
        <p:nvSpPr>
          <p:cNvPr id="2" name="Foliennummernplatzhalter 1"/>
          <p:cNvSpPr>
            <a:spLocks noGrp="1"/>
          </p:cNvSpPr>
          <p:nvPr>
            <p:ph type="sldNum" sz="quarter" idx="11"/>
          </p:nvPr>
        </p:nvSpPr>
        <p:spPr/>
        <p:txBody>
          <a:bodyPr/>
          <a:lstStyle/>
          <a:p>
            <a:pPr>
              <a:defRPr/>
            </a:pPr>
            <a:fld id="{760F7C1F-05BD-4E4C-8FC1-81FBBDEC2A16}" type="slidenum">
              <a:rPr lang="en-GB" smtClean="0"/>
              <a:pPr>
                <a:defRPr/>
              </a:pPr>
              <a:t>13</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Finding the Right PDF</a:t>
            </a:r>
            <a:endParaRPr lang="en-GB" dirty="0"/>
          </a:p>
        </p:txBody>
      </p:sp>
      <p:sp>
        <p:nvSpPr>
          <p:cNvPr id="3" name="Inhaltsplatzhalter 2"/>
          <p:cNvSpPr>
            <a:spLocks noGrp="1"/>
          </p:cNvSpPr>
          <p:nvPr>
            <p:ph idx="1"/>
          </p:nvPr>
        </p:nvSpPr>
        <p:spPr/>
        <p:txBody>
          <a:bodyPr/>
          <a:lstStyle/>
          <a:p>
            <a:r>
              <a:rPr lang="en-GB" u="sng" dirty="0" smtClean="0"/>
              <a:t>Case 4</a:t>
            </a:r>
            <a:r>
              <a:rPr lang="en-GB" dirty="0" smtClean="0"/>
              <a:t>: Measured data, supported by analogy</a:t>
            </a:r>
          </a:p>
          <a:p>
            <a:pPr lvl="1"/>
            <a:r>
              <a:rPr lang="en-GB" dirty="0" smtClean="0"/>
              <a:t>Is the amount of measured data sufficient for deriving a PDF?</a:t>
            </a:r>
          </a:p>
          <a:p>
            <a:pPr lvl="2"/>
            <a:r>
              <a:rPr lang="en-GB" dirty="0" smtClean="0">
                <a:solidFill>
                  <a:srgbClr val="C00000"/>
                </a:solidFill>
              </a:rPr>
              <a:t>Yes</a:t>
            </a:r>
            <a:r>
              <a:rPr lang="en-GB" dirty="0" smtClean="0"/>
              <a:t>: 	Do it!</a:t>
            </a:r>
            <a:br>
              <a:rPr lang="en-GB" dirty="0" smtClean="0"/>
            </a:br>
            <a:r>
              <a:rPr lang="en-GB" dirty="0" smtClean="0"/>
              <a:t>	Use the analogue for confirmation or tuning</a:t>
            </a:r>
          </a:p>
          <a:p>
            <a:pPr lvl="2"/>
            <a:r>
              <a:rPr lang="en-GB" dirty="0" smtClean="0">
                <a:solidFill>
                  <a:srgbClr val="C00000"/>
                </a:solidFill>
              </a:rPr>
              <a:t>No</a:t>
            </a:r>
            <a:r>
              <a:rPr lang="en-GB" dirty="0" smtClean="0"/>
              <a:t>:  	Derive PDF from the analogue</a:t>
            </a:r>
            <a:br>
              <a:rPr lang="en-GB" dirty="0" smtClean="0"/>
            </a:br>
            <a:r>
              <a:rPr lang="en-GB" dirty="0" smtClean="0"/>
              <a:t>	Use measured data for calibration</a:t>
            </a:r>
          </a:p>
          <a:p>
            <a:pPr lvl="1"/>
            <a:r>
              <a:rPr lang="en-GB" dirty="0" smtClean="0"/>
              <a:t>The situation can even become more problematic</a:t>
            </a:r>
          </a:p>
          <a:p>
            <a:pPr lvl="2"/>
            <a:r>
              <a:rPr lang="en-GB" dirty="0" smtClean="0"/>
              <a:t>Expert judgement necessary</a:t>
            </a:r>
          </a:p>
          <a:p>
            <a:pPr lvl="2"/>
            <a:r>
              <a:rPr lang="en-GB" dirty="0" smtClean="0"/>
              <a:t>Uniform or triangular distribution may be the best choice</a:t>
            </a:r>
          </a:p>
          <a:p>
            <a:r>
              <a:rPr lang="en-GB" u="sng" dirty="0" smtClean="0"/>
              <a:t>Case 5</a:t>
            </a:r>
            <a:r>
              <a:rPr lang="en-GB" dirty="0" smtClean="0"/>
              <a:t>: Measured data, supported by model</a:t>
            </a:r>
          </a:p>
          <a:p>
            <a:pPr lvl="1"/>
            <a:r>
              <a:rPr lang="en-GB" dirty="0" smtClean="0"/>
              <a:t>Derive PDF from the model</a:t>
            </a:r>
          </a:p>
          <a:p>
            <a:pPr lvl="1"/>
            <a:r>
              <a:rPr lang="en-GB" dirty="0" smtClean="0"/>
              <a:t>Calibrate PDF using measured data</a:t>
            </a:r>
          </a:p>
          <a:p>
            <a:pPr lvl="1"/>
            <a:r>
              <a:rPr lang="en-GB" dirty="0" smtClean="0"/>
              <a:t>Do they fit together?</a:t>
            </a:r>
          </a:p>
          <a:p>
            <a:pPr lvl="2"/>
            <a:r>
              <a:rPr lang="en-GB" dirty="0" smtClean="0">
                <a:solidFill>
                  <a:srgbClr val="C00000"/>
                </a:solidFill>
              </a:rPr>
              <a:t>Yes</a:t>
            </a:r>
            <a:r>
              <a:rPr lang="en-GB" dirty="0" smtClean="0"/>
              <a:t>:	Be happy!</a:t>
            </a:r>
          </a:p>
          <a:p>
            <a:pPr lvl="2"/>
            <a:r>
              <a:rPr lang="en-GB" dirty="0" smtClean="0">
                <a:solidFill>
                  <a:srgbClr val="C00000"/>
                </a:solidFill>
              </a:rPr>
              <a:t>No</a:t>
            </a:r>
            <a:r>
              <a:rPr lang="en-GB" dirty="0" smtClean="0"/>
              <a:t>: 	Expert judgement necessary</a:t>
            </a:r>
            <a:br>
              <a:rPr lang="en-GB" dirty="0" smtClean="0"/>
            </a:br>
            <a:r>
              <a:rPr lang="en-GB" dirty="0" smtClean="0"/>
              <a:t>	Disregarding the less reliable information leads to a lower case</a:t>
            </a:r>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PDF Derivation From Given Data</a:t>
            </a:r>
            <a:endParaRPr lang="en-GB" dirty="0"/>
          </a:p>
        </p:txBody>
      </p:sp>
      <p:sp>
        <p:nvSpPr>
          <p:cNvPr id="3" name="Inhaltsplatzhalter 2"/>
          <p:cNvSpPr>
            <a:spLocks noGrp="1"/>
          </p:cNvSpPr>
          <p:nvPr>
            <p:ph idx="1"/>
          </p:nvPr>
        </p:nvSpPr>
        <p:spPr/>
        <p:txBody>
          <a:bodyPr/>
          <a:lstStyle/>
          <a:p>
            <a:r>
              <a:rPr lang="en-GB" dirty="0" smtClean="0"/>
              <a:t>Problem: Deriving a PDF from a set of data points</a:t>
            </a:r>
          </a:p>
          <a:p>
            <a:endParaRPr lang="en-GB" dirty="0" smtClean="0"/>
          </a:p>
          <a:p>
            <a:r>
              <a:rPr lang="en-GB" dirty="0" smtClean="0"/>
              <a:t>Are there sufficient data to derive a PDF?</a:t>
            </a:r>
          </a:p>
          <a:p>
            <a:pPr lvl="1"/>
            <a:r>
              <a:rPr lang="en-GB" dirty="0" smtClean="0"/>
              <a:t>Yes: How to proceed?</a:t>
            </a:r>
          </a:p>
          <a:p>
            <a:pPr lvl="2"/>
            <a:r>
              <a:rPr lang="en-GB" dirty="0" smtClean="0"/>
              <a:t>Proposal by NRI: PFD derivation tool</a:t>
            </a:r>
          </a:p>
          <a:p>
            <a:pPr lvl="1"/>
            <a:r>
              <a:rPr lang="en-GB" dirty="0" smtClean="0"/>
              <a:t>No: What can be done?</a:t>
            </a:r>
          </a:p>
          <a:p>
            <a:pPr lvl="2"/>
            <a:r>
              <a:rPr lang="en-GB" dirty="0" smtClean="0"/>
              <a:t>Stylised PDF approach proposed by GRS</a:t>
            </a:r>
          </a:p>
          <a:p>
            <a:pPr lvl="2"/>
            <a:r>
              <a:rPr lang="en-GB" dirty="0" smtClean="0"/>
              <a:t>Fuzzy number uncertainty description proposed by NRI</a:t>
            </a:r>
          </a:p>
          <a:p>
            <a:pPr lvl="2"/>
            <a:endParaRPr lang="en-GB" dirty="0" smtClean="0"/>
          </a:p>
          <a:p>
            <a:r>
              <a:rPr lang="en-GB" dirty="0" smtClean="0"/>
              <a:t>How can a “generic” PDF be calibrated with given data?</a:t>
            </a:r>
          </a:p>
          <a:p>
            <a:pPr lvl="1"/>
            <a:r>
              <a:rPr lang="en-GB" dirty="0" smtClean="0"/>
              <a:t>Bayesian approach proposed by </a:t>
            </a:r>
            <a:r>
              <a:rPr lang="en-GB" dirty="0" err="1" smtClean="0"/>
              <a:t>Facilia</a:t>
            </a:r>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15</a:t>
            </a:fld>
            <a:endParaRPr lang="en-GB"/>
          </a:p>
        </p:txBody>
      </p:sp>
      <p:grpSp>
        <p:nvGrpSpPr>
          <p:cNvPr id="29" name="Gruppieren 28"/>
          <p:cNvGrpSpPr/>
          <p:nvPr/>
        </p:nvGrpSpPr>
        <p:grpSpPr>
          <a:xfrm>
            <a:off x="6858016" y="1785926"/>
            <a:ext cx="1571636" cy="1071570"/>
            <a:chOff x="6929454" y="1500174"/>
            <a:chExt cx="1571636" cy="1071570"/>
          </a:xfrm>
        </p:grpSpPr>
        <p:graphicFrame>
          <p:nvGraphicFramePr>
            <p:cNvPr id="5" name="Diagramm 4"/>
            <p:cNvGraphicFramePr/>
            <p:nvPr/>
          </p:nvGraphicFramePr>
          <p:xfrm>
            <a:off x="6929454" y="1500174"/>
            <a:ext cx="1571636" cy="1071570"/>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pieren 5"/>
            <p:cNvGrpSpPr/>
            <p:nvPr/>
          </p:nvGrpSpPr>
          <p:grpSpPr>
            <a:xfrm flipV="1">
              <a:off x="6929454" y="2214553"/>
              <a:ext cx="1397009" cy="45719"/>
              <a:chOff x="785786" y="2643182"/>
              <a:chExt cx="2546049" cy="45719"/>
            </a:xfrm>
          </p:grpSpPr>
          <p:sp>
            <p:nvSpPr>
              <p:cNvPr id="7" name="Ellipse 6"/>
              <p:cNvSpPr/>
              <p:nvPr/>
            </p:nvSpPr>
            <p:spPr>
              <a:xfrm>
                <a:off x="150016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8" name="Ellipse 7"/>
              <p:cNvSpPr/>
              <p:nvPr/>
            </p:nvSpPr>
            <p:spPr>
              <a:xfrm>
                <a:off x="164304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9" name="Ellipse 8"/>
              <p:cNvSpPr/>
              <p:nvPr/>
            </p:nvSpPr>
            <p:spPr>
              <a:xfrm>
                <a:off x="1785918"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0" name="Ellipse 9"/>
              <p:cNvSpPr/>
              <p:nvPr/>
            </p:nvSpPr>
            <p:spPr>
              <a:xfrm>
                <a:off x="200023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1" name="Ellipse 10"/>
              <p:cNvSpPr/>
              <p:nvPr/>
            </p:nvSpPr>
            <p:spPr>
              <a:xfrm>
                <a:off x="228598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2" name="Ellipse 11"/>
              <p:cNvSpPr/>
              <p:nvPr/>
            </p:nvSpPr>
            <p:spPr>
              <a:xfrm>
                <a:off x="264317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3" name="Ellipse 12"/>
              <p:cNvSpPr/>
              <p:nvPr/>
            </p:nvSpPr>
            <p:spPr>
              <a:xfrm>
                <a:off x="128585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4" name="Ellipse 13"/>
              <p:cNvSpPr/>
              <p:nvPr/>
            </p:nvSpPr>
            <p:spPr>
              <a:xfrm>
                <a:off x="78578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5" name="Ellipse 14"/>
              <p:cNvSpPr/>
              <p:nvPr/>
            </p:nvSpPr>
            <p:spPr>
              <a:xfrm>
                <a:off x="192879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6" name="Ellipse 15"/>
              <p:cNvSpPr/>
              <p:nvPr/>
            </p:nvSpPr>
            <p:spPr>
              <a:xfrm>
                <a:off x="221454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7" name="Ellipse 16"/>
              <p:cNvSpPr/>
              <p:nvPr/>
            </p:nvSpPr>
            <p:spPr>
              <a:xfrm>
                <a:off x="307180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8" name="Ellipse 17"/>
              <p:cNvSpPr/>
              <p:nvPr/>
            </p:nvSpPr>
            <p:spPr>
              <a:xfrm>
                <a:off x="328611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9" name="Ellipse 18"/>
              <p:cNvSpPr/>
              <p:nvPr/>
            </p:nvSpPr>
            <p:spPr>
              <a:xfrm>
                <a:off x="300036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0" name="Ellipse 19"/>
              <p:cNvSpPr/>
              <p:nvPr/>
            </p:nvSpPr>
            <p:spPr>
              <a:xfrm>
                <a:off x="235742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1" name="Ellipse 20"/>
              <p:cNvSpPr/>
              <p:nvPr/>
            </p:nvSpPr>
            <p:spPr>
              <a:xfrm>
                <a:off x="2500298"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grpSp>
      <p:grpSp>
        <p:nvGrpSpPr>
          <p:cNvPr id="28" name="Gruppieren 27"/>
          <p:cNvGrpSpPr/>
          <p:nvPr/>
        </p:nvGrpSpPr>
        <p:grpSpPr>
          <a:xfrm>
            <a:off x="6858016" y="2714620"/>
            <a:ext cx="1428760" cy="923330"/>
            <a:chOff x="6357950" y="2786058"/>
            <a:chExt cx="2260297" cy="923330"/>
          </a:xfrm>
        </p:grpSpPr>
        <p:grpSp>
          <p:nvGrpSpPr>
            <p:cNvPr id="22" name="Gruppieren 21"/>
            <p:cNvGrpSpPr/>
            <p:nvPr/>
          </p:nvGrpSpPr>
          <p:grpSpPr>
            <a:xfrm>
              <a:off x="6357950" y="3286124"/>
              <a:ext cx="2260297" cy="45719"/>
              <a:chOff x="857224" y="5214950"/>
              <a:chExt cx="2260297" cy="45719"/>
            </a:xfrm>
          </p:grpSpPr>
          <p:sp>
            <p:nvSpPr>
              <p:cNvPr id="23" name="Ellipse 22"/>
              <p:cNvSpPr/>
              <p:nvPr/>
            </p:nvSpPr>
            <p:spPr>
              <a:xfrm>
                <a:off x="857224"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4" name="Ellipse 23"/>
              <p:cNvSpPr/>
              <p:nvPr/>
            </p:nvSpPr>
            <p:spPr>
              <a:xfrm>
                <a:off x="1357290"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5" name="Ellipse 24"/>
              <p:cNvSpPr/>
              <p:nvPr/>
            </p:nvSpPr>
            <p:spPr>
              <a:xfrm>
                <a:off x="3071802"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6" name="Ellipse 25"/>
              <p:cNvSpPr/>
              <p:nvPr/>
            </p:nvSpPr>
            <p:spPr>
              <a:xfrm>
                <a:off x="2786050"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sp>
          <p:nvSpPr>
            <p:cNvPr id="27" name="Rechteck 26"/>
            <p:cNvSpPr/>
            <p:nvPr/>
          </p:nvSpPr>
          <p:spPr>
            <a:xfrm>
              <a:off x="7215206" y="2786058"/>
              <a:ext cx="607859" cy="923330"/>
            </a:xfrm>
            <a:prstGeom prst="rect">
              <a:avLst/>
            </a:prstGeom>
            <a:noFill/>
          </p:spPr>
          <p:txBody>
            <a:bodyPr wrap="none" lIns="91440" tIns="45720" rIns="91440" bIns="45720">
              <a:spAutoFit/>
            </a:bodyPr>
            <a:lstStyle/>
            <a:p>
              <a:pPr algn="ctr"/>
              <a:r>
                <a:rPr lang="de-DE"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de-DE"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38160"/>
            <a:ext cx="9144000" cy="647700"/>
          </a:xfrm>
        </p:spPr>
        <p:txBody>
          <a:bodyPr>
            <a:normAutofit fontScale="90000"/>
          </a:bodyPr>
          <a:lstStyle/>
          <a:p>
            <a:r>
              <a:rPr lang="en-US" dirty="0" smtClean="0"/>
              <a:t>General procedure </a:t>
            </a:r>
            <a:r>
              <a:rPr lang="en-US" dirty="0" smtClean="0"/>
              <a:t>for treating </a:t>
            </a:r>
            <a:r>
              <a:rPr lang="en-US" dirty="0" smtClean="0"/>
              <a:t>parameter uncertainty </a:t>
            </a:r>
            <a:r>
              <a:rPr lang="en-US" dirty="0" smtClean="0"/>
              <a:t> Proposal by NRI</a:t>
            </a:r>
            <a:endParaRPr lang="de-DE" dirty="0"/>
          </a:p>
        </p:txBody>
      </p:sp>
      <p:sp>
        <p:nvSpPr>
          <p:cNvPr id="3" name="Inhaltsplatzhalter 2"/>
          <p:cNvSpPr>
            <a:spLocks noGrp="1"/>
          </p:cNvSpPr>
          <p:nvPr>
            <p:ph idx="1"/>
          </p:nvPr>
        </p:nvSpPr>
        <p:spPr>
          <a:xfrm>
            <a:off x="457200" y="1600201"/>
            <a:ext cx="8229600" cy="971543"/>
          </a:xfrm>
        </p:spPr>
        <p:txBody>
          <a:bodyPr/>
          <a:lstStyle/>
          <a:p>
            <a:r>
              <a:rPr lang="en-US" sz="1800" dirty="0" smtClean="0"/>
              <a:t>Mathematical </a:t>
            </a:r>
            <a:r>
              <a:rPr lang="en-US" sz="1800" dirty="0" smtClean="0"/>
              <a:t>procedure for treating parameter uncertainty on the basis of available data</a:t>
            </a:r>
          </a:p>
          <a:p>
            <a:r>
              <a:rPr lang="en-US" sz="1800" dirty="0" smtClean="0"/>
              <a:t>All necessary </a:t>
            </a:r>
            <a:r>
              <a:rPr lang="en-US" sz="1800" dirty="0" smtClean="0"/>
              <a:t>tools for working with the proposed </a:t>
            </a:r>
            <a:r>
              <a:rPr lang="en-US" sz="1800" dirty="0" smtClean="0"/>
              <a:t>procedure built by NRI</a:t>
            </a:r>
            <a:endParaRPr lang="de-DE" sz="1800" dirty="0"/>
          </a:p>
        </p:txBody>
      </p:sp>
      <p:sp>
        <p:nvSpPr>
          <p:cNvPr id="4" name="Foliennummernplatzhalter 3"/>
          <p:cNvSpPr>
            <a:spLocks noGrp="1"/>
          </p:cNvSpPr>
          <p:nvPr>
            <p:ph type="sldNum" sz="quarter" idx="11"/>
          </p:nvPr>
        </p:nvSpPr>
        <p:spPr/>
        <p:txBody>
          <a:bodyPr/>
          <a:lstStyle/>
          <a:p>
            <a:pPr>
              <a:defRPr/>
            </a:pPr>
            <a:fld id="{47292616-61F5-4182-8B7E-C4585534AF5E}" type="slidenum">
              <a:rPr lang="de-DE" smtClean="0"/>
              <a:pPr>
                <a:defRPr/>
              </a:pPr>
              <a:t>16</a:t>
            </a:fld>
            <a:endParaRPr lang="de-DE"/>
          </a:p>
        </p:txBody>
      </p:sp>
      <p:grpSp>
        <p:nvGrpSpPr>
          <p:cNvPr id="26" name="Gruppieren 25"/>
          <p:cNvGrpSpPr/>
          <p:nvPr/>
        </p:nvGrpSpPr>
        <p:grpSpPr>
          <a:xfrm>
            <a:off x="285750" y="2571745"/>
            <a:ext cx="8572500" cy="3998918"/>
            <a:chOff x="285750" y="2214563"/>
            <a:chExt cx="8572500" cy="4356100"/>
          </a:xfrm>
        </p:grpSpPr>
        <p:sp>
          <p:nvSpPr>
            <p:cNvPr id="5" name="Rectangle 28"/>
            <p:cNvSpPr>
              <a:spLocks noChangeArrowheads="1"/>
            </p:cNvSpPr>
            <p:nvPr/>
          </p:nvSpPr>
          <p:spPr bwMode="auto">
            <a:xfrm>
              <a:off x="285750" y="2857500"/>
              <a:ext cx="4316413" cy="3713163"/>
            </a:xfrm>
            <a:prstGeom prst="rect">
              <a:avLst/>
            </a:prstGeom>
            <a:solidFill>
              <a:srgbClr val="FF0000">
                <a:alpha val="41960"/>
              </a:srgbClr>
            </a:solidFill>
            <a:ln w="19050">
              <a:solidFill>
                <a:srgbClr val="000000"/>
              </a:solidFill>
              <a:miter lim="800000"/>
              <a:headEnd/>
              <a:tailEnd/>
            </a:ln>
          </p:spPr>
          <p:txBody>
            <a:bodyPr anchor="ctr"/>
            <a:lstStyle/>
            <a:p>
              <a:endParaRPr lang="de-DE"/>
            </a:p>
          </p:txBody>
        </p:sp>
        <p:sp>
          <p:nvSpPr>
            <p:cNvPr id="6" name="Rectangle 28"/>
            <p:cNvSpPr>
              <a:spLocks noChangeArrowheads="1"/>
            </p:cNvSpPr>
            <p:nvPr/>
          </p:nvSpPr>
          <p:spPr bwMode="auto">
            <a:xfrm>
              <a:off x="4600575" y="2857500"/>
              <a:ext cx="4257675" cy="3705225"/>
            </a:xfrm>
            <a:prstGeom prst="rect">
              <a:avLst/>
            </a:prstGeom>
            <a:solidFill>
              <a:srgbClr val="92D050">
                <a:alpha val="41960"/>
              </a:srgbClr>
            </a:solidFill>
            <a:ln w="19050">
              <a:solidFill>
                <a:srgbClr val="000000"/>
              </a:solidFill>
              <a:miter lim="800000"/>
              <a:headEnd/>
              <a:tailEnd/>
            </a:ln>
          </p:spPr>
          <p:txBody>
            <a:bodyPr anchor="ctr"/>
            <a:lstStyle/>
            <a:p>
              <a:endParaRPr lang="de-DE"/>
            </a:p>
          </p:txBody>
        </p:sp>
        <p:sp>
          <p:nvSpPr>
            <p:cNvPr id="7" name="AutoShape 7"/>
            <p:cNvSpPr>
              <a:spLocks noChangeArrowheads="1"/>
            </p:cNvSpPr>
            <p:nvPr/>
          </p:nvSpPr>
          <p:spPr bwMode="auto">
            <a:xfrm>
              <a:off x="5116513" y="3929063"/>
              <a:ext cx="3455987" cy="576262"/>
            </a:xfrm>
            <a:prstGeom prst="flowChartAlternateProcess">
              <a:avLst/>
            </a:prstGeom>
            <a:solidFill>
              <a:srgbClr val="4FEF57"/>
            </a:solidFill>
            <a:ln w="19050">
              <a:solidFill>
                <a:srgbClr val="000000"/>
              </a:solidFill>
              <a:miter lim="800000"/>
              <a:headEnd/>
              <a:tailEnd/>
            </a:ln>
          </p:spPr>
          <p:txBody>
            <a:bodyPr lIns="43891" tIns="64800" rIns="43891" bIns="21946"/>
            <a:lstStyle/>
            <a:p>
              <a:pPr algn="ctr"/>
              <a:r>
                <a:rPr lang="cs-CZ" sz="1200" b="1">
                  <a:latin typeface="Courier New" pitchFamily="49" charset="0"/>
                </a:rPr>
                <a:t>Describe parameter uncertainties by a fuzzy number.</a:t>
              </a:r>
              <a:endParaRPr lang="cs-CZ" sz="1200"/>
            </a:p>
            <a:p>
              <a:pPr algn="ctr"/>
              <a:endParaRPr lang="cs-CZ" sz="1200" b="1">
                <a:latin typeface="Courier New" pitchFamily="49" charset="0"/>
              </a:endParaRPr>
            </a:p>
          </p:txBody>
        </p:sp>
        <p:sp>
          <p:nvSpPr>
            <p:cNvPr id="8" name="AutoShape 9"/>
            <p:cNvSpPr>
              <a:spLocks noChangeArrowheads="1"/>
            </p:cNvSpPr>
            <p:nvPr/>
          </p:nvSpPr>
          <p:spPr bwMode="auto">
            <a:xfrm>
              <a:off x="615950" y="3929063"/>
              <a:ext cx="3455988" cy="576262"/>
            </a:xfrm>
            <a:prstGeom prst="flowChartAlternateProcess">
              <a:avLst/>
            </a:prstGeom>
            <a:solidFill>
              <a:srgbClr val="FA5C2A"/>
            </a:solidFill>
            <a:ln w="19050">
              <a:solidFill>
                <a:srgbClr val="000000"/>
              </a:solidFill>
              <a:miter lim="800000"/>
              <a:headEnd/>
              <a:tailEnd/>
            </a:ln>
          </p:spPr>
          <p:txBody>
            <a:bodyPr lIns="43891" tIns="64800" rIns="43891" bIns="21946"/>
            <a:lstStyle/>
            <a:p>
              <a:pPr algn="ctr"/>
              <a:r>
                <a:rPr lang="en-US" sz="1200" b="1">
                  <a:latin typeface="Courier New" pitchFamily="49" charset="0"/>
                </a:rPr>
                <a:t>Describe parameter uncertainties by probability density function </a:t>
              </a:r>
              <a:r>
                <a:rPr lang="cs-CZ" sz="1200" b="1">
                  <a:latin typeface="Courier New" pitchFamily="49" charset="0"/>
                </a:rPr>
                <a:t>(PDF)</a:t>
              </a:r>
              <a:r>
                <a:rPr lang="en-US" sz="1200" b="1">
                  <a:latin typeface="Courier New" pitchFamily="49" charset="0"/>
                </a:rPr>
                <a:t>.</a:t>
              </a:r>
              <a:endParaRPr lang="cs-CZ" sz="1200">
                <a:latin typeface="Times New Roman" pitchFamily="18" charset="0"/>
              </a:endParaRPr>
            </a:p>
          </p:txBody>
        </p:sp>
        <p:sp>
          <p:nvSpPr>
            <p:cNvPr id="9" name="AutoShape 10"/>
            <p:cNvSpPr>
              <a:spLocks noChangeArrowheads="1"/>
            </p:cNvSpPr>
            <p:nvPr/>
          </p:nvSpPr>
          <p:spPr bwMode="auto">
            <a:xfrm>
              <a:off x="617538" y="4710113"/>
              <a:ext cx="3454400" cy="576262"/>
            </a:xfrm>
            <a:prstGeom prst="flowChartAlternateProcess">
              <a:avLst/>
            </a:prstGeom>
            <a:solidFill>
              <a:srgbClr val="FA5C2A"/>
            </a:solidFill>
            <a:ln w="19050">
              <a:solidFill>
                <a:srgbClr val="000000"/>
              </a:solidFill>
              <a:miter lim="800000"/>
              <a:headEnd/>
              <a:tailEnd/>
            </a:ln>
          </p:spPr>
          <p:txBody>
            <a:bodyPr tIns="64800"/>
            <a:lstStyle/>
            <a:p>
              <a:pPr algn="ctr">
                <a:spcBef>
                  <a:spcPts val="1200"/>
                </a:spcBef>
              </a:pPr>
              <a:r>
                <a:rPr lang="en-GB" sz="1200" b="1">
                  <a:latin typeface="Courier New" pitchFamily="49" charset="0"/>
                </a:rPr>
                <a:t>Simulate model using Monte Carlo method.</a:t>
              </a:r>
            </a:p>
            <a:p>
              <a:pPr algn="ctr"/>
              <a:endParaRPr lang="cs-CZ" sz="1200">
                <a:latin typeface="Times New Roman" pitchFamily="18" charset="0"/>
              </a:endParaRPr>
            </a:p>
          </p:txBody>
        </p:sp>
        <p:sp>
          <p:nvSpPr>
            <p:cNvPr id="10" name="AutoShape 11"/>
            <p:cNvSpPr>
              <a:spLocks noChangeArrowheads="1"/>
            </p:cNvSpPr>
            <p:nvPr/>
          </p:nvSpPr>
          <p:spPr bwMode="auto">
            <a:xfrm>
              <a:off x="5143500" y="4710113"/>
              <a:ext cx="3455988" cy="576262"/>
            </a:xfrm>
            <a:prstGeom prst="flowChartAlternateProcess">
              <a:avLst/>
            </a:prstGeom>
            <a:solidFill>
              <a:srgbClr val="4FEF57"/>
            </a:solidFill>
            <a:ln w="19050">
              <a:solidFill>
                <a:srgbClr val="000000"/>
              </a:solidFill>
              <a:miter lim="800000"/>
              <a:headEnd/>
              <a:tailEnd/>
            </a:ln>
          </p:spPr>
          <p:txBody>
            <a:bodyPr tIns="64800"/>
            <a:lstStyle/>
            <a:p>
              <a:pPr algn="ctr">
                <a:spcBef>
                  <a:spcPts val="1200"/>
                </a:spcBef>
              </a:pPr>
              <a:r>
                <a:rPr lang="de-DE" sz="1200" b="1">
                  <a:latin typeface="Courier New" pitchFamily="49" charset="0"/>
                </a:rPr>
                <a:t>Simulate model using the transformation method.</a:t>
              </a:r>
            </a:p>
          </p:txBody>
        </p:sp>
        <p:sp>
          <p:nvSpPr>
            <p:cNvPr id="11" name="AutoShape 12"/>
            <p:cNvSpPr>
              <a:spLocks noChangeArrowheads="1"/>
            </p:cNvSpPr>
            <p:nvPr/>
          </p:nvSpPr>
          <p:spPr bwMode="auto">
            <a:xfrm>
              <a:off x="615950" y="5495925"/>
              <a:ext cx="3455988" cy="576263"/>
            </a:xfrm>
            <a:prstGeom prst="flowChartAlternateProcess">
              <a:avLst/>
            </a:prstGeom>
            <a:solidFill>
              <a:srgbClr val="FA5C2A"/>
            </a:solidFill>
            <a:ln w="19050">
              <a:solidFill>
                <a:srgbClr val="000000"/>
              </a:solidFill>
              <a:miter lim="800000"/>
              <a:headEnd/>
              <a:tailEnd/>
            </a:ln>
          </p:spPr>
          <p:txBody>
            <a:bodyPr tIns="64800"/>
            <a:lstStyle/>
            <a:p>
              <a:pPr algn="ctr"/>
              <a:r>
                <a:rPr lang="en-US" sz="1200" b="1">
                  <a:latin typeface="Courier New" pitchFamily="49" charset="0"/>
                </a:rPr>
                <a:t>Express model output uncertainties by PDF.</a:t>
              </a:r>
              <a:endParaRPr lang="en-US" sz="1200">
                <a:latin typeface="Times New Roman" pitchFamily="18" charset="0"/>
              </a:endParaRPr>
            </a:p>
          </p:txBody>
        </p:sp>
        <p:sp>
          <p:nvSpPr>
            <p:cNvPr id="12" name="AutoShape 13"/>
            <p:cNvSpPr>
              <a:spLocks noChangeArrowheads="1"/>
            </p:cNvSpPr>
            <p:nvPr/>
          </p:nvSpPr>
          <p:spPr bwMode="auto">
            <a:xfrm>
              <a:off x="5143500" y="5495925"/>
              <a:ext cx="3455988" cy="576263"/>
            </a:xfrm>
            <a:prstGeom prst="flowChartAlternateProcess">
              <a:avLst/>
            </a:prstGeom>
            <a:solidFill>
              <a:srgbClr val="4FEF57"/>
            </a:solidFill>
            <a:ln w="19050">
              <a:solidFill>
                <a:srgbClr val="000000"/>
              </a:solidFill>
              <a:miter lim="800000"/>
              <a:headEnd/>
              <a:tailEnd/>
            </a:ln>
          </p:spPr>
          <p:txBody>
            <a:bodyPr tIns="64800"/>
            <a:lstStyle/>
            <a:p>
              <a:pPr algn="ctr"/>
              <a:r>
                <a:rPr lang="cs-CZ" sz="1200" b="1">
                  <a:latin typeface="Courier New" pitchFamily="49" charset="0"/>
                </a:rPr>
                <a:t>Express model output uncertainties by a fuzzy number</a:t>
              </a:r>
              <a:r>
                <a:rPr lang="en-US" sz="1200" b="1">
                  <a:latin typeface="Courier New" pitchFamily="49" charset="0"/>
                </a:rPr>
                <a:t>.</a:t>
              </a:r>
              <a:endParaRPr lang="cs-CZ" sz="1200"/>
            </a:p>
          </p:txBody>
        </p:sp>
        <p:cxnSp>
          <p:nvCxnSpPr>
            <p:cNvPr id="13" name="AutoShape 15"/>
            <p:cNvCxnSpPr>
              <a:cxnSpLocks noChangeShapeType="1"/>
            </p:cNvCxnSpPr>
            <p:nvPr/>
          </p:nvCxnSpPr>
          <p:spPr bwMode="auto">
            <a:xfrm rot="10800000" flipV="1">
              <a:off x="2316163" y="3500438"/>
              <a:ext cx="2206625" cy="215900"/>
            </a:xfrm>
            <a:prstGeom prst="bentConnector3">
              <a:avLst>
                <a:gd name="adj1" fmla="val -3917"/>
              </a:avLst>
            </a:prstGeom>
            <a:noFill/>
            <a:ln w="19050">
              <a:solidFill>
                <a:srgbClr val="000000"/>
              </a:solidFill>
              <a:miter lim="800000"/>
              <a:headEnd/>
              <a:tailEnd/>
            </a:ln>
          </p:spPr>
        </p:cxnSp>
        <p:cxnSp>
          <p:nvCxnSpPr>
            <p:cNvPr id="14" name="AutoShape 16"/>
            <p:cNvCxnSpPr>
              <a:cxnSpLocks noChangeShapeType="1"/>
            </p:cNvCxnSpPr>
            <p:nvPr/>
          </p:nvCxnSpPr>
          <p:spPr bwMode="auto">
            <a:xfrm>
              <a:off x="4572000" y="3714750"/>
              <a:ext cx="2286000" cy="1588"/>
            </a:xfrm>
            <a:prstGeom prst="straightConnector1">
              <a:avLst/>
            </a:prstGeom>
            <a:noFill/>
            <a:ln w="19050">
              <a:solidFill>
                <a:srgbClr val="000000"/>
              </a:solidFill>
              <a:round/>
              <a:headEnd/>
              <a:tailEnd/>
            </a:ln>
          </p:spPr>
        </p:cxnSp>
        <p:cxnSp>
          <p:nvCxnSpPr>
            <p:cNvPr id="15" name="AutoShape 22"/>
            <p:cNvCxnSpPr>
              <a:cxnSpLocks noChangeShapeType="1"/>
            </p:cNvCxnSpPr>
            <p:nvPr/>
          </p:nvCxnSpPr>
          <p:spPr bwMode="auto">
            <a:xfrm rot="5400000">
              <a:off x="2201862" y="3830638"/>
              <a:ext cx="227013" cy="1588"/>
            </a:xfrm>
            <a:prstGeom prst="straightConnector1">
              <a:avLst/>
            </a:prstGeom>
            <a:noFill/>
            <a:ln w="19050">
              <a:solidFill>
                <a:srgbClr val="000000"/>
              </a:solidFill>
              <a:round/>
              <a:headEnd/>
              <a:tailEnd type="triangle" w="med" len="med"/>
            </a:ln>
          </p:spPr>
        </p:cxnSp>
        <p:sp>
          <p:nvSpPr>
            <p:cNvPr id="16" name="Text Box 29"/>
            <p:cNvSpPr txBox="1">
              <a:spLocks noChangeArrowheads="1"/>
            </p:cNvSpPr>
            <p:nvPr/>
          </p:nvSpPr>
          <p:spPr bwMode="auto">
            <a:xfrm>
              <a:off x="4857750" y="6169025"/>
              <a:ext cx="3962400" cy="260350"/>
            </a:xfrm>
            <a:prstGeom prst="rect">
              <a:avLst/>
            </a:prstGeom>
            <a:noFill/>
            <a:ln w="9525">
              <a:noFill/>
              <a:miter lim="800000"/>
              <a:headEnd/>
              <a:tailEnd/>
            </a:ln>
          </p:spPr>
          <p:txBody>
            <a:bodyPr wrap="none">
              <a:spAutoFit/>
            </a:bodyPr>
            <a:lstStyle/>
            <a:p>
              <a:r>
                <a:rPr lang="en-US" sz="1100" b="1">
                  <a:latin typeface="Courier New" pitchFamily="49" charset="0"/>
                </a:rPr>
                <a:t>THE SUBJECTIVE INTERPRETATION OF PROBABILITY</a:t>
              </a:r>
              <a:r>
                <a:rPr lang="en-US" sz="1000" b="1">
                  <a:latin typeface="Courier New" pitchFamily="49" charset="0"/>
                </a:rPr>
                <a:t> </a:t>
              </a:r>
              <a:endParaRPr lang="cs-CZ" sz="1000" b="1">
                <a:latin typeface="Courier New" pitchFamily="49" charset="0"/>
              </a:endParaRPr>
            </a:p>
          </p:txBody>
        </p:sp>
        <p:sp>
          <p:nvSpPr>
            <p:cNvPr id="17" name="AutoShape 7"/>
            <p:cNvSpPr>
              <a:spLocks noChangeArrowheads="1"/>
            </p:cNvSpPr>
            <p:nvPr/>
          </p:nvSpPr>
          <p:spPr bwMode="auto">
            <a:xfrm>
              <a:off x="357188" y="2214563"/>
              <a:ext cx="8501062" cy="1325562"/>
            </a:xfrm>
            <a:prstGeom prst="flowChartDecision">
              <a:avLst/>
            </a:prstGeom>
            <a:solidFill>
              <a:srgbClr val="9FB6FF"/>
            </a:solidFill>
            <a:ln w="19050">
              <a:solidFill>
                <a:srgbClr val="000000"/>
              </a:solidFill>
              <a:miter lim="800000"/>
              <a:headEnd/>
              <a:tailEnd/>
            </a:ln>
          </p:spPr>
          <p:txBody>
            <a:bodyPr lIns="43891" tIns="57600" rIns="43891" bIns="21946"/>
            <a:lstStyle/>
            <a:p>
              <a:pPr algn="ctr">
                <a:spcBef>
                  <a:spcPts val="1200"/>
                </a:spcBef>
              </a:pPr>
              <a:r>
                <a:rPr lang="en-GB" sz="1200" b="1" dirty="0" smtClean="0">
                  <a:latin typeface="Courier New" pitchFamily="49" charset="0"/>
                </a:rPr>
                <a:t>Are there enough data to define statistically representative probability distributions?</a:t>
              </a:r>
            </a:p>
            <a:p>
              <a:r>
                <a:rPr lang="en-US" dirty="0" smtClean="0"/>
                <a:t> </a:t>
              </a:r>
              <a:endParaRPr lang="cs-CZ" dirty="0"/>
            </a:p>
          </p:txBody>
        </p:sp>
        <p:sp>
          <p:nvSpPr>
            <p:cNvPr id="18" name="Text Box 29"/>
            <p:cNvSpPr txBox="1">
              <a:spLocks noChangeArrowheads="1"/>
            </p:cNvSpPr>
            <p:nvPr/>
          </p:nvSpPr>
          <p:spPr bwMode="auto">
            <a:xfrm>
              <a:off x="415925" y="6172200"/>
              <a:ext cx="4084638" cy="261938"/>
            </a:xfrm>
            <a:prstGeom prst="rect">
              <a:avLst/>
            </a:prstGeom>
            <a:noFill/>
            <a:ln w="9525">
              <a:noFill/>
              <a:miter lim="800000"/>
              <a:headEnd/>
              <a:tailEnd/>
            </a:ln>
          </p:spPr>
          <p:txBody>
            <a:bodyPr wrap="none">
              <a:spAutoFit/>
            </a:bodyPr>
            <a:lstStyle/>
            <a:p>
              <a:r>
                <a:rPr lang="en-US" sz="1100" b="1">
                  <a:latin typeface="Courier New" pitchFamily="49" charset="0"/>
                </a:rPr>
                <a:t>THE FREQUENTIST INTERPRETATION OF PROBABILITY</a:t>
              </a:r>
              <a:r>
                <a:rPr lang="en-US" sz="1000" b="1">
                  <a:latin typeface="Courier New" pitchFamily="49" charset="0"/>
                </a:rPr>
                <a:t> </a:t>
              </a:r>
              <a:endParaRPr lang="cs-CZ" sz="1000" b="1">
                <a:latin typeface="Courier New" pitchFamily="49" charset="0"/>
              </a:endParaRPr>
            </a:p>
          </p:txBody>
        </p:sp>
        <p:sp>
          <p:nvSpPr>
            <p:cNvPr id="19" name="Text Box 24"/>
            <p:cNvSpPr txBox="1">
              <a:spLocks noChangeArrowheads="1"/>
            </p:cNvSpPr>
            <p:nvPr/>
          </p:nvSpPr>
          <p:spPr bwMode="auto">
            <a:xfrm>
              <a:off x="2857500" y="3357563"/>
              <a:ext cx="571500" cy="285750"/>
            </a:xfrm>
            <a:prstGeom prst="rect">
              <a:avLst/>
            </a:prstGeom>
            <a:noFill/>
            <a:ln w="9525">
              <a:noFill/>
              <a:miter lim="800000"/>
              <a:headEnd/>
              <a:tailEnd/>
            </a:ln>
          </p:spPr>
          <p:txBody>
            <a:bodyPr/>
            <a:lstStyle/>
            <a:p>
              <a:r>
                <a:rPr lang="cs-CZ" sz="1600" b="1">
                  <a:latin typeface="Courier New" pitchFamily="49" charset="0"/>
                </a:rPr>
                <a:t>Y</a:t>
              </a:r>
              <a:r>
                <a:rPr lang="en-US" sz="1600" b="1">
                  <a:latin typeface="Courier New" pitchFamily="49" charset="0"/>
                </a:rPr>
                <a:t>ES</a:t>
              </a:r>
              <a:endParaRPr lang="cs-CZ" sz="1600" b="1"/>
            </a:p>
          </p:txBody>
        </p:sp>
        <p:cxnSp>
          <p:nvCxnSpPr>
            <p:cNvPr id="20" name="AutoShape 22"/>
            <p:cNvCxnSpPr>
              <a:cxnSpLocks noChangeShapeType="1"/>
            </p:cNvCxnSpPr>
            <p:nvPr/>
          </p:nvCxnSpPr>
          <p:spPr bwMode="auto">
            <a:xfrm rot="5400000">
              <a:off x="2208213" y="4600575"/>
              <a:ext cx="227012" cy="1588"/>
            </a:xfrm>
            <a:prstGeom prst="straightConnector1">
              <a:avLst/>
            </a:prstGeom>
            <a:noFill/>
            <a:ln w="19050">
              <a:solidFill>
                <a:srgbClr val="000000"/>
              </a:solidFill>
              <a:round/>
              <a:headEnd/>
              <a:tailEnd type="triangle" w="med" len="med"/>
            </a:ln>
          </p:spPr>
        </p:cxnSp>
        <p:cxnSp>
          <p:nvCxnSpPr>
            <p:cNvPr id="21" name="AutoShape 22"/>
            <p:cNvCxnSpPr>
              <a:cxnSpLocks noChangeShapeType="1"/>
            </p:cNvCxnSpPr>
            <p:nvPr/>
          </p:nvCxnSpPr>
          <p:spPr bwMode="auto">
            <a:xfrm rot="5400000">
              <a:off x="2208212" y="5386388"/>
              <a:ext cx="227013" cy="1588"/>
            </a:xfrm>
            <a:prstGeom prst="straightConnector1">
              <a:avLst/>
            </a:prstGeom>
            <a:noFill/>
            <a:ln w="19050">
              <a:solidFill>
                <a:srgbClr val="000000"/>
              </a:solidFill>
              <a:round/>
              <a:headEnd/>
              <a:tailEnd type="triangle" w="med" len="med"/>
            </a:ln>
          </p:spPr>
        </p:cxnSp>
        <p:cxnSp>
          <p:nvCxnSpPr>
            <p:cNvPr id="22" name="AutoShape 22"/>
            <p:cNvCxnSpPr>
              <a:cxnSpLocks noChangeShapeType="1"/>
            </p:cNvCxnSpPr>
            <p:nvPr/>
          </p:nvCxnSpPr>
          <p:spPr bwMode="auto">
            <a:xfrm rot="5400000">
              <a:off x="6743700" y="3827463"/>
              <a:ext cx="227013" cy="1587"/>
            </a:xfrm>
            <a:prstGeom prst="straightConnector1">
              <a:avLst/>
            </a:prstGeom>
            <a:noFill/>
            <a:ln w="19050">
              <a:solidFill>
                <a:srgbClr val="000000"/>
              </a:solidFill>
              <a:round/>
              <a:headEnd/>
              <a:tailEnd type="triangle" w="med" len="med"/>
            </a:ln>
          </p:spPr>
        </p:cxnSp>
        <p:cxnSp>
          <p:nvCxnSpPr>
            <p:cNvPr id="23" name="AutoShape 22"/>
            <p:cNvCxnSpPr>
              <a:cxnSpLocks noChangeShapeType="1"/>
            </p:cNvCxnSpPr>
            <p:nvPr/>
          </p:nvCxnSpPr>
          <p:spPr bwMode="auto">
            <a:xfrm rot="5400000">
              <a:off x="6745288" y="4600575"/>
              <a:ext cx="227012" cy="1588"/>
            </a:xfrm>
            <a:prstGeom prst="straightConnector1">
              <a:avLst/>
            </a:prstGeom>
            <a:noFill/>
            <a:ln w="19050">
              <a:solidFill>
                <a:srgbClr val="000000"/>
              </a:solidFill>
              <a:round/>
              <a:headEnd/>
              <a:tailEnd type="triangle" w="med" len="med"/>
            </a:ln>
          </p:spPr>
        </p:cxnSp>
        <p:cxnSp>
          <p:nvCxnSpPr>
            <p:cNvPr id="24" name="AutoShape 22"/>
            <p:cNvCxnSpPr>
              <a:cxnSpLocks noChangeShapeType="1"/>
            </p:cNvCxnSpPr>
            <p:nvPr/>
          </p:nvCxnSpPr>
          <p:spPr bwMode="auto">
            <a:xfrm rot="5400000">
              <a:off x="6745287" y="5386388"/>
              <a:ext cx="227013" cy="1588"/>
            </a:xfrm>
            <a:prstGeom prst="straightConnector1">
              <a:avLst/>
            </a:prstGeom>
            <a:noFill/>
            <a:ln w="19050">
              <a:solidFill>
                <a:srgbClr val="000000"/>
              </a:solidFill>
              <a:round/>
              <a:headEnd/>
              <a:tailEnd type="triangle" w="med" len="med"/>
            </a:ln>
          </p:spPr>
        </p:cxnSp>
        <p:sp>
          <p:nvSpPr>
            <p:cNvPr id="25" name="Text Box 24"/>
            <p:cNvSpPr txBox="1">
              <a:spLocks noChangeArrowheads="1"/>
            </p:cNvSpPr>
            <p:nvPr/>
          </p:nvSpPr>
          <p:spPr bwMode="auto">
            <a:xfrm>
              <a:off x="5729288" y="3371850"/>
              <a:ext cx="571500" cy="285750"/>
            </a:xfrm>
            <a:prstGeom prst="rect">
              <a:avLst/>
            </a:prstGeom>
            <a:noFill/>
            <a:ln w="9525">
              <a:noFill/>
              <a:miter lim="800000"/>
              <a:headEnd/>
              <a:tailEnd/>
            </a:ln>
          </p:spPr>
          <p:txBody>
            <a:bodyPr/>
            <a:lstStyle/>
            <a:p>
              <a:r>
                <a:rPr lang="en-US" sz="1600" b="1">
                  <a:latin typeface="Courier New" pitchFamily="49" charset="0"/>
                </a:rPr>
                <a:t>NO</a:t>
              </a:r>
              <a:endParaRPr lang="cs-CZ" sz="1600" b="1"/>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PDF Derivation Tool (NRI)</a:t>
            </a:r>
            <a:endParaRPr lang="de-DE" dirty="0"/>
          </a:p>
        </p:txBody>
      </p:sp>
      <p:sp>
        <p:nvSpPr>
          <p:cNvPr id="3" name="Inhaltsplatzhalter 2"/>
          <p:cNvSpPr>
            <a:spLocks noGrp="1"/>
          </p:cNvSpPr>
          <p:nvPr>
            <p:ph idx="1"/>
          </p:nvPr>
        </p:nvSpPr>
        <p:spPr>
          <a:xfrm>
            <a:off x="457200" y="1285860"/>
            <a:ext cx="8229600" cy="614354"/>
          </a:xfrm>
        </p:spPr>
        <p:txBody>
          <a:bodyPr/>
          <a:lstStyle/>
          <a:p>
            <a:r>
              <a:rPr lang="en-US" dirty="0" smtClean="0"/>
              <a:t>A graphical user interface for fitting PDFs to data. The program makes easy to follow a step-wise process :</a:t>
            </a:r>
            <a:endParaRPr lang="de-DE" dirty="0"/>
          </a:p>
        </p:txBody>
      </p:sp>
      <p:sp>
        <p:nvSpPr>
          <p:cNvPr id="4" name="Foliennummernplatzhalter 3"/>
          <p:cNvSpPr>
            <a:spLocks noGrp="1"/>
          </p:cNvSpPr>
          <p:nvPr>
            <p:ph type="sldNum" sz="quarter" idx="11"/>
          </p:nvPr>
        </p:nvSpPr>
        <p:spPr/>
        <p:txBody>
          <a:bodyPr/>
          <a:lstStyle/>
          <a:p>
            <a:pPr>
              <a:defRPr/>
            </a:pPr>
            <a:fld id="{47292616-61F5-4182-8B7E-C4585534AF5E}" type="slidenum">
              <a:rPr lang="de-DE" smtClean="0"/>
              <a:pPr>
                <a:defRPr/>
              </a:pPr>
              <a:t>17</a:t>
            </a:fld>
            <a:endParaRPr lang="de-DE"/>
          </a:p>
        </p:txBody>
      </p:sp>
      <p:pic>
        <p:nvPicPr>
          <p:cNvPr id="5" name="Obrázek 5" descr="Fig6a.jpg"/>
          <p:cNvPicPr>
            <a:picLocks noChangeAspect="1"/>
          </p:cNvPicPr>
          <p:nvPr/>
        </p:nvPicPr>
        <p:blipFill>
          <a:blip r:embed="rId2" cstate="print"/>
          <a:stretch>
            <a:fillRect/>
          </a:stretch>
        </p:blipFill>
        <p:spPr>
          <a:xfrm>
            <a:off x="285720" y="2857496"/>
            <a:ext cx="4888772" cy="3786214"/>
          </a:xfrm>
          <a:prstGeom prst="rect">
            <a:avLst/>
          </a:prstGeom>
          <a:effectLst>
            <a:outerShdw blurRad="342900" dist="571500" dir="9180000" algn="t" rotWithShape="0">
              <a:prstClr val="black">
                <a:alpha val="40000"/>
              </a:prstClr>
            </a:outerShdw>
          </a:effectLst>
          <a:scene3d>
            <a:camera prst="isometricLeftDown">
              <a:rot lat="2100000" lon="1200000" rev="0"/>
            </a:camera>
            <a:lightRig rig="contrasting" dir="t"/>
          </a:scene3d>
          <a:sp3d prstMaterial="plastic">
            <a:bevelT/>
          </a:sp3d>
        </p:spPr>
      </p:pic>
      <p:sp>
        <p:nvSpPr>
          <p:cNvPr id="6" name="TextovéPole 7"/>
          <p:cNvSpPr txBox="1">
            <a:spLocks noChangeArrowheads="1"/>
          </p:cNvSpPr>
          <p:nvPr/>
        </p:nvSpPr>
        <p:spPr bwMode="auto">
          <a:xfrm>
            <a:off x="4138613" y="2071678"/>
            <a:ext cx="5005387" cy="2031325"/>
          </a:xfrm>
          <a:prstGeom prst="rect">
            <a:avLst/>
          </a:prstGeom>
          <a:noFill/>
          <a:ln w="9525">
            <a:noFill/>
            <a:miter lim="800000"/>
            <a:headEnd/>
            <a:tailEnd/>
          </a:ln>
        </p:spPr>
        <p:txBody>
          <a:bodyPr wrap="square">
            <a:spAutoFit/>
          </a:bodyPr>
          <a:lstStyle/>
          <a:p>
            <a:pPr marL="342900" indent="-342900">
              <a:buFont typeface="Arial" charset="0"/>
              <a:buAutoNum type="arabicPeriod"/>
              <a:defRPr/>
            </a:pPr>
            <a:r>
              <a:rPr lang="en-GB" b="1" dirty="0" smtClean="0"/>
              <a:t>C</a:t>
            </a:r>
            <a:r>
              <a:rPr lang="en-GB" dirty="0" smtClean="0"/>
              <a:t>onstruct empirical distribution.</a:t>
            </a:r>
          </a:p>
          <a:p>
            <a:pPr marL="531813" indent="-354013">
              <a:buFont typeface="Arial" charset="0"/>
              <a:buAutoNum type="arabicPeriod"/>
              <a:defRPr/>
            </a:pPr>
            <a:r>
              <a:rPr lang="en-GB" b="1" dirty="0" smtClean="0"/>
              <a:t>C</a:t>
            </a:r>
            <a:r>
              <a:rPr lang="en-GB" dirty="0" smtClean="0"/>
              <a:t>onstruct probability plot.</a:t>
            </a:r>
          </a:p>
          <a:p>
            <a:pPr marL="723900" indent="-368300">
              <a:buFont typeface="Arial" charset="0"/>
              <a:buAutoNum type="arabicPeriod"/>
              <a:defRPr/>
            </a:pPr>
            <a:r>
              <a:rPr lang="en-GB" b="1" dirty="0" smtClean="0"/>
              <a:t>P</a:t>
            </a:r>
            <a:r>
              <a:rPr lang="en-GB" dirty="0" smtClean="0"/>
              <a:t>erform maximum likelihood estimation</a:t>
            </a:r>
          </a:p>
          <a:p>
            <a:pPr marL="900113" indent="-368300">
              <a:buFont typeface="Arial" charset="0"/>
              <a:buAutoNum type="arabicPeriod"/>
              <a:defRPr/>
            </a:pPr>
            <a:r>
              <a:rPr lang="en-GB" b="1" dirty="0" smtClean="0"/>
              <a:t>P</a:t>
            </a:r>
            <a:r>
              <a:rPr lang="en-GB" dirty="0" smtClean="0"/>
              <a:t>erform nonlinear regression.</a:t>
            </a:r>
          </a:p>
          <a:p>
            <a:pPr marL="1077913" indent="-354013">
              <a:buFont typeface="Arial" charset="0"/>
              <a:buAutoNum type="arabicPeriod"/>
              <a:defRPr/>
            </a:pPr>
            <a:r>
              <a:rPr lang="en-GB" b="1" dirty="0" smtClean="0"/>
              <a:t>C</a:t>
            </a:r>
            <a:r>
              <a:rPr lang="en-GB" dirty="0" smtClean="0"/>
              <a:t>hoose best acceptable fit.</a:t>
            </a:r>
          </a:p>
          <a:p>
            <a:pPr marL="342900" indent="-342900">
              <a:buFont typeface="Arial" charset="0"/>
              <a:buAutoNum type="arabicPeriod"/>
              <a:defRPr/>
            </a:pPr>
            <a:endParaRPr lang="en-US" b="1" dirty="0"/>
          </a:p>
          <a:p>
            <a:pPr marL="342900" indent="-342900">
              <a:buFont typeface="Arial" charset="0"/>
              <a:buAutoNum type="arabicPeriod"/>
              <a:defRPr/>
            </a:pPr>
            <a:endParaRPr lang="cs-CZ"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dirty="0" smtClean="0"/>
              <a:t>Modelling uncertainty </a:t>
            </a:r>
            <a:r>
              <a:rPr lang="en-GB" dirty="0" smtClean="0"/>
              <a:t>by use </a:t>
            </a:r>
            <a:r>
              <a:rPr lang="en-GB" dirty="0" smtClean="0"/>
              <a:t>of fuzzy set theory (NRI)</a:t>
            </a:r>
            <a:endParaRPr lang="en-GB" dirty="0"/>
          </a:p>
        </p:txBody>
      </p:sp>
      <p:sp>
        <p:nvSpPr>
          <p:cNvPr id="3" name="Inhaltsplatzhalter 2"/>
          <p:cNvSpPr>
            <a:spLocks noGrp="1"/>
          </p:cNvSpPr>
          <p:nvPr>
            <p:ph idx="1"/>
          </p:nvPr>
        </p:nvSpPr>
        <p:spPr/>
        <p:txBody>
          <a:bodyPr>
            <a:normAutofit lnSpcReduction="10000"/>
          </a:bodyPr>
          <a:lstStyle/>
          <a:p>
            <a:r>
              <a:rPr lang="en-US" dirty="0" smtClean="0"/>
              <a:t>Condition: The available basis of data is poor</a:t>
            </a:r>
          </a:p>
          <a:p>
            <a:endParaRPr lang="en-US" dirty="0" smtClean="0"/>
          </a:p>
          <a:p>
            <a:r>
              <a:rPr lang="en-US" dirty="0" smtClean="0"/>
              <a:t>Model </a:t>
            </a:r>
            <a:r>
              <a:rPr lang="en-US" dirty="0" smtClean="0"/>
              <a:t>an uncertain parameter as a fuzzy </a:t>
            </a:r>
            <a:r>
              <a:rPr lang="en-US" dirty="0" smtClean="0"/>
              <a:t>number</a:t>
            </a:r>
            <a:endParaRPr lang="en-US" dirty="0" smtClean="0"/>
          </a:p>
          <a:p>
            <a:endParaRPr lang="en-US" dirty="0" smtClean="0"/>
          </a:p>
          <a:p>
            <a:r>
              <a:rPr lang="en-US" dirty="0" smtClean="0"/>
              <a:t>Apply transformation </a:t>
            </a:r>
            <a:r>
              <a:rPr lang="en-US" dirty="0" smtClean="0"/>
              <a:t>method to propagate the fuzzy input through the computational </a:t>
            </a:r>
            <a:r>
              <a:rPr lang="en-US" dirty="0" smtClean="0"/>
              <a:t>model</a:t>
            </a:r>
            <a:endParaRPr lang="en-US" dirty="0" smtClean="0"/>
          </a:p>
          <a:p>
            <a:pPr lvl="1"/>
            <a:r>
              <a:rPr lang="en-US" dirty="0" smtClean="0"/>
              <a:t>Implemented into </a:t>
            </a:r>
            <a:r>
              <a:rPr lang="en-US" dirty="0" smtClean="0"/>
              <a:t>the computational model of radionuclide transport in the near-field region of a high level nuclear waste </a:t>
            </a:r>
            <a:r>
              <a:rPr lang="en-US" dirty="0" smtClean="0"/>
              <a:t>repository</a:t>
            </a:r>
          </a:p>
          <a:p>
            <a:pPr lvl="1"/>
            <a:r>
              <a:rPr lang="en-US" dirty="0" smtClean="0"/>
              <a:t>Created </a:t>
            </a:r>
            <a:r>
              <a:rPr lang="en-US" dirty="0" smtClean="0"/>
              <a:t>in the </a:t>
            </a:r>
            <a:r>
              <a:rPr lang="en-US" dirty="0" err="1" smtClean="0"/>
              <a:t>GoldSim</a:t>
            </a:r>
            <a:r>
              <a:rPr lang="en-US" dirty="0" smtClean="0"/>
              <a:t> programming </a:t>
            </a:r>
            <a:r>
              <a:rPr lang="en-US" dirty="0" smtClean="0"/>
              <a:t>environment</a:t>
            </a:r>
            <a:endParaRPr lang="en-US" dirty="0" smtClean="0"/>
          </a:p>
          <a:p>
            <a:pPr lvl="1"/>
            <a:r>
              <a:rPr lang="en-US" dirty="0" smtClean="0"/>
              <a:t>Performance </a:t>
            </a:r>
            <a:r>
              <a:rPr lang="en-US" dirty="0" smtClean="0"/>
              <a:t>of the </a:t>
            </a:r>
            <a:r>
              <a:rPr lang="en-US" dirty="0" smtClean="0"/>
              <a:t>transformation </a:t>
            </a:r>
            <a:r>
              <a:rPr lang="en-US" dirty="0" smtClean="0"/>
              <a:t>method </a:t>
            </a:r>
            <a:r>
              <a:rPr lang="en-US" dirty="0" smtClean="0"/>
              <a:t>demonstrated</a:t>
            </a:r>
            <a:endParaRPr lang="en-US" dirty="0" smtClean="0"/>
          </a:p>
          <a:p>
            <a:endParaRPr lang="en-US" dirty="0" smtClean="0"/>
          </a:p>
          <a:p>
            <a:r>
              <a:rPr lang="en-US" dirty="0" smtClean="0"/>
              <a:t>Conclusion: </a:t>
            </a:r>
            <a:r>
              <a:rPr lang="en-US" dirty="0" smtClean="0"/>
              <a:t>it is practically feasible to treat uncertainties in parameters of a complex computational model by the fuzzy set theory</a:t>
            </a:r>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18</a:t>
            </a:fld>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Bayesian updating of PDFs (</a:t>
            </a:r>
            <a:r>
              <a:rPr lang="en-GB" dirty="0" err="1" smtClean="0"/>
              <a:t>Facilia</a:t>
            </a:r>
            <a:r>
              <a:rPr lang="en-GB" dirty="0" smtClean="0"/>
              <a:t>)</a:t>
            </a:r>
            <a:endParaRPr lang="en-GB" dirty="0"/>
          </a:p>
        </p:txBody>
      </p:sp>
      <p:sp>
        <p:nvSpPr>
          <p:cNvPr id="19" name="Inhaltsplatzhalter 18"/>
          <p:cNvSpPr>
            <a:spLocks noGrp="1"/>
          </p:cNvSpPr>
          <p:nvPr>
            <p:ph idx="1"/>
          </p:nvPr>
        </p:nvSpPr>
        <p:spPr/>
        <p:txBody>
          <a:bodyPr>
            <a:normAutofit fontScale="92500" lnSpcReduction="20000"/>
          </a:bodyPr>
          <a:lstStyle/>
          <a:p>
            <a:pPr>
              <a:buNone/>
            </a:pPr>
            <a:r>
              <a:rPr lang="en-US" sz="1900" dirty="0" smtClean="0"/>
              <a:t>Combining a priori knowledge with experimental data using Bayesian methods </a:t>
            </a:r>
          </a:p>
          <a:p>
            <a:r>
              <a:rPr lang="en-US" sz="1900" dirty="0" smtClean="0"/>
              <a:t>Three methods demonstrated, each with its own field of application:</a:t>
            </a:r>
          </a:p>
          <a:p>
            <a:pPr lvl="1"/>
            <a:r>
              <a:rPr lang="en-US" sz="1700" dirty="0" smtClean="0"/>
              <a:t>I.	  Direct updating</a:t>
            </a:r>
          </a:p>
          <a:p>
            <a:pPr lvl="1"/>
            <a:r>
              <a:rPr lang="en-US" sz="1700" dirty="0" smtClean="0"/>
              <a:t>II.  Hierarchical updating</a:t>
            </a:r>
          </a:p>
          <a:p>
            <a:pPr lvl="1"/>
            <a:r>
              <a:rPr lang="en-US" sz="1700" dirty="0" smtClean="0"/>
              <a:t>III. Updating of model parameters</a:t>
            </a:r>
          </a:p>
          <a:p>
            <a:r>
              <a:rPr lang="en-US" sz="1900" dirty="0" smtClean="0"/>
              <a:t>Normal or log normal distributions of the parameters are assumed.</a:t>
            </a:r>
          </a:p>
          <a:p>
            <a:endParaRPr lang="en-US" dirty="0" smtClean="0"/>
          </a:p>
          <a:p>
            <a:pPr>
              <a:buNone/>
            </a:pPr>
            <a:r>
              <a:rPr lang="en-US" b="1" dirty="0" smtClean="0"/>
              <a:t>I. Direct updating</a:t>
            </a:r>
          </a:p>
          <a:p>
            <a:r>
              <a:rPr lang="en-US" dirty="0" smtClean="0"/>
              <a:t>Used when the </a:t>
            </a:r>
            <a:r>
              <a:rPr lang="en-US" i="1" dirty="0" smtClean="0"/>
              <a:t>a priori</a:t>
            </a:r>
            <a:r>
              <a:rPr lang="en-US" dirty="0" smtClean="0"/>
              <a:t> </a:t>
            </a:r>
            <a:br>
              <a:rPr lang="en-US" dirty="0" smtClean="0"/>
            </a:br>
            <a:r>
              <a:rPr lang="en-US" dirty="0" smtClean="0"/>
              <a:t>knowledge is a generic  PDF or </a:t>
            </a:r>
            <a:br>
              <a:rPr lang="en-US" dirty="0" smtClean="0"/>
            </a:br>
            <a:r>
              <a:rPr lang="en-US" dirty="0" smtClean="0"/>
              <a:t>a PDF of an analogue parameter</a:t>
            </a:r>
          </a:p>
          <a:p>
            <a:r>
              <a:rPr lang="en-US" dirty="0" smtClean="0"/>
              <a:t>The posterior PDF is a weighted </a:t>
            </a:r>
            <a:br>
              <a:rPr lang="en-US" dirty="0" smtClean="0"/>
            </a:br>
            <a:r>
              <a:rPr lang="en-US" dirty="0" smtClean="0"/>
              <a:t>combination of the </a:t>
            </a:r>
            <a:r>
              <a:rPr lang="en-US" i="1" dirty="0" smtClean="0"/>
              <a:t>a priori</a:t>
            </a:r>
            <a:r>
              <a:rPr lang="en-US" dirty="0" smtClean="0"/>
              <a:t> PDF </a:t>
            </a:r>
            <a:br>
              <a:rPr lang="en-US" dirty="0" smtClean="0"/>
            </a:br>
            <a:r>
              <a:rPr lang="en-US" dirty="0" smtClean="0"/>
              <a:t>and a specific PDF, taking into </a:t>
            </a:r>
            <a:br>
              <a:rPr lang="en-US" dirty="0" smtClean="0"/>
            </a:br>
            <a:r>
              <a:rPr lang="en-US" dirty="0" smtClean="0"/>
              <a:t>account total variability and </a:t>
            </a:r>
            <a:br>
              <a:rPr lang="en-US" dirty="0" smtClean="0"/>
            </a:br>
            <a:r>
              <a:rPr lang="en-US" dirty="0" smtClean="0"/>
              <a:t>differences between PDFs.</a:t>
            </a:r>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19</a:t>
            </a:fld>
            <a:endParaRPr lang="en-GB"/>
          </a:p>
        </p:txBody>
      </p:sp>
      <p:pic>
        <p:nvPicPr>
          <p:cNvPr id="15" name="Picture 3"/>
          <p:cNvPicPr>
            <a:picLocks noChangeAspect="1" noChangeArrowheads="1"/>
          </p:cNvPicPr>
          <p:nvPr/>
        </p:nvPicPr>
        <p:blipFill>
          <a:blip r:embed="rId2" cstate="print"/>
          <a:srcRect/>
          <a:stretch>
            <a:fillRect/>
          </a:stretch>
        </p:blipFill>
        <p:spPr bwMode="auto">
          <a:xfrm>
            <a:off x="4572000" y="3714752"/>
            <a:ext cx="3957970" cy="25003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hteck 24"/>
          <p:cNvSpPr/>
          <p:nvPr/>
        </p:nvSpPr>
        <p:spPr>
          <a:xfrm>
            <a:off x="357158" y="1500174"/>
            <a:ext cx="1928826" cy="3286148"/>
          </a:xfrm>
          <a:prstGeom prst="rect">
            <a:avLst/>
          </a:prstGeom>
          <a:solidFill>
            <a:srgbClr val="EDB7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dirty="0">
              <a:solidFill>
                <a:schemeClr val="tx1"/>
              </a:solidFill>
              <a:effectLst>
                <a:outerShdw blurRad="38100" dist="38100" dir="2700000" algn="tl">
                  <a:srgbClr val="000000">
                    <a:alpha val="43137"/>
                  </a:srgbClr>
                </a:outerShdw>
              </a:effectLst>
            </a:endParaRPr>
          </a:p>
        </p:txBody>
      </p:sp>
      <p:sp>
        <p:nvSpPr>
          <p:cNvPr id="22" name="Rechteck 21"/>
          <p:cNvSpPr/>
          <p:nvPr/>
        </p:nvSpPr>
        <p:spPr>
          <a:xfrm>
            <a:off x="3357554" y="1857364"/>
            <a:ext cx="2428892" cy="2500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99" name="Rectangle 2"/>
          <p:cNvSpPr>
            <a:spLocks noGrp="1" noChangeArrowheads="1"/>
          </p:cNvSpPr>
          <p:nvPr>
            <p:ph type="title"/>
          </p:nvPr>
        </p:nvSpPr>
        <p:spPr/>
        <p:txBody>
          <a:bodyPr/>
          <a:lstStyle/>
          <a:p>
            <a:pPr eaLnBrk="1" hangingPunct="1"/>
            <a:r>
              <a:rPr lang="en-GB" dirty="0" smtClean="0"/>
              <a:t>The Modeller’s Problem </a:t>
            </a:r>
          </a:p>
        </p:txBody>
      </p:sp>
      <p:sp>
        <p:nvSpPr>
          <p:cNvPr id="40" name="Inhaltsplatzhalter 39"/>
          <p:cNvSpPr>
            <a:spLocks noGrp="1"/>
          </p:cNvSpPr>
          <p:nvPr>
            <p:ph idx="1"/>
          </p:nvPr>
        </p:nvSpPr>
        <p:spPr>
          <a:xfrm>
            <a:off x="457200" y="4857760"/>
            <a:ext cx="8229600" cy="1268403"/>
          </a:xfrm>
        </p:spPr>
        <p:txBody>
          <a:bodyPr/>
          <a:lstStyle/>
          <a:p>
            <a:r>
              <a:rPr lang="en-GB" dirty="0" smtClean="0"/>
              <a:t>Input parameter uncertainty causes model output uncertainty </a:t>
            </a:r>
          </a:p>
          <a:p>
            <a:r>
              <a:rPr lang="en-GB" dirty="0" smtClean="0"/>
              <a:t>Output uncertainty has to be assessed</a:t>
            </a:r>
          </a:p>
          <a:p>
            <a:r>
              <a:rPr lang="en-GB" dirty="0" smtClean="0"/>
              <a:t>Parameter uncertainties have to be quantified</a:t>
            </a:r>
            <a:endParaRPr lang="en-GB" dirty="0"/>
          </a:p>
        </p:txBody>
      </p:sp>
      <p:sp>
        <p:nvSpPr>
          <p:cNvPr id="4098" name="Foliennummernplatzhalter 4"/>
          <p:cNvSpPr>
            <a:spLocks noGrp="1"/>
          </p:cNvSpPr>
          <p:nvPr>
            <p:ph type="sldNum" sz="quarter" idx="11"/>
          </p:nvPr>
        </p:nvSpPr>
        <p:spPr>
          <a:noFill/>
        </p:spPr>
        <p:txBody>
          <a:bodyPr/>
          <a:lstStyle/>
          <a:p>
            <a:fld id="{E1B5B7FE-8293-4E5B-85E4-E019A7D80360}" type="slidenum">
              <a:rPr lang="en-GB" smtClean="0"/>
              <a:pPr/>
              <a:t>2</a:t>
            </a:fld>
            <a:endParaRPr lang="en-GB" smtClean="0"/>
          </a:p>
        </p:txBody>
      </p:sp>
      <p:pic>
        <p:nvPicPr>
          <p:cNvPr id="4114" name="Picture 18" descr="C:\Dokumente und Einstellungen\bex\Lokale Einstellungen\Temporary Internet Files\Content.IE5\UCPJODUT\MCj02506590000[1].wmf"/>
          <p:cNvPicPr>
            <a:picLocks noChangeAspect="1" noChangeArrowheads="1"/>
          </p:cNvPicPr>
          <p:nvPr/>
        </p:nvPicPr>
        <p:blipFill>
          <a:blip r:embed="rId3" cstate="print"/>
          <a:srcRect/>
          <a:stretch>
            <a:fillRect/>
          </a:stretch>
        </p:blipFill>
        <p:spPr bwMode="auto">
          <a:xfrm>
            <a:off x="3478039" y="2258272"/>
            <a:ext cx="2187921" cy="1769952"/>
          </a:xfrm>
          <a:prstGeom prst="rect">
            <a:avLst/>
          </a:prstGeom>
          <a:noFill/>
        </p:spPr>
      </p:pic>
      <p:sp>
        <p:nvSpPr>
          <p:cNvPr id="23" name="Pfeil nach rechts 22"/>
          <p:cNvSpPr/>
          <p:nvPr/>
        </p:nvSpPr>
        <p:spPr>
          <a:xfrm>
            <a:off x="2285984" y="2714620"/>
            <a:ext cx="1071570" cy="78581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Pfeil nach rechts 23"/>
          <p:cNvSpPr/>
          <p:nvPr/>
        </p:nvSpPr>
        <p:spPr>
          <a:xfrm>
            <a:off x="5786446" y="2714620"/>
            <a:ext cx="1071570" cy="78581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hteck 25"/>
          <p:cNvSpPr/>
          <p:nvPr/>
        </p:nvSpPr>
        <p:spPr>
          <a:xfrm>
            <a:off x="6858016" y="1428736"/>
            <a:ext cx="1928826" cy="3286148"/>
          </a:xfrm>
          <a:prstGeom prst="rect">
            <a:avLst/>
          </a:prstGeom>
          <a:solidFill>
            <a:srgbClr val="EDB7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dirty="0">
              <a:solidFill>
                <a:schemeClr val="tx1"/>
              </a:solidFill>
              <a:effectLst>
                <a:outerShdw blurRad="38100" dist="38100" dir="2700000" algn="tl">
                  <a:srgbClr val="000000">
                    <a:alpha val="43137"/>
                  </a:srgbClr>
                </a:outerShdw>
              </a:effectLst>
            </a:endParaRPr>
          </a:p>
        </p:txBody>
      </p:sp>
      <p:sp>
        <p:nvSpPr>
          <p:cNvPr id="27" name="Textfeld 26"/>
          <p:cNvSpPr txBox="1"/>
          <p:nvPr/>
        </p:nvSpPr>
        <p:spPr>
          <a:xfrm>
            <a:off x="3929058" y="3786190"/>
            <a:ext cx="1441420" cy="646331"/>
          </a:xfrm>
          <a:prstGeom prst="rect">
            <a:avLst/>
          </a:prstGeom>
          <a:noFill/>
        </p:spPr>
        <p:txBody>
          <a:bodyPr wrap="none" rtlCol="0">
            <a:spAutoFit/>
          </a:bodyPr>
          <a:lstStyle/>
          <a:p>
            <a:r>
              <a:rPr lang="de-DE" sz="3600" dirty="0" smtClean="0">
                <a:effectLst>
                  <a:outerShdw blurRad="38100" dist="38100" dir="2700000" algn="tl">
                    <a:srgbClr val="000000">
                      <a:alpha val="43137"/>
                    </a:srgbClr>
                  </a:outerShdw>
                </a:effectLst>
              </a:rPr>
              <a:t>Model</a:t>
            </a:r>
            <a:endParaRPr lang="de-DE" sz="3600" dirty="0">
              <a:effectLst>
                <a:outerShdw blurRad="38100" dist="38100" dir="2700000" algn="tl">
                  <a:srgbClr val="000000">
                    <a:alpha val="43137"/>
                  </a:srgbClr>
                </a:outerShdw>
              </a:effectLst>
            </a:endParaRPr>
          </a:p>
        </p:txBody>
      </p:sp>
      <p:sp>
        <p:nvSpPr>
          <p:cNvPr id="36" name="Pfeil nach unten 35"/>
          <p:cNvSpPr/>
          <p:nvPr/>
        </p:nvSpPr>
        <p:spPr>
          <a:xfrm>
            <a:off x="928662" y="3214686"/>
            <a:ext cx="785818" cy="785818"/>
          </a:xfrm>
          <a:prstGeom prst="down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oben 36"/>
          <p:cNvSpPr/>
          <p:nvPr/>
        </p:nvSpPr>
        <p:spPr>
          <a:xfrm>
            <a:off x="928662" y="2357430"/>
            <a:ext cx="785818" cy="785818"/>
          </a:xfrm>
          <a:prstGeom prst="up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Textfeld 31"/>
          <p:cNvSpPr txBox="1"/>
          <p:nvPr/>
        </p:nvSpPr>
        <p:spPr>
          <a:xfrm>
            <a:off x="714348" y="2786058"/>
            <a:ext cx="1210588" cy="646331"/>
          </a:xfrm>
          <a:prstGeom prst="rect">
            <a:avLst/>
          </a:prstGeom>
          <a:noFill/>
        </p:spPr>
        <p:txBody>
          <a:bodyPr wrap="none" rtlCol="0">
            <a:spAutoFit/>
          </a:bodyPr>
          <a:lstStyle/>
          <a:p>
            <a:r>
              <a:rPr lang="de-DE" sz="3600" dirty="0" smtClean="0">
                <a:effectLst>
                  <a:outerShdw blurRad="38100" dist="38100" dir="2700000" algn="tl">
                    <a:srgbClr val="000000">
                      <a:alpha val="43137"/>
                    </a:srgbClr>
                  </a:outerShdw>
                </a:effectLst>
              </a:rPr>
              <a:t>Input</a:t>
            </a:r>
            <a:endParaRPr lang="de-DE" sz="3600" dirty="0">
              <a:effectLst>
                <a:outerShdw blurRad="38100" dist="38100" dir="2700000" algn="tl">
                  <a:srgbClr val="000000">
                    <a:alpha val="43137"/>
                  </a:srgbClr>
                </a:outerShdw>
              </a:effectLst>
            </a:endParaRPr>
          </a:p>
        </p:txBody>
      </p:sp>
      <p:sp>
        <p:nvSpPr>
          <p:cNvPr id="38" name="Pfeil nach unten 37"/>
          <p:cNvSpPr/>
          <p:nvPr/>
        </p:nvSpPr>
        <p:spPr>
          <a:xfrm>
            <a:off x="7429520" y="3214686"/>
            <a:ext cx="785818" cy="1357322"/>
          </a:xfrm>
          <a:prstGeom prst="down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Pfeil nach oben 38"/>
          <p:cNvSpPr/>
          <p:nvPr/>
        </p:nvSpPr>
        <p:spPr>
          <a:xfrm>
            <a:off x="7429520" y="1785926"/>
            <a:ext cx="785818" cy="1357322"/>
          </a:xfrm>
          <a:prstGeom prst="up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Textfeld 33"/>
          <p:cNvSpPr txBox="1"/>
          <p:nvPr/>
        </p:nvSpPr>
        <p:spPr>
          <a:xfrm>
            <a:off x="7072330" y="2786058"/>
            <a:ext cx="1569660" cy="646331"/>
          </a:xfrm>
          <a:prstGeom prst="rect">
            <a:avLst/>
          </a:prstGeom>
          <a:noFill/>
        </p:spPr>
        <p:txBody>
          <a:bodyPr wrap="none" rtlCol="0">
            <a:spAutoFit/>
          </a:bodyPr>
          <a:lstStyle/>
          <a:p>
            <a:r>
              <a:rPr lang="de-DE" sz="3600" dirty="0" smtClean="0">
                <a:effectLst>
                  <a:outerShdw blurRad="38100" dist="38100" dir="2700000" algn="tl">
                    <a:srgbClr val="000000">
                      <a:alpha val="43137"/>
                    </a:srgbClr>
                  </a:outerShdw>
                </a:effectLst>
              </a:rPr>
              <a:t>Output</a:t>
            </a:r>
            <a:endParaRPr lang="de-DE"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7" presetClass="entr" presetSubtype="4"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3000" fill="hold"/>
                                        <p:tgtEl>
                                          <p:spTgt spid="37"/>
                                        </p:tgtEl>
                                        <p:attrNameLst>
                                          <p:attrName>ppt_x</p:attrName>
                                        </p:attrNameLst>
                                      </p:cBhvr>
                                      <p:tavLst>
                                        <p:tav tm="0">
                                          <p:val>
                                            <p:strVal val="#ppt_x"/>
                                          </p:val>
                                        </p:tav>
                                        <p:tav tm="100000">
                                          <p:val>
                                            <p:strVal val="#ppt_x"/>
                                          </p:val>
                                        </p:tav>
                                      </p:tavLst>
                                    </p:anim>
                                    <p:anim calcmode="lin" valueType="num">
                                      <p:cBhvr>
                                        <p:cTn id="20" dur="3000" fill="hold"/>
                                        <p:tgtEl>
                                          <p:spTgt spid="37"/>
                                        </p:tgtEl>
                                        <p:attrNameLst>
                                          <p:attrName>ppt_y</p:attrName>
                                        </p:attrNameLst>
                                      </p:cBhvr>
                                      <p:tavLst>
                                        <p:tav tm="0">
                                          <p:val>
                                            <p:strVal val="#ppt_y+#ppt_h/2"/>
                                          </p:val>
                                        </p:tav>
                                        <p:tav tm="100000">
                                          <p:val>
                                            <p:strVal val="#ppt_y"/>
                                          </p:val>
                                        </p:tav>
                                      </p:tavLst>
                                    </p:anim>
                                    <p:anim calcmode="lin" valueType="num">
                                      <p:cBhvr>
                                        <p:cTn id="21" dur="3000" fill="hold"/>
                                        <p:tgtEl>
                                          <p:spTgt spid="37"/>
                                        </p:tgtEl>
                                        <p:attrNameLst>
                                          <p:attrName>ppt_w</p:attrName>
                                        </p:attrNameLst>
                                      </p:cBhvr>
                                      <p:tavLst>
                                        <p:tav tm="0">
                                          <p:val>
                                            <p:strVal val="#ppt_w"/>
                                          </p:val>
                                        </p:tav>
                                        <p:tav tm="100000">
                                          <p:val>
                                            <p:strVal val="#ppt_w"/>
                                          </p:val>
                                        </p:tav>
                                      </p:tavLst>
                                    </p:anim>
                                    <p:anim calcmode="lin" valueType="num">
                                      <p:cBhvr>
                                        <p:cTn id="22" dur="3000" fill="hold"/>
                                        <p:tgtEl>
                                          <p:spTgt spid="37"/>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3000" fill="hold"/>
                                        <p:tgtEl>
                                          <p:spTgt spid="39"/>
                                        </p:tgtEl>
                                        <p:attrNameLst>
                                          <p:attrName>ppt_x</p:attrName>
                                        </p:attrNameLst>
                                      </p:cBhvr>
                                      <p:tavLst>
                                        <p:tav tm="0">
                                          <p:val>
                                            <p:strVal val="#ppt_x"/>
                                          </p:val>
                                        </p:tav>
                                        <p:tav tm="100000">
                                          <p:val>
                                            <p:strVal val="#ppt_x"/>
                                          </p:val>
                                        </p:tav>
                                      </p:tavLst>
                                    </p:anim>
                                    <p:anim calcmode="lin" valueType="num">
                                      <p:cBhvr>
                                        <p:cTn id="26" dur="3000" fill="hold"/>
                                        <p:tgtEl>
                                          <p:spTgt spid="39"/>
                                        </p:tgtEl>
                                        <p:attrNameLst>
                                          <p:attrName>ppt_y</p:attrName>
                                        </p:attrNameLst>
                                      </p:cBhvr>
                                      <p:tavLst>
                                        <p:tav tm="0">
                                          <p:val>
                                            <p:strVal val="#ppt_y+#ppt_h/2"/>
                                          </p:val>
                                        </p:tav>
                                        <p:tav tm="100000">
                                          <p:val>
                                            <p:strVal val="#ppt_y"/>
                                          </p:val>
                                        </p:tav>
                                      </p:tavLst>
                                    </p:anim>
                                    <p:anim calcmode="lin" valueType="num">
                                      <p:cBhvr>
                                        <p:cTn id="27" dur="3000" fill="hold"/>
                                        <p:tgtEl>
                                          <p:spTgt spid="39"/>
                                        </p:tgtEl>
                                        <p:attrNameLst>
                                          <p:attrName>ppt_w</p:attrName>
                                        </p:attrNameLst>
                                      </p:cBhvr>
                                      <p:tavLst>
                                        <p:tav tm="0">
                                          <p:val>
                                            <p:strVal val="#ppt_w"/>
                                          </p:val>
                                        </p:tav>
                                        <p:tav tm="100000">
                                          <p:val>
                                            <p:strVal val="#ppt_w"/>
                                          </p:val>
                                        </p:tav>
                                      </p:tavLst>
                                    </p:anim>
                                    <p:anim calcmode="lin" valueType="num">
                                      <p:cBhvr>
                                        <p:cTn id="28" dur="3000" fill="hold"/>
                                        <p:tgtEl>
                                          <p:spTgt spid="39"/>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3000" fill="hold"/>
                                        <p:tgtEl>
                                          <p:spTgt spid="36"/>
                                        </p:tgtEl>
                                        <p:attrNameLst>
                                          <p:attrName>ppt_x</p:attrName>
                                        </p:attrNameLst>
                                      </p:cBhvr>
                                      <p:tavLst>
                                        <p:tav tm="0">
                                          <p:val>
                                            <p:strVal val="#ppt_x"/>
                                          </p:val>
                                        </p:tav>
                                        <p:tav tm="100000">
                                          <p:val>
                                            <p:strVal val="#ppt_x"/>
                                          </p:val>
                                        </p:tav>
                                      </p:tavLst>
                                    </p:anim>
                                    <p:anim calcmode="lin" valueType="num">
                                      <p:cBhvr>
                                        <p:cTn id="32" dur="3000" fill="hold"/>
                                        <p:tgtEl>
                                          <p:spTgt spid="36"/>
                                        </p:tgtEl>
                                        <p:attrNameLst>
                                          <p:attrName>ppt_y</p:attrName>
                                        </p:attrNameLst>
                                      </p:cBhvr>
                                      <p:tavLst>
                                        <p:tav tm="0">
                                          <p:val>
                                            <p:strVal val="#ppt_y-#ppt_h/2"/>
                                          </p:val>
                                        </p:tav>
                                        <p:tav tm="100000">
                                          <p:val>
                                            <p:strVal val="#ppt_y"/>
                                          </p:val>
                                        </p:tav>
                                      </p:tavLst>
                                    </p:anim>
                                    <p:anim calcmode="lin" valueType="num">
                                      <p:cBhvr>
                                        <p:cTn id="33" dur="3000" fill="hold"/>
                                        <p:tgtEl>
                                          <p:spTgt spid="36"/>
                                        </p:tgtEl>
                                        <p:attrNameLst>
                                          <p:attrName>ppt_w</p:attrName>
                                        </p:attrNameLst>
                                      </p:cBhvr>
                                      <p:tavLst>
                                        <p:tav tm="0">
                                          <p:val>
                                            <p:strVal val="#ppt_w"/>
                                          </p:val>
                                        </p:tav>
                                        <p:tav tm="100000">
                                          <p:val>
                                            <p:strVal val="#ppt_w"/>
                                          </p:val>
                                        </p:tav>
                                      </p:tavLst>
                                    </p:anim>
                                    <p:anim calcmode="lin" valueType="num">
                                      <p:cBhvr>
                                        <p:cTn id="34" dur="3000" fill="hold"/>
                                        <p:tgtEl>
                                          <p:spTgt spid="36"/>
                                        </p:tgtEl>
                                        <p:attrNameLst>
                                          <p:attrName>ppt_h</p:attrName>
                                        </p:attrNameLst>
                                      </p:cBhvr>
                                      <p:tavLst>
                                        <p:tav tm="0">
                                          <p:val>
                                            <p:fltVal val="0"/>
                                          </p:val>
                                        </p:tav>
                                        <p:tav tm="100000">
                                          <p:val>
                                            <p:strVal val="#ppt_h"/>
                                          </p:val>
                                        </p:tav>
                                      </p:tavLst>
                                    </p:anim>
                                  </p:childTnLst>
                                </p:cTn>
                              </p:par>
                              <p:par>
                                <p:cTn id="35" presetID="17" presetClass="entr" presetSubtype="1"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3000" fill="hold"/>
                                        <p:tgtEl>
                                          <p:spTgt spid="38"/>
                                        </p:tgtEl>
                                        <p:attrNameLst>
                                          <p:attrName>ppt_x</p:attrName>
                                        </p:attrNameLst>
                                      </p:cBhvr>
                                      <p:tavLst>
                                        <p:tav tm="0">
                                          <p:val>
                                            <p:strVal val="#ppt_x"/>
                                          </p:val>
                                        </p:tav>
                                        <p:tav tm="100000">
                                          <p:val>
                                            <p:strVal val="#ppt_x"/>
                                          </p:val>
                                        </p:tav>
                                      </p:tavLst>
                                    </p:anim>
                                    <p:anim calcmode="lin" valueType="num">
                                      <p:cBhvr>
                                        <p:cTn id="38" dur="3000" fill="hold"/>
                                        <p:tgtEl>
                                          <p:spTgt spid="38"/>
                                        </p:tgtEl>
                                        <p:attrNameLst>
                                          <p:attrName>ppt_y</p:attrName>
                                        </p:attrNameLst>
                                      </p:cBhvr>
                                      <p:tavLst>
                                        <p:tav tm="0">
                                          <p:val>
                                            <p:strVal val="#ppt_y-#ppt_h/2"/>
                                          </p:val>
                                        </p:tav>
                                        <p:tav tm="100000">
                                          <p:val>
                                            <p:strVal val="#ppt_y"/>
                                          </p:val>
                                        </p:tav>
                                      </p:tavLst>
                                    </p:anim>
                                    <p:anim calcmode="lin" valueType="num">
                                      <p:cBhvr>
                                        <p:cTn id="39" dur="3000" fill="hold"/>
                                        <p:tgtEl>
                                          <p:spTgt spid="38"/>
                                        </p:tgtEl>
                                        <p:attrNameLst>
                                          <p:attrName>ppt_w</p:attrName>
                                        </p:attrNameLst>
                                      </p:cBhvr>
                                      <p:tavLst>
                                        <p:tav tm="0">
                                          <p:val>
                                            <p:strVal val="#ppt_w"/>
                                          </p:val>
                                        </p:tav>
                                        <p:tav tm="100000">
                                          <p:val>
                                            <p:strVal val="#ppt_w"/>
                                          </p:val>
                                        </p:tav>
                                      </p:tavLst>
                                    </p:anim>
                                    <p:anim calcmode="lin" valueType="num">
                                      <p:cBhvr>
                                        <p:cTn id="40" dur="30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0">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xEl>
                                              <p:pRg st="1" end="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0" grpId="0" uiExpand="1" build="p"/>
      <p:bldP spid="26" grpId="0" animBg="1"/>
      <p:bldP spid="36" grpId="0" animBg="1"/>
      <p:bldP spid="37" grpId="0" animBg="1"/>
      <p:bldP spid="32" grpId="0"/>
      <p:bldP spid="38" grpId="0" animBg="1"/>
      <p:bldP spid="39"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Bayesian updating of PDFs (</a:t>
            </a:r>
            <a:r>
              <a:rPr lang="en-GB" dirty="0" err="1" smtClean="0"/>
              <a:t>Facilia</a:t>
            </a:r>
            <a:r>
              <a:rPr lang="en-GB" dirty="0" smtClean="0"/>
              <a:t>)</a:t>
            </a:r>
            <a:endParaRPr lang="de-DE" dirty="0"/>
          </a:p>
        </p:txBody>
      </p:sp>
      <p:sp>
        <p:nvSpPr>
          <p:cNvPr id="8" name="Inhaltsplatzhalter 7"/>
          <p:cNvSpPr>
            <a:spLocks noGrp="1"/>
          </p:cNvSpPr>
          <p:nvPr>
            <p:ph idx="1"/>
          </p:nvPr>
        </p:nvSpPr>
        <p:spPr/>
        <p:txBody>
          <a:bodyPr>
            <a:normAutofit fontScale="92500" lnSpcReduction="20000"/>
          </a:bodyPr>
          <a:lstStyle/>
          <a:p>
            <a:pPr>
              <a:buNone/>
            </a:pPr>
            <a:r>
              <a:rPr lang="en-GB" b="1" dirty="0" smtClean="0"/>
              <a:t>II. Hierarchical updating</a:t>
            </a:r>
          </a:p>
          <a:p>
            <a:r>
              <a:rPr lang="en-GB" dirty="0" smtClean="0"/>
              <a:t>Useful when data for several analogue parameters are available, but some have little data and others have more data. The estimate of the PDF for parameters with less data will be improved by parameters that have more data.</a:t>
            </a:r>
          </a:p>
          <a:p>
            <a:r>
              <a:rPr lang="en-GB" dirty="0" smtClean="0"/>
              <a:t>The prior distribution is not specified explicitly for a parameter but estimated from the available data of the analogue parameters.</a:t>
            </a:r>
          </a:p>
          <a:p>
            <a:r>
              <a:rPr lang="en-GB" dirty="0" smtClean="0"/>
              <a:t>Given an updated hierarchical model, the prediction of probable outcomes for unobserved analogues is possible.</a:t>
            </a:r>
          </a:p>
          <a:p>
            <a:endParaRPr lang="en-GB" dirty="0" smtClean="0"/>
          </a:p>
          <a:p>
            <a:pPr>
              <a:buNone/>
            </a:pPr>
            <a:r>
              <a:rPr lang="en-GB" b="1" dirty="0" smtClean="0"/>
              <a:t>III. Updating of model parameters</a:t>
            </a:r>
          </a:p>
          <a:p>
            <a:r>
              <a:rPr lang="en-GB" dirty="0" smtClean="0"/>
              <a:t>Decreasing the uncertainty of model parameters by taking </a:t>
            </a:r>
            <a:r>
              <a:rPr lang="en-GB" i="1" dirty="0" smtClean="0"/>
              <a:t>a priori</a:t>
            </a:r>
            <a:r>
              <a:rPr lang="en-GB" dirty="0" smtClean="0"/>
              <a:t> uncertainty into account. </a:t>
            </a:r>
          </a:p>
          <a:p>
            <a:r>
              <a:rPr lang="en-GB" dirty="0" smtClean="0"/>
              <a:t>The updating of the coefficients of a regression model </a:t>
            </a:r>
            <a:r>
              <a:rPr lang="en-GB" dirty="0" smtClean="0"/>
              <a:t>was demonstrated</a:t>
            </a:r>
            <a:r>
              <a:rPr lang="en-GB" dirty="0" smtClean="0"/>
              <a:t>. The </a:t>
            </a:r>
            <a:r>
              <a:rPr lang="en-GB" i="1" dirty="0" smtClean="0"/>
              <a:t>a priori</a:t>
            </a:r>
            <a:r>
              <a:rPr lang="en-GB" dirty="0" smtClean="0"/>
              <a:t> uncertainty of the coefficients is updated as measurements becomes available.</a:t>
            </a:r>
          </a:p>
          <a:p>
            <a:endParaRPr lang="en-GB" dirty="0"/>
          </a:p>
        </p:txBody>
      </p:sp>
      <p:sp>
        <p:nvSpPr>
          <p:cNvPr id="5" name="Foliennummernplatzhalter 4"/>
          <p:cNvSpPr>
            <a:spLocks noGrp="1"/>
          </p:cNvSpPr>
          <p:nvPr>
            <p:ph type="sldNum" sz="quarter" idx="11"/>
          </p:nvPr>
        </p:nvSpPr>
        <p:spPr/>
        <p:txBody>
          <a:bodyPr/>
          <a:lstStyle/>
          <a:p>
            <a:pPr>
              <a:defRPr/>
            </a:pPr>
            <a:fld id="{CB49E75A-08AD-420C-BC1F-3078DFB271D2}" type="slidenum">
              <a:rPr lang="de-DE" smtClean="0"/>
              <a:pPr>
                <a:defRPr/>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smtClean="0"/>
              <a:t>Summary and Lessons Learnt</a:t>
            </a:r>
            <a:endParaRPr lang="en-GB"/>
          </a:p>
        </p:txBody>
      </p:sp>
      <p:sp>
        <p:nvSpPr>
          <p:cNvPr id="7" name="Inhaltsplatzhalter 6"/>
          <p:cNvSpPr>
            <a:spLocks noGrp="1"/>
          </p:cNvSpPr>
          <p:nvPr>
            <p:ph idx="1"/>
          </p:nvPr>
        </p:nvSpPr>
        <p:spPr/>
        <p:txBody>
          <a:bodyPr>
            <a:normAutofit fontScale="77500" lnSpcReduction="20000"/>
          </a:bodyPr>
          <a:lstStyle/>
          <a:p>
            <a:r>
              <a:rPr lang="en-GB" dirty="0" smtClean="0"/>
              <a:t>Deterministic sensitivity analysis is an adequate tool for identifying relevant uncertainties</a:t>
            </a:r>
          </a:p>
          <a:p>
            <a:endParaRPr lang="en-GB" dirty="0" smtClean="0"/>
          </a:p>
          <a:p>
            <a:r>
              <a:rPr lang="en-GB" dirty="0" smtClean="0"/>
              <a:t>Uncertainties should be quantified in a traceable manner</a:t>
            </a:r>
          </a:p>
          <a:p>
            <a:endParaRPr lang="en-GB" dirty="0" smtClean="0"/>
          </a:p>
          <a:p>
            <a:r>
              <a:rPr lang="en-GB" dirty="0" smtClean="0"/>
              <a:t>A procedure for dealing with a given data and knowledge situation was proposed</a:t>
            </a:r>
          </a:p>
          <a:p>
            <a:endParaRPr lang="en-GB" dirty="0" smtClean="0"/>
          </a:p>
          <a:p>
            <a:r>
              <a:rPr lang="en-GB" dirty="0" smtClean="0"/>
              <a:t>A proper selection of Input PDFs is essential for convincing probabilistic uncertainty and sensitivity analysis</a:t>
            </a:r>
          </a:p>
          <a:p>
            <a:endParaRPr lang="en-GB" dirty="0" smtClean="0"/>
          </a:p>
          <a:p>
            <a:r>
              <a:rPr lang="en-GB" dirty="0" smtClean="0"/>
              <a:t>PDFs can be derived from data sets if they are large enough</a:t>
            </a:r>
          </a:p>
          <a:p>
            <a:pPr lvl="1"/>
            <a:r>
              <a:rPr lang="en-GB" dirty="0" smtClean="0"/>
              <a:t>PDF derivation tool</a:t>
            </a:r>
          </a:p>
          <a:p>
            <a:pPr lvl="1"/>
            <a:endParaRPr lang="en-GB" dirty="0" smtClean="0"/>
          </a:p>
          <a:p>
            <a:r>
              <a:rPr lang="en-GB" dirty="0" smtClean="0"/>
              <a:t>Generic PDFs can be calibrated or updated using available data</a:t>
            </a:r>
          </a:p>
          <a:p>
            <a:pPr lvl="1"/>
            <a:r>
              <a:rPr lang="en-GB" dirty="0" smtClean="0"/>
              <a:t>Bayesian approach</a:t>
            </a:r>
          </a:p>
          <a:p>
            <a:endParaRPr lang="en-GB" dirty="0" smtClean="0"/>
          </a:p>
          <a:p>
            <a:r>
              <a:rPr lang="en-GB" dirty="0" smtClean="0"/>
              <a:t>Poor data situations require specific measures</a:t>
            </a:r>
          </a:p>
          <a:p>
            <a:pPr lvl="1"/>
            <a:r>
              <a:rPr lang="en-GB" dirty="0" smtClean="0"/>
              <a:t>Fuzzy number approach</a:t>
            </a:r>
          </a:p>
          <a:p>
            <a:pPr lvl="1"/>
            <a:r>
              <a:rPr lang="en-GB" dirty="0" smtClean="0"/>
              <a:t>Stylised PDF generation</a:t>
            </a:r>
          </a:p>
          <a:p>
            <a:endParaRPr lang="en-GB" dirty="0" smtClean="0"/>
          </a:p>
        </p:txBody>
      </p:sp>
      <p:sp>
        <p:nvSpPr>
          <p:cNvPr id="5" name="Foliennummernplatzhalter 4"/>
          <p:cNvSpPr>
            <a:spLocks noGrp="1"/>
          </p:cNvSpPr>
          <p:nvPr>
            <p:ph type="sldNum" sz="quarter" idx="11"/>
          </p:nvPr>
        </p:nvSpPr>
        <p:spPr/>
        <p:txBody>
          <a:bodyPr/>
          <a:lstStyle/>
          <a:p>
            <a:pPr>
              <a:defRPr/>
            </a:pPr>
            <a:fld id="{CB49E75A-08AD-420C-BC1F-3078DFB271D2}" type="slidenum">
              <a:rPr lang="en-GB" smtClean="0"/>
              <a:pPr>
                <a:defRPr/>
              </a:pPr>
              <a:t>21</a:t>
            </a:fld>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Thank you!</a:t>
            </a:r>
            <a:endParaRPr lang="en-GB"/>
          </a:p>
        </p:txBody>
      </p:sp>
      <p:sp>
        <p:nvSpPr>
          <p:cNvPr id="7" name="Inhaltsplatzhalter 6"/>
          <p:cNvSpPr>
            <a:spLocks noGrp="1"/>
          </p:cNvSpPr>
          <p:nvPr>
            <p:ph sz="half" idx="2"/>
          </p:nvPr>
        </p:nvSpPr>
        <p:spPr>
          <a:xfrm>
            <a:off x="3643306" y="1600200"/>
            <a:ext cx="5043494" cy="4525963"/>
          </a:xfrm>
        </p:spPr>
        <p:txBody>
          <a:bodyPr/>
          <a:lstStyle/>
          <a:p>
            <a:r>
              <a:rPr lang="en-GB" sz="1800" dirty="0" err="1" smtClean="0"/>
              <a:t>Henrik</a:t>
            </a:r>
            <a:r>
              <a:rPr lang="en-GB" sz="1800" dirty="0" smtClean="0"/>
              <a:t> </a:t>
            </a:r>
            <a:r>
              <a:rPr lang="en-GB" sz="1800" dirty="0" err="1" smtClean="0"/>
              <a:t>Nordman</a:t>
            </a:r>
            <a:endParaRPr lang="en-GB" sz="1800" dirty="0" smtClean="0"/>
          </a:p>
          <a:p>
            <a:endParaRPr lang="en-GB" sz="1800" dirty="0" smtClean="0"/>
          </a:p>
          <a:p>
            <a:endParaRPr lang="en-GB" sz="1800" dirty="0" smtClean="0"/>
          </a:p>
          <a:p>
            <a:r>
              <a:rPr lang="en-GB" sz="1800" dirty="0" smtClean="0"/>
              <a:t>Olivier Destin, Olivier </a:t>
            </a:r>
            <a:r>
              <a:rPr lang="en-GB" sz="1800" dirty="0" err="1" smtClean="0"/>
              <a:t>Smidts</a:t>
            </a:r>
            <a:endParaRPr lang="en-GB" sz="1800" dirty="0" smtClean="0"/>
          </a:p>
          <a:p>
            <a:endParaRPr lang="en-GB" sz="1800" dirty="0" smtClean="0"/>
          </a:p>
          <a:p>
            <a:endParaRPr lang="en-GB" sz="1800" dirty="0" smtClean="0"/>
          </a:p>
          <a:p>
            <a:r>
              <a:rPr lang="en-GB" sz="1800" dirty="0" smtClean="0"/>
              <a:t>Rodolfo Avila, </a:t>
            </a:r>
            <a:r>
              <a:rPr lang="en-GB" sz="1800" dirty="0" err="1" smtClean="0"/>
              <a:t>Kristofer</a:t>
            </a:r>
            <a:r>
              <a:rPr lang="en-GB" sz="1800" dirty="0" smtClean="0"/>
              <a:t> </a:t>
            </a:r>
            <a:r>
              <a:rPr lang="en-GB" sz="1800" dirty="0" err="1" smtClean="0"/>
              <a:t>Stendberg</a:t>
            </a:r>
            <a:endParaRPr lang="en-GB" sz="1800" dirty="0" smtClean="0"/>
          </a:p>
          <a:p>
            <a:endParaRPr lang="en-GB" sz="1800" dirty="0" smtClean="0"/>
          </a:p>
          <a:p>
            <a:endParaRPr lang="en-GB" sz="1800" dirty="0" smtClean="0"/>
          </a:p>
          <a:p>
            <a:r>
              <a:rPr lang="en-GB" sz="1800" dirty="0" smtClean="0"/>
              <a:t>Ale</a:t>
            </a:r>
            <a:r>
              <a:rPr lang="de-DE" sz="1800" dirty="0" smtClean="0"/>
              <a:t>š </a:t>
            </a:r>
            <a:r>
              <a:rPr lang="en-GB" sz="1800" dirty="0" err="1" smtClean="0"/>
              <a:t>Vete</a:t>
            </a:r>
            <a:r>
              <a:rPr lang="de-DE" sz="1800" dirty="0" smtClean="0"/>
              <a:t>š</a:t>
            </a:r>
            <a:r>
              <a:rPr lang="en-GB" sz="1800" dirty="0" smtClean="0"/>
              <a:t>n</a:t>
            </a:r>
            <a:r>
              <a:rPr lang="de-DE" sz="1800" dirty="0" smtClean="0"/>
              <a:t>í</a:t>
            </a:r>
            <a:r>
              <a:rPr lang="en-GB" sz="1800" dirty="0" smtClean="0"/>
              <a:t>k</a:t>
            </a:r>
          </a:p>
          <a:p>
            <a:endParaRPr lang="en-GB" sz="1800" dirty="0" smtClean="0"/>
          </a:p>
          <a:p>
            <a:endParaRPr lang="en-GB" sz="1800" dirty="0" smtClean="0"/>
          </a:p>
          <a:p>
            <a:r>
              <a:rPr lang="en-GB" sz="1800" dirty="0" smtClean="0"/>
              <a:t>Dirk-A. Becker, </a:t>
            </a:r>
            <a:r>
              <a:rPr lang="en-GB" sz="1800" dirty="0" err="1" smtClean="0"/>
              <a:t>Eckhard</a:t>
            </a:r>
            <a:r>
              <a:rPr lang="en-GB" sz="1800" dirty="0" smtClean="0"/>
              <a:t> Fein, </a:t>
            </a:r>
            <a:r>
              <a:rPr lang="en-GB" sz="1800" dirty="0" err="1" smtClean="0"/>
              <a:t>Jörg</a:t>
            </a:r>
            <a:r>
              <a:rPr lang="en-GB" sz="1800" dirty="0" smtClean="0"/>
              <a:t> </a:t>
            </a:r>
            <a:r>
              <a:rPr lang="en-GB" sz="1800" dirty="0" err="1" smtClean="0"/>
              <a:t>Mönig</a:t>
            </a:r>
            <a:endParaRPr lang="en-GB" sz="1800" dirty="0" smtClean="0"/>
          </a:p>
          <a:p>
            <a:endParaRPr lang="en-GB" sz="1800" dirty="0" smtClean="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22</a:t>
            </a:fld>
            <a:endParaRPr lang="en-GB"/>
          </a:p>
        </p:txBody>
      </p:sp>
      <p:pic>
        <p:nvPicPr>
          <p:cNvPr id="2052" name="Picture 4" descr="C:\Dokumente und Einstellungen\bex\Eigene Dateien\Eigene Bilder\logos\logo_fp.gif"/>
          <p:cNvPicPr>
            <a:picLocks noChangeAspect="1" noChangeArrowheads="1"/>
          </p:cNvPicPr>
          <p:nvPr/>
        </p:nvPicPr>
        <p:blipFill>
          <a:blip r:embed="rId2" cstate="print"/>
          <a:srcRect/>
          <a:stretch>
            <a:fillRect/>
          </a:stretch>
        </p:blipFill>
        <p:spPr bwMode="auto">
          <a:xfrm>
            <a:off x="1357290" y="1571612"/>
            <a:ext cx="1123950" cy="390525"/>
          </a:xfrm>
          <a:prstGeom prst="rect">
            <a:avLst/>
          </a:prstGeom>
          <a:noFill/>
        </p:spPr>
      </p:pic>
      <p:pic>
        <p:nvPicPr>
          <p:cNvPr id="2053" name="Picture 5" descr="C:\Dokumente und Einstellungen\bex\Eigene Dateien\Eigene Bilder\logos\belv.GIF"/>
          <p:cNvPicPr>
            <a:picLocks noChangeAspect="1" noChangeArrowheads="1"/>
          </p:cNvPicPr>
          <p:nvPr/>
        </p:nvPicPr>
        <p:blipFill>
          <a:blip r:embed="rId3" cstate="print"/>
          <a:srcRect l="20997" r="20997"/>
          <a:stretch>
            <a:fillRect/>
          </a:stretch>
        </p:blipFill>
        <p:spPr bwMode="auto">
          <a:xfrm>
            <a:off x="642910" y="2428868"/>
            <a:ext cx="2505851" cy="720000"/>
          </a:xfrm>
          <a:prstGeom prst="rect">
            <a:avLst/>
          </a:prstGeom>
          <a:noFill/>
        </p:spPr>
      </p:pic>
      <p:pic>
        <p:nvPicPr>
          <p:cNvPr id="2054" name="Picture 6" descr="C:\Dokumente und Einstellungen\bex\Eigene Dateien\Eigene Bilder\logos\logo.gif"/>
          <p:cNvPicPr>
            <a:picLocks noChangeAspect="1" noChangeArrowheads="1"/>
          </p:cNvPicPr>
          <p:nvPr/>
        </p:nvPicPr>
        <p:blipFill>
          <a:blip r:embed="rId4" cstate="print"/>
          <a:srcRect/>
          <a:stretch>
            <a:fillRect/>
          </a:stretch>
        </p:blipFill>
        <p:spPr bwMode="auto">
          <a:xfrm>
            <a:off x="1428728" y="3571876"/>
            <a:ext cx="1160000" cy="360000"/>
          </a:xfrm>
          <a:prstGeom prst="rect">
            <a:avLst/>
          </a:prstGeom>
          <a:noFill/>
        </p:spPr>
      </p:pic>
      <p:pic>
        <p:nvPicPr>
          <p:cNvPr id="2055" name="Picture 7" descr="C:\Dokumente und Einstellungen\bex\Eigene Dateien\Eigene Bilder\logos\nri_small.jpg"/>
          <p:cNvPicPr>
            <a:picLocks noChangeAspect="1" noChangeArrowheads="1"/>
          </p:cNvPicPr>
          <p:nvPr/>
        </p:nvPicPr>
        <p:blipFill>
          <a:blip r:embed="rId5" cstate="print"/>
          <a:srcRect/>
          <a:stretch>
            <a:fillRect/>
          </a:stretch>
        </p:blipFill>
        <p:spPr bwMode="auto">
          <a:xfrm>
            <a:off x="1500166" y="4286256"/>
            <a:ext cx="603749" cy="720000"/>
          </a:xfrm>
          <a:prstGeom prst="rect">
            <a:avLst/>
          </a:prstGeom>
          <a:noFill/>
        </p:spPr>
      </p:pic>
      <p:pic>
        <p:nvPicPr>
          <p:cNvPr id="2056" name="Picture 8" descr="N:\rechner\frame\Sonst\GRS_Logo_neu_sw.eps"/>
          <p:cNvPicPr>
            <a:picLocks noChangeAspect="1" noChangeArrowheads="1"/>
          </p:cNvPicPr>
          <p:nvPr/>
        </p:nvPicPr>
        <p:blipFill>
          <a:blip r:embed="rId6" cstate="print"/>
          <a:srcRect/>
          <a:stretch>
            <a:fillRect/>
          </a:stretch>
        </p:blipFill>
        <p:spPr bwMode="auto">
          <a:xfrm>
            <a:off x="1357290" y="5429264"/>
            <a:ext cx="1008000" cy="432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Types of Parameter Uncertainty</a:t>
            </a:r>
            <a:endParaRPr lang="en-GB" dirty="0"/>
          </a:p>
        </p:txBody>
      </p:sp>
      <p:sp>
        <p:nvSpPr>
          <p:cNvPr id="3" name="Inhaltsplatzhalter 2"/>
          <p:cNvSpPr>
            <a:spLocks noGrp="1"/>
          </p:cNvSpPr>
          <p:nvPr>
            <p:ph sz="half" idx="1"/>
          </p:nvPr>
        </p:nvSpPr>
        <p:spPr>
          <a:xfrm>
            <a:off x="457200" y="1600200"/>
            <a:ext cx="4038600" cy="2614618"/>
          </a:xfrm>
        </p:spPr>
        <p:txBody>
          <a:bodyPr>
            <a:normAutofit/>
          </a:bodyPr>
          <a:lstStyle/>
          <a:p>
            <a:r>
              <a:rPr lang="en-GB" sz="2200" dirty="0" err="1" smtClean="0"/>
              <a:t>Aleatory</a:t>
            </a:r>
            <a:r>
              <a:rPr lang="en-GB" sz="2200" dirty="0" smtClean="0"/>
              <a:t> uncertainties</a:t>
            </a:r>
          </a:p>
          <a:p>
            <a:pPr lvl="1"/>
            <a:r>
              <a:rPr lang="en-GB" sz="1800" dirty="0" smtClean="0"/>
              <a:t>due </a:t>
            </a:r>
            <a:r>
              <a:rPr lang="en-GB" sz="1800" dirty="0" smtClean="0"/>
              <a:t>to random influences</a:t>
            </a:r>
          </a:p>
          <a:p>
            <a:pPr lvl="1"/>
            <a:r>
              <a:rPr lang="en-GB" sz="1800" dirty="0" smtClean="0"/>
              <a:t>cannot be reduced</a:t>
            </a:r>
          </a:p>
          <a:p>
            <a:pPr lvl="1"/>
            <a:endParaRPr lang="en-GB" dirty="0"/>
          </a:p>
        </p:txBody>
      </p:sp>
      <p:sp>
        <p:nvSpPr>
          <p:cNvPr id="7" name="Inhaltsplatzhalter 6"/>
          <p:cNvSpPr>
            <a:spLocks noGrp="1"/>
          </p:cNvSpPr>
          <p:nvPr>
            <p:ph sz="half" idx="2"/>
          </p:nvPr>
        </p:nvSpPr>
        <p:spPr>
          <a:xfrm>
            <a:off x="4648200" y="1600201"/>
            <a:ext cx="4210080" cy="2614618"/>
          </a:xfrm>
        </p:spPr>
        <p:txBody>
          <a:bodyPr>
            <a:normAutofit/>
          </a:bodyPr>
          <a:lstStyle/>
          <a:p>
            <a:r>
              <a:rPr lang="en-GB" sz="2200" dirty="0" smtClean="0"/>
              <a:t>Epistemic uncertainties</a:t>
            </a:r>
          </a:p>
          <a:p>
            <a:pPr lvl="1"/>
            <a:r>
              <a:rPr lang="en-GB" sz="1800" dirty="0" smtClean="0"/>
              <a:t>due </a:t>
            </a:r>
            <a:r>
              <a:rPr lang="en-GB" sz="1800" dirty="0" smtClean="0"/>
              <a:t>to lack of knowledge</a:t>
            </a:r>
          </a:p>
          <a:p>
            <a:pPr lvl="1"/>
            <a:r>
              <a:rPr lang="en-GB" sz="1800" dirty="0" smtClean="0"/>
              <a:t>can be reduced by</a:t>
            </a:r>
          </a:p>
          <a:p>
            <a:pPr lvl="2"/>
            <a:r>
              <a:rPr lang="en-GB" sz="1600" dirty="0" smtClean="0"/>
              <a:t>collecting additional data</a:t>
            </a:r>
          </a:p>
          <a:p>
            <a:pPr lvl="2"/>
            <a:r>
              <a:rPr lang="en-GB" sz="1600" dirty="0" smtClean="0"/>
              <a:t>improving the knowledge basis</a:t>
            </a:r>
          </a:p>
          <a:p>
            <a:pPr lvl="2"/>
            <a:r>
              <a:rPr lang="en-GB" sz="1600" dirty="0" smtClean="0"/>
              <a:t>changing concept details</a:t>
            </a:r>
          </a:p>
          <a:p>
            <a:endParaRPr lang="de-DE"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3</a:t>
            </a:fld>
            <a:endParaRPr lang="en-GB" dirty="0"/>
          </a:p>
        </p:txBody>
      </p:sp>
      <p:sp>
        <p:nvSpPr>
          <p:cNvPr id="9" name="Inhaltsplatzhalter 2"/>
          <p:cNvSpPr txBox="1">
            <a:spLocks/>
          </p:cNvSpPr>
          <p:nvPr/>
        </p:nvSpPr>
        <p:spPr bwMode="auto">
          <a:xfrm>
            <a:off x="500034" y="4429132"/>
            <a:ext cx="8643966" cy="18573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
                <a:schemeClr val="bg2"/>
              </a:buClr>
              <a:buSzTx/>
              <a:buFontTx/>
              <a:buChar char="•"/>
              <a:tabLst/>
              <a:defRPr/>
            </a:pPr>
            <a:r>
              <a:rPr lang="en-GB" sz="2200" dirty="0" smtClean="0">
                <a:latin typeface="+mn-lt"/>
              </a:rPr>
              <a:t>Types of uncertainties are often not uniquely distinguishable</a:t>
            </a:r>
          </a:p>
          <a:p>
            <a:pPr marL="342900" marR="0" lvl="0" indent="-342900" algn="l" defTabSz="914400" rtl="0" eaLnBrk="1" fontAlgn="base" latinLnBrk="0" hangingPunct="1">
              <a:lnSpc>
                <a:spcPct val="100000"/>
              </a:lnSpc>
              <a:spcBef>
                <a:spcPct val="20000"/>
              </a:spcBef>
              <a:spcAft>
                <a:spcPct val="0"/>
              </a:spcAft>
              <a:buClr>
                <a:schemeClr val="bg2"/>
              </a:buClr>
              <a:buSzTx/>
              <a:buFontTx/>
              <a:buChar char="•"/>
              <a:tabLst/>
              <a:defRPr/>
            </a:pPr>
            <a:r>
              <a:rPr lang="en-GB" sz="2200" dirty="0" smtClean="0">
                <a:latin typeface="+mn-lt"/>
              </a:rPr>
              <a:t>Most uncertainties have characteristics of both types</a:t>
            </a:r>
          </a:p>
          <a:p>
            <a:pPr marL="342900" marR="0" lvl="0" indent="-342900" algn="l" defTabSz="914400" rtl="0" eaLnBrk="1" fontAlgn="base" latinLnBrk="0" hangingPunct="1">
              <a:lnSpc>
                <a:spcPct val="100000"/>
              </a:lnSpc>
              <a:spcBef>
                <a:spcPct val="20000"/>
              </a:spcBef>
              <a:spcAft>
                <a:spcPct val="0"/>
              </a:spcAft>
              <a:buClr>
                <a:schemeClr val="bg2"/>
              </a:buClr>
              <a:buSzTx/>
              <a:buFontTx/>
              <a:buChar char="•"/>
              <a:tabLst/>
              <a:defRPr/>
            </a:pPr>
            <a:r>
              <a:rPr lang="en-GB" sz="2200" dirty="0" smtClean="0">
                <a:latin typeface="+mn-lt"/>
              </a:rPr>
              <a:t>Epistemic character is normally more important</a:t>
            </a:r>
          </a:p>
          <a:p>
            <a:pPr marL="342900" marR="0" lvl="0" indent="-342900" algn="l" defTabSz="914400" rtl="0" eaLnBrk="1" fontAlgn="base" latinLnBrk="0" hangingPunct="1">
              <a:lnSpc>
                <a:spcPct val="100000"/>
              </a:lnSpc>
              <a:spcBef>
                <a:spcPct val="20000"/>
              </a:spcBef>
              <a:spcAft>
                <a:spcPct val="0"/>
              </a:spcAft>
              <a:buClr>
                <a:schemeClr val="bg2"/>
              </a:buClr>
              <a:buSzTx/>
              <a:buFontTx/>
              <a:buChar char="•"/>
              <a:tabLst/>
              <a:defRPr/>
            </a:pPr>
            <a:r>
              <a:rPr lang="en-GB" sz="2200" dirty="0" smtClean="0">
                <a:latin typeface="+mn-lt"/>
              </a:rPr>
              <a:t>All parameter uncertainties are handled as if they were epistemic</a:t>
            </a:r>
            <a:endParaRPr lang="en-GB" sz="22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smtClean="0"/>
              <a:t>How to Deal with Parameter Uncertainty?</a:t>
            </a:r>
            <a:endParaRPr lang="en-GB" dirty="0"/>
          </a:p>
        </p:txBody>
      </p:sp>
      <p:sp>
        <p:nvSpPr>
          <p:cNvPr id="7" name="Inhaltsplatzhalter 6"/>
          <p:cNvSpPr>
            <a:spLocks noGrp="1"/>
          </p:cNvSpPr>
          <p:nvPr>
            <p:ph idx="1"/>
          </p:nvPr>
        </p:nvSpPr>
        <p:spPr/>
        <p:txBody>
          <a:bodyPr/>
          <a:lstStyle/>
          <a:p>
            <a:r>
              <a:rPr lang="en-GB" dirty="0" smtClean="0"/>
              <a:t>Identify the uncertainties most relevant for the model</a:t>
            </a:r>
          </a:p>
          <a:p>
            <a:r>
              <a:rPr lang="en-GB" dirty="0" smtClean="0"/>
              <a:t>Sensitivity </a:t>
            </a:r>
            <a:r>
              <a:rPr lang="en-GB" dirty="0" smtClean="0"/>
              <a:t>analysis, screening</a:t>
            </a:r>
            <a:endParaRPr lang="en-GB" dirty="0" smtClean="0"/>
          </a:p>
          <a:p>
            <a:pPr lvl="1"/>
            <a:r>
              <a:rPr lang="en-GB" dirty="0" smtClean="0"/>
              <a:t>How sensitive is the model to parameter variations?</a:t>
            </a:r>
          </a:p>
          <a:p>
            <a:r>
              <a:rPr lang="en-GB" dirty="0" smtClean="0"/>
              <a:t>Uncertainty analysis</a:t>
            </a:r>
          </a:p>
          <a:p>
            <a:pPr lvl="1"/>
            <a:r>
              <a:rPr lang="en-GB" dirty="0" smtClean="0"/>
              <a:t>How uncertain are the model results in view of the parameter uncertainties?</a:t>
            </a:r>
          </a:p>
          <a:p>
            <a:r>
              <a:rPr lang="en-GB" dirty="0" smtClean="0"/>
              <a:t>Deterministic and probabilistic methods are available</a:t>
            </a:r>
          </a:p>
          <a:p>
            <a:r>
              <a:rPr lang="en-GB" dirty="0" smtClean="0"/>
              <a:t>Proper quantification of the uncertainties is necessary</a:t>
            </a:r>
          </a:p>
          <a:p>
            <a:pPr lvl="1"/>
            <a:r>
              <a:rPr lang="en-GB" dirty="0" smtClean="0"/>
              <a:t>Minimum - maximum interval</a:t>
            </a:r>
          </a:p>
          <a:p>
            <a:pPr lvl="1"/>
            <a:r>
              <a:rPr lang="en-GB" dirty="0" smtClean="0"/>
              <a:t>Probability Density Function (PDF)</a:t>
            </a:r>
          </a:p>
          <a:p>
            <a:pPr lvl="1">
              <a:buNone/>
            </a:pPr>
            <a:endParaRPr lang="en-GB" dirty="0"/>
          </a:p>
        </p:txBody>
      </p:sp>
      <p:sp>
        <p:nvSpPr>
          <p:cNvPr id="5" name="Foliennummernplatzhalter 4"/>
          <p:cNvSpPr>
            <a:spLocks noGrp="1"/>
          </p:cNvSpPr>
          <p:nvPr>
            <p:ph type="sldNum" sz="quarter" idx="11"/>
          </p:nvPr>
        </p:nvSpPr>
        <p:spPr/>
        <p:txBody>
          <a:bodyPr/>
          <a:lstStyle/>
          <a:p>
            <a:pPr>
              <a:defRPr/>
            </a:pPr>
            <a:fld id="{CB49E75A-08AD-420C-BC1F-3078DFB271D2}" type="slidenum">
              <a:rPr lang="en-GB" smtClean="0"/>
              <a:pPr>
                <a:defRPr/>
              </a:pPr>
              <a:t>4</a:t>
            </a:fld>
            <a:endParaRPr lang="en-GB"/>
          </a:p>
        </p:txBody>
      </p:sp>
      <p:cxnSp>
        <p:nvCxnSpPr>
          <p:cNvPr id="12" name="Gerade Verbindung mit Pfeil 11"/>
          <p:cNvCxnSpPr/>
          <p:nvPr/>
        </p:nvCxnSpPr>
        <p:spPr>
          <a:xfrm rot="10800000">
            <a:off x="7215206" y="2500306"/>
            <a:ext cx="928694"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rot="10800000">
            <a:off x="7215206" y="1785926"/>
            <a:ext cx="928694"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rot="5400000">
            <a:off x="7786710" y="2143116"/>
            <a:ext cx="71438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smtClean="0"/>
              <a:t>Questions Addressed in PAMINA</a:t>
            </a:r>
            <a:endParaRPr lang="en-GB" dirty="0"/>
          </a:p>
        </p:txBody>
      </p:sp>
      <p:sp>
        <p:nvSpPr>
          <p:cNvPr id="7" name="Inhaltsplatzhalter 6"/>
          <p:cNvSpPr>
            <a:spLocks noGrp="1"/>
          </p:cNvSpPr>
          <p:nvPr>
            <p:ph idx="1"/>
          </p:nvPr>
        </p:nvSpPr>
        <p:spPr/>
        <p:txBody>
          <a:bodyPr/>
          <a:lstStyle/>
          <a:p>
            <a:r>
              <a:rPr lang="en-GB" b="1" dirty="0" smtClean="0"/>
              <a:t>Which of the parameter uncertainties</a:t>
            </a:r>
            <a:r>
              <a:rPr lang="en-GB" dirty="0" smtClean="0"/>
              <a:t> are worth being investigated in a probabilistic study?</a:t>
            </a:r>
          </a:p>
          <a:p>
            <a:r>
              <a:rPr lang="en-GB" dirty="0" smtClean="0"/>
              <a:t>Which influence have the </a:t>
            </a:r>
            <a:r>
              <a:rPr lang="en-GB" b="1" dirty="0" smtClean="0"/>
              <a:t>shape</a:t>
            </a:r>
            <a:r>
              <a:rPr lang="en-GB" dirty="0" smtClean="0"/>
              <a:t> and parameters of the selected PDF to the uncertainty of the model results?</a:t>
            </a:r>
          </a:p>
          <a:p>
            <a:r>
              <a:rPr lang="en-GB" dirty="0" smtClean="0"/>
              <a:t>How should one proceed to </a:t>
            </a:r>
            <a:r>
              <a:rPr lang="en-GB" b="1" dirty="0" smtClean="0"/>
              <a:t>quantify the existing knowledge</a:t>
            </a:r>
            <a:r>
              <a:rPr lang="en-GB" dirty="0" smtClean="0"/>
              <a:t> and to establish PDFs?</a:t>
            </a:r>
          </a:p>
          <a:p>
            <a:r>
              <a:rPr lang="en-GB" dirty="0" smtClean="0"/>
              <a:t>How should one proceed to improve and assess the knowledge basis by means of </a:t>
            </a:r>
            <a:r>
              <a:rPr lang="en-GB" b="1" dirty="0" smtClean="0"/>
              <a:t>expert elicitatio</a:t>
            </a:r>
            <a:r>
              <a:rPr lang="en-GB" dirty="0" smtClean="0"/>
              <a:t>n?</a:t>
            </a:r>
          </a:p>
          <a:p>
            <a:r>
              <a:rPr lang="en-GB" dirty="0" smtClean="0"/>
              <a:t>How can PDFs be </a:t>
            </a:r>
            <a:r>
              <a:rPr lang="en-GB" b="1" dirty="0" smtClean="0"/>
              <a:t>fitted to given</a:t>
            </a:r>
            <a:r>
              <a:rPr lang="en-GB" dirty="0" smtClean="0"/>
              <a:t> data or adapted to improved knowledge?</a:t>
            </a:r>
          </a:p>
          <a:p>
            <a:endParaRPr lang="en-GB" dirty="0"/>
          </a:p>
        </p:txBody>
      </p:sp>
      <p:sp>
        <p:nvSpPr>
          <p:cNvPr id="5" name="Foliennummernplatzhalter 4"/>
          <p:cNvSpPr>
            <a:spLocks noGrp="1"/>
          </p:cNvSpPr>
          <p:nvPr>
            <p:ph type="sldNum" sz="quarter" idx="11"/>
          </p:nvPr>
        </p:nvSpPr>
        <p:spPr/>
        <p:txBody>
          <a:bodyPr/>
          <a:lstStyle/>
          <a:p>
            <a:pPr>
              <a:defRPr/>
            </a:pPr>
            <a:fld id="{CB49E75A-08AD-420C-BC1F-3078DFB271D2}" type="slidenum">
              <a:rPr lang="en-GB" smtClean="0"/>
              <a:pPr>
                <a:defRPr/>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549275"/>
            <a:ext cx="8358245" cy="647700"/>
          </a:xfrm>
        </p:spPr>
        <p:txBody>
          <a:bodyPr lIns="0" rIns="0"/>
          <a:lstStyle/>
          <a:p>
            <a:r>
              <a:rPr lang="en-GB" dirty="0" smtClean="0"/>
              <a:t>Important or Less Important Parameters?</a:t>
            </a:r>
            <a:endParaRPr lang="en-GB" dirty="0"/>
          </a:p>
        </p:txBody>
      </p:sp>
      <p:sp>
        <p:nvSpPr>
          <p:cNvPr id="3" name="Inhaltsplatzhalter 2"/>
          <p:cNvSpPr>
            <a:spLocks noGrp="1"/>
          </p:cNvSpPr>
          <p:nvPr>
            <p:ph idx="1"/>
          </p:nvPr>
        </p:nvSpPr>
        <p:spPr/>
        <p:txBody>
          <a:bodyPr>
            <a:normAutofit fontScale="92500" lnSpcReduction="20000"/>
          </a:bodyPr>
          <a:lstStyle/>
          <a:p>
            <a:pPr marL="381000" indent="-381000"/>
            <a:r>
              <a:rPr lang="en-GB" sz="2400" dirty="0" smtClean="0"/>
              <a:t>Finnish KBS3 concept</a:t>
            </a:r>
          </a:p>
          <a:p>
            <a:pPr marL="381000" indent="-381000"/>
            <a:r>
              <a:rPr lang="en-GB" sz="2400" dirty="0" smtClean="0"/>
              <a:t>Deterministic calculations </a:t>
            </a:r>
            <a:br>
              <a:rPr lang="en-GB" sz="2400" dirty="0" smtClean="0"/>
            </a:br>
            <a:r>
              <a:rPr lang="en-GB" sz="2400" dirty="0" smtClean="0"/>
              <a:t>carried out by VTT</a:t>
            </a:r>
          </a:p>
          <a:p>
            <a:pPr marL="381000" indent="-381000"/>
            <a:r>
              <a:rPr lang="en-GB" sz="2400" dirty="0" smtClean="0"/>
              <a:t>Release of individual </a:t>
            </a:r>
            <a:r>
              <a:rPr lang="en-GB" sz="2400" dirty="0" err="1" smtClean="0"/>
              <a:t>radionuclides</a:t>
            </a:r>
            <a:r>
              <a:rPr lang="en-GB" sz="2400" dirty="0" smtClean="0"/>
              <a:t/>
            </a:r>
            <a:br>
              <a:rPr lang="en-GB" sz="2400" dirty="0" smtClean="0"/>
            </a:br>
            <a:r>
              <a:rPr lang="en-GB" sz="2400" dirty="0" smtClean="0"/>
              <a:t>analysed</a:t>
            </a:r>
          </a:p>
          <a:p>
            <a:pPr marL="381000" indent="-381000"/>
            <a:r>
              <a:rPr lang="en-GB" sz="2400" dirty="0" smtClean="0"/>
              <a:t>Several parameters varied between </a:t>
            </a:r>
            <a:br>
              <a:rPr lang="en-GB" sz="2400" dirty="0" smtClean="0"/>
            </a:br>
            <a:r>
              <a:rPr lang="en-GB" sz="2400" dirty="0" smtClean="0"/>
              <a:t>estimated upper / lower limits:</a:t>
            </a:r>
          </a:p>
          <a:p>
            <a:pPr marL="781050" lvl="1" indent="-381000"/>
            <a:r>
              <a:rPr lang="en-GB" sz="2200" dirty="0" smtClean="0"/>
              <a:t>Near field</a:t>
            </a:r>
          </a:p>
          <a:p>
            <a:pPr marL="1181100" lvl="2" indent="-381000">
              <a:buFontTx/>
              <a:buAutoNum type="arabicPeriod"/>
            </a:pPr>
            <a:r>
              <a:rPr lang="en-GB" dirty="0" smtClean="0"/>
              <a:t>Effect of defect size, source term and solubility limit</a:t>
            </a:r>
            <a:r>
              <a:rPr lang="fi-FI" dirty="0" smtClean="0"/>
              <a:t> </a:t>
            </a:r>
          </a:p>
          <a:p>
            <a:pPr marL="1181100" lvl="2" indent="-381000">
              <a:buFontTx/>
              <a:buAutoNum type="arabicPeriod"/>
            </a:pPr>
            <a:r>
              <a:rPr lang="en-GB" dirty="0" smtClean="0"/>
              <a:t>Effect of near field flow rates</a:t>
            </a:r>
            <a:r>
              <a:rPr lang="fi-FI" dirty="0" smtClean="0"/>
              <a:t> </a:t>
            </a:r>
          </a:p>
          <a:p>
            <a:pPr marL="1181100" lvl="2" indent="-381000">
              <a:buFontTx/>
              <a:buAutoNum type="arabicPeriod"/>
            </a:pPr>
            <a:r>
              <a:rPr lang="en-GB" dirty="0" smtClean="0"/>
              <a:t>Effect of retardation parameters </a:t>
            </a:r>
          </a:p>
          <a:p>
            <a:pPr marL="781050" lvl="1" indent="-381000"/>
            <a:r>
              <a:rPr lang="en-GB" sz="2200" dirty="0" smtClean="0"/>
              <a:t>Far field/</a:t>
            </a:r>
            <a:r>
              <a:rPr lang="en-GB" sz="2200" dirty="0" err="1" smtClean="0"/>
              <a:t>geosphere</a:t>
            </a:r>
            <a:r>
              <a:rPr lang="en-GB" sz="2200" dirty="0" smtClean="0"/>
              <a:t> </a:t>
            </a:r>
          </a:p>
          <a:p>
            <a:pPr marL="1181100" lvl="2" indent="-381000"/>
            <a:r>
              <a:rPr lang="en-GB" dirty="0" smtClean="0"/>
              <a:t>Effect of transport parameter </a:t>
            </a:r>
            <a:r>
              <a:rPr lang="en-GB" i="1" dirty="0" smtClean="0">
                <a:latin typeface="Times New Roman" pitchFamily="18" charset="0"/>
                <a:cs typeface="Times New Roman" pitchFamily="18" charset="0"/>
              </a:rPr>
              <a:t>u</a:t>
            </a:r>
            <a:r>
              <a:rPr lang="en-GB" dirty="0" smtClean="0"/>
              <a:t> </a:t>
            </a:r>
          </a:p>
          <a:p>
            <a:pPr marL="1181100" lvl="2" indent="-381000"/>
            <a:r>
              <a:rPr lang="en-GB" dirty="0" smtClean="0"/>
              <a:t>Set of nuclides analysed</a:t>
            </a:r>
            <a:r>
              <a:rPr lang="fi-FI" dirty="0" smtClean="0"/>
              <a:t>: </a:t>
            </a:r>
            <a:r>
              <a:rPr lang="en-GB" dirty="0" smtClean="0"/>
              <a:t>C-14, I-129, Cs-135, Ra-226, </a:t>
            </a:r>
            <a:r>
              <a:rPr lang="en-GB" dirty="0" smtClean="0"/>
              <a:t>Pa-231</a:t>
            </a:r>
          </a:p>
          <a:p>
            <a:pPr marL="381000" indent="-381000"/>
            <a:r>
              <a:rPr lang="en-GB" sz="2400" dirty="0" smtClean="0"/>
              <a:t>Exercise shows how interesting parameters can be identified</a:t>
            </a:r>
            <a:r>
              <a:rPr lang="en-GB" sz="2400" dirty="0" smtClean="0"/>
              <a:t> </a:t>
            </a:r>
            <a:endParaRPr lang="en-GB" sz="2400" dirty="0" smtClean="0"/>
          </a:p>
          <a:p>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6</a:t>
            </a:fld>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5937215" y="1214422"/>
            <a:ext cx="3206785" cy="29289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49275"/>
            <a:ext cx="8715435" cy="647700"/>
          </a:xfrm>
        </p:spPr>
        <p:txBody>
          <a:bodyPr/>
          <a:lstStyle/>
          <a:p>
            <a:r>
              <a:rPr lang="en-GB" dirty="0" smtClean="0"/>
              <a:t>Probabilistic Analysis: Influence of PDF Shape </a:t>
            </a:r>
            <a:endParaRPr lang="en-GB" dirty="0"/>
          </a:p>
        </p:txBody>
      </p:sp>
      <p:sp>
        <p:nvSpPr>
          <p:cNvPr id="3" name="Inhaltsplatzhalter 2"/>
          <p:cNvSpPr>
            <a:spLocks noGrp="1"/>
          </p:cNvSpPr>
          <p:nvPr>
            <p:ph idx="1"/>
          </p:nvPr>
        </p:nvSpPr>
        <p:spPr/>
        <p:txBody>
          <a:bodyPr>
            <a:normAutofit fontScale="85000" lnSpcReduction="10000"/>
          </a:bodyPr>
          <a:lstStyle/>
          <a:p>
            <a:r>
              <a:rPr lang="en-GB" dirty="0" smtClean="0"/>
              <a:t>Work performed by BEL V</a:t>
            </a:r>
          </a:p>
          <a:p>
            <a:r>
              <a:rPr lang="en-US" dirty="0" smtClean="0"/>
              <a:t>Objective: assess the influence of an arbitrary use of PDFs on the model output</a:t>
            </a:r>
          </a:p>
          <a:p>
            <a:r>
              <a:rPr lang="en-US" dirty="0" smtClean="0"/>
              <a:t>Belgian disposal system in Boom clay</a:t>
            </a:r>
            <a:endParaRPr lang="en-GB" dirty="0" smtClean="0"/>
          </a:p>
          <a:p>
            <a:r>
              <a:rPr lang="en-GB" dirty="0" smtClean="0"/>
              <a:t>Simple representative 2D-Model for contaminant transport from a point source</a:t>
            </a:r>
          </a:p>
          <a:p>
            <a:r>
              <a:rPr lang="en-GB" dirty="0" smtClean="0"/>
              <a:t>Studied output:</a:t>
            </a:r>
          </a:p>
          <a:p>
            <a:pPr lvl="1"/>
            <a:r>
              <a:rPr lang="en-GB" dirty="0" smtClean="0"/>
              <a:t>Maximum activity flux</a:t>
            </a:r>
          </a:p>
          <a:p>
            <a:pPr lvl="1"/>
            <a:r>
              <a:rPr lang="en-GB" dirty="0" smtClean="0"/>
              <a:t>Time of maximum activity flux </a:t>
            </a:r>
          </a:p>
          <a:p>
            <a:r>
              <a:rPr lang="en-GB" dirty="0" smtClean="0"/>
              <a:t>Simple SA concept:</a:t>
            </a:r>
          </a:p>
          <a:p>
            <a:pPr lvl="1"/>
            <a:r>
              <a:rPr lang="en-GB" dirty="0" smtClean="0"/>
              <a:t>MELODIE Code (IRSN)</a:t>
            </a:r>
          </a:p>
          <a:p>
            <a:pPr lvl="1"/>
            <a:r>
              <a:rPr lang="en-GB" dirty="0" smtClean="0"/>
              <a:t>Apply 6 PDFs to 2 key parameters for iodine:</a:t>
            </a:r>
          </a:p>
          <a:p>
            <a:pPr lvl="2"/>
            <a:r>
              <a:rPr lang="en-GB" dirty="0" smtClean="0"/>
              <a:t>molecular diffusion coefficient </a:t>
            </a:r>
            <a:r>
              <a:rPr lang="en-GB" i="1" dirty="0" smtClean="0">
                <a:latin typeface="Times New Roman" pitchFamily="18" charset="0"/>
                <a:cs typeface="Times New Roman" pitchFamily="18" charset="0"/>
              </a:rPr>
              <a:t>d</a:t>
            </a:r>
            <a:r>
              <a:rPr lang="en-GB" dirty="0" smtClean="0"/>
              <a:t>,</a:t>
            </a:r>
          </a:p>
          <a:p>
            <a:pPr lvl="2"/>
            <a:r>
              <a:rPr lang="en-GB" dirty="0" smtClean="0"/>
              <a:t>porosity </a:t>
            </a:r>
            <a:r>
              <a:rPr lang="el-GR" i="1" dirty="0" smtClean="0">
                <a:latin typeface="Times New Roman" pitchFamily="18" charset="0"/>
                <a:cs typeface="Times New Roman" pitchFamily="18" charset="0"/>
              </a:rPr>
              <a:t>ω</a:t>
            </a:r>
            <a:endParaRPr lang="en-GB" i="1" dirty="0" smtClean="0">
              <a:latin typeface="Times New Roman" pitchFamily="18" charset="0"/>
              <a:cs typeface="Times New Roman" pitchFamily="18" charset="0"/>
            </a:endParaRPr>
          </a:p>
          <a:p>
            <a:pPr lvl="1"/>
            <a:r>
              <a:rPr lang="en-GB" dirty="0" smtClean="0"/>
              <a:t>10 000 runs using LHS for each pair of PDFs,</a:t>
            </a:r>
          </a:p>
          <a:p>
            <a:pPr lvl="1"/>
            <a:r>
              <a:rPr lang="en-GB" dirty="0" smtClean="0"/>
              <a:t>Analyse the combined influence of the </a:t>
            </a:r>
            <a:br>
              <a:rPr lang="en-GB" dirty="0" smtClean="0"/>
            </a:br>
            <a:r>
              <a:rPr lang="en-GB" dirty="0" smtClean="0"/>
              <a:t>PDFs of parameters on the global performance of the system</a:t>
            </a:r>
          </a:p>
          <a:p>
            <a:r>
              <a:rPr lang="en-GB" dirty="0" smtClean="0"/>
              <a:t>2 Scenarios: reference / altered </a:t>
            </a:r>
          </a:p>
          <a:p>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7</a:t>
            </a:fld>
            <a:endParaRPr lang="en-GB" dirty="0"/>
          </a:p>
        </p:txBody>
      </p:sp>
      <p:pic>
        <p:nvPicPr>
          <p:cNvPr id="5" name="Picture 338" descr="plot_pdfs"/>
          <p:cNvPicPr>
            <a:picLocks noChangeAspect="1" noChangeArrowheads="1"/>
          </p:cNvPicPr>
          <p:nvPr/>
        </p:nvPicPr>
        <p:blipFill>
          <a:blip r:embed="rId2" cstate="print"/>
          <a:srcRect l="7127" t="33276" r="35857" b="7227"/>
          <a:stretch>
            <a:fillRect/>
          </a:stretch>
        </p:blipFill>
        <p:spPr bwMode="auto">
          <a:xfrm>
            <a:off x="5429256" y="2714620"/>
            <a:ext cx="3346550" cy="246747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Results for Altered Scenario </a:t>
            </a:r>
            <a:endParaRPr lang="en-GB" dirty="0"/>
          </a:p>
        </p:txBody>
      </p:sp>
      <p:sp>
        <p:nvSpPr>
          <p:cNvPr id="7" name="Inhaltsplatzhalter 6"/>
          <p:cNvSpPr>
            <a:spLocks noGrp="1"/>
          </p:cNvSpPr>
          <p:nvPr>
            <p:ph idx="1"/>
          </p:nvPr>
        </p:nvSpPr>
        <p:spPr>
          <a:xfrm>
            <a:off x="457200" y="5000636"/>
            <a:ext cx="8229600" cy="1125527"/>
          </a:xfrm>
        </p:spPr>
        <p:txBody>
          <a:bodyPr/>
          <a:lstStyle/>
          <a:p>
            <a:r>
              <a:rPr lang="en-US" sz="1600" dirty="0" smtClean="0"/>
              <a:t>Influence of IPDFs remains unpredictable in the general case and conservative assumption for IPDFs is not possible without a dedicated study.</a:t>
            </a:r>
          </a:p>
          <a:p>
            <a:r>
              <a:rPr lang="en-US" sz="1600" dirty="0" smtClean="0"/>
              <a:t>From a TSO point of view an arbitrary choice of IPDF without any guarantee of conservatism is not acceptable.</a:t>
            </a:r>
            <a:endParaRPr lang="en-GB" sz="1600"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8</a:t>
            </a:fld>
            <a:endParaRPr lang="en-GB"/>
          </a:p>
        </p:txBody>
      </p:sp>
      <p:sp>
        <p:nvSpPr>
          <p:cNvPr id="13" name="Inhaltsplatzhalter 12"/>
          <p:cNvSpPr>
            <a:spLocks noGrp="1"/>
          </p:cNvSpPr>
          <p:nvPr>
            <p:ph sz="half" idx="4294967295"/>
          </p:nvPr>
        </p:nvSpPr>
        <p:spPr>
          <a:xfrm>
            <a:off x="4572000" y="1571612"/>
            <a:ext cx="4038600" cy="357190"/>
          </a:xfrm>
        </p:spPr>
        <p:txBody>
          <a:bodyPr/>
          <a:lstStyle/>
          <a:p>
            <a:r>
              <a:rPr lang="en-GB" sz="1600" dirty="0" smtClean="0"/>
              <a:t>Time </a:t>
            </a:r>
            <a:r>
              <a:rPr lang="en-GB" sz="1600" dirty="0" smtClean="0"/>
              <a:t>of maximum iodine flux</a:t>
            </a:r>
            <a:endParaRPr lang="en-GB" sz="1600" dirty="0"/>
          </a:p>
        </p:txBody>
      </p:sp>
      <p:pic>
        <p:nvPicPr>
          <p:cNvPr id="6" name="Picture 8" descr="new_results_wi_line"/>
          <p:cNvPicPr>
            <a:picLocks noChangeAspect="1" noChangeArrowheads="1"/>
          </p:cNvPicPr>
          <p:nvPr/>
        </p:nvPicPr>
        <p:blipFill>
          <a:blip r:embed="rId2" cstate="print"/>
          <a:srcRect l="2538" t="76730" r="56879" b="1208"/>
          <a:stretch>
            <a:fillRect/>
          </a:stretch>
        </p:blipFill>
        <p:spPr bwMode="auto">
          <a:xfrm>
            <a:off x="500034" y="2000240"/>
            <a:ext cx="3855357" cy="2772000"/>
          </a:xfrm>
          <a:prstGeom prst="rect">
            <a:avLst/>
          </a:prstGeom>
          <a:noFill/>
        </p:spPr>
      </p:pic>
      <p:pic>
        <p:nvPicPr>
          <p:cNvPr id="10" name="Picture 4" descr="new_results_wi_line"/>
          <p:cNvPicPr>
            <a:picLocks noChangeAspect="1" noChangeArrowheads="1"/>
          </p:cNvPicPr>
          <p:nvPr/>
        </p:nvPicPr>
        <p:blipFill>
          <a:blip r:embed="rId2" cstate="print"/>
          <a:srcRect l="47986" t="76234" r="12274" b="894"/>
          <a:stretch>
            <a:fillRect/>
          </a:stretch>
        </p:blipFill>
        <p:spPr bwMode="auto">
          <a:xfrm>
            <a:off x="4500562" y="1928802"/>
            <a:ext cx="3866543" cy="2880000"/>
          </a:xfrm>
          <a:prstGeom prst="rect">
            <a:avLst/>
          </a:prstGeom>
          <a:noFill/>
        </p:spPr>
      </p:pic>
      <p:sp>
        <p:nvSpPr>
          <p:cNvPr id="9" name="Inhaltsplatzhalter 12"/>
          <p:cNvSpPr txBox="1">
            <a:spLocks/>
          </p:cNvSpPr>
          <p:nvPr/>
        </p:nvSpPr>
        <p:spPr bwMode="auto">
          <a:xfrm>
            <a:off x="428596" y="1643050"/>
            <a:ext cx="4038600" cy="3571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Tx/>
              <a:buFontTx/>
              <a:buChar char="•"/>
              <a:tabLst/>
              <a:defRPr/>
            </a:pPr>
            <a:r>
              <a:rPr kumimoji="0" lang="en-GB" sz="1600" b="0" i="0" u="none" strike="noStrike" kern="0" cap="none" spc="0" normalizeH="0" baseline="0" noProof="0" dirty="0" smtClean="0">
                <a:ln>
                  <a:noFill/>
                </a:ln>
                <a:solidFill>
                  <a:schemeClr val="tx1"/>
                </a:solidFill>
                <a:effectLst/>
                <a:uLnTx/>
                <a:uFillTx/>
                <a:latin typeface="+mn-lt"/>
                <a:ea typeface="+mn-ea"/>
                <a:cs typeface="+mn-cs"/>
              </a:rPr>
              <a:t>Maximum iodine flux</a:t>
            </a:r>
            <a:endParaRPr kumimoji="0" lang="en-GB" sz="1600" b="0" i="0" u="none" strike="noStrike" kern="0" cap="none" spc="0" normalizeH="0" baseline="0" noProof="0" dirty="0">
              <a:ln>
                <a:noFill/>
              </a:ln>
              <a:solidFill>
                <a:schemeClr val="tx1"/>
              </a:solidFill>
              <a:effectLst/>
              <a:uLnTx/>
              <a:uFillTx/>
              <a:latin typeface="+mn-lt"/>
              <a:ea typeface="+mn-ea"/>
              <a:cs typeface="+mn-cs"/>
            </a:endParaRPr>
          </a:p>
        </p:txBody>
      </p:sp>
      <p:sp>
        <p:nvSpPr>
          <p:cNvPr id="11" name="Textfeld 10"/>
          <p:cNvSpPr txBox="1"/>
          <p:nvPr/>
        </p:nvSpPr>
        <p:spPr>
          <a:xfrm>
            <a:off x="0" y="3357562"/>
            <a:ext cx="9144000" cy="646331"/>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p:spPr>
        <p:txBody>
          <a:bodyPr wrap="square" rtlCol="0">
            <a:spAutoFit/>
          </a:bodyPr>
          <a:lstStyle/>
          <a:p>
            <a:r>
              <a:rPr lang="en-GB" sz="3600" b="1" dirty="0" smtClean="0">
                <a:solidFill>
                  <a:srgbClr val="C00000"/>
                </a:solidFill>
              </a:rPr>
              <a:t>Conclusion: Shape of PDF is Essential!</a:t>
            </a:r>
            <a:endParaRPr lang="en-GB" sz="3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How to Determine PDFs?</a:t>
            </a:r>
            <a:endParaRPr lang="en-GB" dirty="0"/>
          </a:p>
        </p:txBody>
      </p:sp>
      <p:sp>
        <p:nvSpPr>
          <p:cNvPr id="4" name="Foliennummernplatzhalter 3"/>
          <p:cNvSpPr>
            <a:spLocks noGrp="1"/>
          </p:cNvSpPr>
          <p:nvPr>
            <p:ph type="sldNum" sz="quarter" idx="11"/>
          </p:nvPr>
        </p:nvSpPr>
        <p:spPr/>
        <p:txBody>
          <a:bodyPr/>
          <a:lstStyle/>
          <a:p>
            <a:pPr>
              <a:defRPr/>
            </a:pPr>
            <a:fld id="{47292616-61F5-4182-8B7E-C4585534AF5E}" type="slidenum">
              <a:rPr lang="en-GB" smtClean="0"/>
              <a:pPr>
                <a:defRPr/>
              </a:pPr>
              <a:t>9</a:t>
            </a:fld>
            <a:endParaRPr lang="en-GB"/>
          </a:p>
        </p:txBody>
      </p:sp>
      <p:graphicFrame>
        <p:nvGraphicFramePr>
          <p:cNvPr id="5" name="Diagramm 4"/>
          <p:cNvGraphicFramePr/>
          <p:nvPr/>
        </p:nvGraphicFramePr>
        <p:xfrm>
          <a:off x="642910" y="1643050"/>
          <a:ext cx="2857520" cy="2071702"/>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pieren 5"/>
          <p:cNvGrpSpPr/>
          <p:nvPr/>
        </p:nvGrpSpPr>
        <p:grpSpPr>
          <a:xfrm>
            <a:off x="785786" y="2643182"/>
            <a:ext cx="2546049" cy="45719"/>
            <a:chOff x="785786" y="2643182"/>
            <a:chExt cx="2546049" cy="45719"/>
          </a:xfrm>
        </p:grpSpPr>
        <p:sp>
          <p:nvSpPr>
            <p:cNvPr id="7" name="Ellipse 6"/>
            <p:cNvSpPr/>
            <p:nvPr/>
          </p:nvSpPr>
          <p:spPr>
            <a:xfrm>
              <a:off x="150016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8" name="Ellipse 7"/>
            <p:cNvSpPr/>
            <p:nvPr/>
          </p:nvSpPr>
          <p:spPr>
            <a:xfrm>
              <a:off x="164304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9" name="Ellipse 8"/>
            <p:cNvSpPr/>
            <p:nvPr/>
          </p:nvSpPr>
          <p:spPr>
            <a:xfrm>
              <a:off x="1785918"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0" name="Ellipse 9"/>
            <p:cNvSpPr/>
            <p:nvPr/>
          </p:nvSpPr>
          <p:spPr>
            <a:xfrm>
              <a:off x="200023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1" name="Ellipse 10"/>
            <p:cNvSpPr/>
            <p:nvPr/>
          </p:nvSpPr>
          <p:spPr>
            <a:xfrm>
              <a:off x="228598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2" name="Ellipse 11"/>
            <p:cNvSpPr/>
            <p:nvPr/>
          </p:nvSpPr>
          <p:spPr>
            <a:xfrm>
              <a:off x="264317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3" name="Ellipse 12"/>
            <p:cNvSpPr/>
            <p:nvPr/>
          </p:nvSpPr>
          <p:spPr>
            <a:xfrm>
              <a:off x="128585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4" name="Ellipse 13"/>
            <p:cNvSpPr/>
            <p:nvPr/>
          </p:nvSpPr>
          <p:spPr>
            <a:xfrm>
              <a:off x="78578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5" name="Ellipse 14"/>
            <p:cNvSpPr/>
            <p:nvPr/>
          </p:nvSpPr>
          <p:spPr>
            <a:xfrm>
              <a:off x="192879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6" name="Ellipse 15"/>
            <p:cNvSpPr/>
            <p:nvPr/>
          </p:nvSpPr>
          <p:spPr>
            <a:xfrm>
              <a:off x="221454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7" name="Ellipse 16"/>
            <p:cNvSpPr/>
            <p:nvPr/>
          </p:nvSpPr>
          <p:spPr>
            <a:xfrm>
              <a:off x="307180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8" name="Ellipse 17"/>
            <p:cNvSpPr/>
            <p:nvPr/>
          </p:nvSpPr>
          <p:spPr>
            <a:xfrm>
              <a:off x="3286116"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9" name="Ellipse 18"/>
            <p:cNvSpPr/>
            <p:nvPr/>
          </p:nvSpPr>
          <p:spPr>
            <a:xfrm>
              <a:off x="3000364"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0" name="Ellipse 19"/>
            <p:cNvSpPr/>
            <p:nvPr/>
          </p:nvSpPr>
          <p:spPr>
            <a:xfrm>
              <a:off x="2357422"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1" name="Ellipse 20"/>
            <p:cNvSpPr/>
            <p:nvPr/>
          </p:nvSpPr>
          <p:spPr>
            <a:xfrm>
              <a:off x="2500298"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grpSp>
        <p:nvGrpSpPr>
          <p:cNvPr id="22" name="Gruppieren 21"/>
          <p:cNvGrpSpPr/>
          <p:nvPr/>
        </p:nvGrpSpPr>
        <p:grpSpPr>
          <a:xfrm>
            <a:off x="857224" y="5214950"/>
            <a:ext cx="2260297" cy="45719"/>
            <a:chOff x="857224" y="5214950"/>
            <a:chExt cx="2260297" cy="45719"/>
          </a:xfrm>
        </p:grpSpPr>
        <p:sp>
          <p:nvSpPr>
            <p:cNvPr id="23" name="Ellipse 22"/>
            <p:cNvSpPr/>
            <p:nvPr/>
          </p:nvSpPr>
          <p:spPr>
            <a:xfrm>
              <a:off x="857224"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4" name="Ellipse 23"/>
            <p:cNvSpPr/>
            <p:nvPr/>
          </p:nvSpPr>
          <p:spPr>
            <a:xfrm>
              <a:off x="1357290"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5" name="Ellipse 24"/>
            <p:cNvSpPr/>
            <p:nvPr/>
          </p:nvSpPr>
          <p:spPr>
            <a:xfrm>
              <a:off x="3071802"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6" name="Ellipse 25"/>
            <p:cNvSpPr/>
            <p:nvPr/>
          </p:nvSpPr>
          <p:spPr>
            <a:xfrm>
              <a:off x="2786050" y="5214950"/>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sp>
        <p:nvSpPr>
          <p:cNvPr id="27" name="Rechteck 26"/>
          <p:cNvSpPr/>
          <p:nvPr/>
        </p:nvSpPr>
        <p:spPr>
          <a:xfrm>
            <a:off x="1714480" y="4714884"/>
            <a:ext cx="607859" cy="923330"/>
          </a:xfrm>
          <a:prstGeom prst="rect">
            <a:avLst/>
          </a:prstGeom>
          <a:noFill/>
        </p:spPr>
        <p:txBody>
          <a:bodyPr wrap="none" lIns="91440" tIns="45720" rIns="91440" bIns="45720">
            <a:spAutoFit/>
          </a:bodyPr>
          <a:lstStyle/>
          <a:p>
            <a:pPr algn="ctr"/>
            <a:r>
              <a:rPr lang="de-DE"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de-DE"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pSp>
        <p:nvGrpSpPr>
          <p:cNvPr id="28" name="Gruppieren 27"/>
          <p:cNvGrpSpPr/>
          <p:nvPr/>
        </p:nvGrpSpPr>
        <p:grpSpPr>
          <a:xfrm>
            <a:off x="2000232" y="2428868"/>
            <a:ext cx="1617355" cy="45719"/>
            <a:chOff x="2000232" y="2428868"/>
            <a:chExt cx="1617355" cy="45719"/>
          </a:xfrm>
          <a:solidFill>
            <a:srgbClr val="0070C0"/>
          </a:solidFill>
        </p:grpSpPr>
        <p:sp>
          <p:nvSpPr>
            <p:cNvPr id="29" name="Ellipse 28"/>
            <p:cNvSpPr/>
            <p:nvPr/>
          </p:nvSpPr>
          <p:spPr>
            <a:xfrm>
              <a:off x="2000232"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0" name="Ellipse 29"/>
            <p:cNvSpPr/>
            <p:nvPr/>
          </p:nvSpPr>
          <p:spPr>
            <a:xfrm>
              <a:off x="2143108"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1" name="Ellipse 30"/>
            <p:cNvSpPr/>
            <p:nvPr/>
          </p:nvSpPr>
          <p:spPr>
            <a:xfrm>
              <a:off x="2285984"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2" name="Ellipse 31"/>
            <p:cNvSpPr/>
            <p:nvPr/>
          </p:nvSpPr>
          <p:spPr>
            <a:xfrm>
              <a:off x="2500298"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3" name="Ellipse 32"/>
            <p:cNvSpPr/>
            <p:nvPr/>
          </p:nvSpPr>
          <p:spPr>
            <a:xfrm>
              <a:off x="2786050"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4" name="Ellipse 33"/>
            <p:cNvSpPr/>
            <p:nvPr/>
          </p:nvSpPr>
          <p:spPr>
            <a:xfrm>
              <a:off x="2428860"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5" name="Ellipse 34"/>
            <p:cNvSpPr/>
            <p:nvPr/>
          </p:nvSpPr>
          <p:spPr>
            <a:xfrm>
              <a:off x="2714612"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6" name="Ellipse 35"/>
            <p:cNvSpPr/>
            <p:nvPr/>
          </p:nvSpPr>
          <p:spPr>
            <a:xfrm>
              <a:off x="3571868"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7" name="Ellipse 36"/>
            <p:cNvSpPr/>
            <p:nvPr/>
          </p:nvSpPr>
          <p:spPr>
            <a:xfrm>
              <a:off x="3500430"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8" name="Ellipse 37"/>
            <p:cNvSpPr/>
            <p:nvPr/>
          </p:nvSpPr>
          <p:spPr>
            <a:xfrm>
              <a:off x="2857488"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39" name="Ellipse 38"/>
            <p:cNvSpPr/>
            <p:nvPr/>
          </p:nvSpPr>
          <p:spPr>
            <a:xfrm>
              <a:off x="3000364" y="2428868"/>
              <a:ext cx="45719" cy="45719"/>
            </a:xfrm>
            <a:prstGeom prst="ellipse">
              <a:avLst/>
            </a:prstGeom>
            <a:grpFill/>
            <a:ln>
              <a:solidFill>
                <a:srgbClr val="0070C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sp>
        <p:nvSpPr>
          <p:cNvPr id="40" name="Ellipse 39"/>
          <p:cNvSpPr/>
          <p:nvPr/>
        </p:nvSpPr>
        <p:spPr>
          <a:xfrm>
            <a:off x="6072198" y="2643182"/>
            <a:ext cx="45719" cy="45719"/>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41" name="Rechteck 40"/>
          <p:cNvSpPr/>
          <p:nvPr/>
        </p:nvSpPr>
        <p:spPr>
          <a:xfrm>
            <a:off x="6429388" y="2214554"/>
            <a:ext cx="1031051" cy="923330"/>
          </a:xfrm>
          <a:prstGeom prst="rect">
            <a:avLst/>
          </a:prstGeom>
          <a:noFill/>
        </p:spPr>
        <p:txBody>
          <a:bodyPr wrap="none" lIns="91440" tIns="45720" rIns="91440" bIns="45720">
            <a:spAutoFit/>
          </a:bodyPr>
          <a:lstStyle/>
          <a:p>
            <a:pPr algn="ctr"/>
            <a:r>
              <a:rPr lang="de-DE"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de-DE"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42" name="Rechteck 41"/>
          <p:cNvSpPr/>
          <p:nvPr/>
        </p:nvSpPr>
        <p:spPr>
          <a:xfrm>
            <a:off x="7215206" y="4714884"/>
            <a:ext cx="1454245" cy="923330"/>
          </a:xfrm>
          <a:prstGeom prst="rect">
            <a:avLst/>
          </a:prstGeom>
          <a:noFill/>
        </p:spPr>
        <p:txBody>
          <a:bodyPr wrap="none" lIns="91440" tIns="45720" rIns="91440" bIns="45720">
            <a:spAutoFit/>
          </a:bodyPr>
          <a:lstStyle/>
          <a:p>
            <a:pPr algn="ctr"/>
            <a:r>
              <a:rPr lang="de-DE"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de-DE"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3" name="Picture 4" descr="C:\Dokumente und Einstellungen\bex\Lokale Einstellungen\Temporary Internet Files\Content.IE5\29JXQNX6\MCj04042630000[1].wmf"/>
          <p:cNvPicPr>
            <a:picLocks noChangeAspect="1" noChangeArrowheads="1"/>
          </p:cNvPicPr>
          <p:nvPr/>
        </p:nvPicPr>
        <p:blipFill>
          <a:blip r:embed="rId3" cstate="print"/>
          <a:srcRect/>
          <a:stretch>
            <a:fillRect/>
          </a:stretch>
        </p:blipFill>
        <p:spPr bwMode="auto">
          <a:xfrm>
            <a:off x="3714744" y="3071810"/>
            <a:ext cx="1838325" cy="1695450"/>
          </a:xfrm>
          <a:prstGeom prst="rect">
            <a:avLst/>
          </a:prstGeom>
          <a:noFill/>
        </p:spPr>
      </p:pic>
      <p:sp>
        <p:nvSpPr>
          <p:cNvPr id="44" name="Cloud"/>
          <p:cNvSpPr>
            <a:spLocks noChangeAspect="1" noEditPoints="1" noChangeArrowheads="1"/>
          </p:cNvSpPr>
          <p:nvPr/>
        </p:nvSpPr>
        <p:spPr bwMode="auto">
          <a:xfrm>
            <a:off x="6000760" y="4857760"/>
            <a:ext cx="1051795" cy="70484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7" grpId="0"/>
      <p:bldP spid="40" grpId="0" animBg="1"/>
      <p:bldP spid="41" grpId="0"/>
      <p:bldP spid="42" grpId="0"/>
      <p:bldP spid="44" grpId="0" animBg="1"/>
    </p:bldLst>
  </p:timing>
</p:sld>
</file>

<file path=ppt/theme/theme1.xml><?xml version="1.0" encoding="utf-8"?>
<a:theme xmlns:a="http://schemas.openxmlformats.org/drawingml/2006/main" name="pamina-praesentation">
  <a:themeElements>
    <a:clrScheme name="PAMINA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MINA MASTER">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MINA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MINA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MINA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MINA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MINA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MINA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MINA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MINA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MINA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MINA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MINA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MINA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pamina-praesentation</Template>
  <TotalTime>0</TotalTime>
  <Words>1384</Words>
  <Application>Microsoft Office PowerPoint</Application>
  <PresentationFormat>Bildschirmpräsentation (4:3)</PresentationFormat>
  <Paragraphs>291</Paragraphs>
  <Slides>22</Slides>
  <Notes>2</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pamina-praesentation</vt:lpstr>
      <vt:lpstr>Folie 1</vt:lpstr>
      <vt:lpstr>The Modeller’s Problem </vt:lpstr>
      <vt:lpstr>Types of Parameter Uncertainty</vt:lpstr>
      <vt:lpstr>How to Deal with Parameter Uncertainty?</vt:lpstr>
      <vt:lpstr>Questions Addressed in PAMINA</vt:lpstr>
      <vt:lpstr>Important or Less Important Parameters?</vt:lpstr>
      <vt:lpstr>Probabilistic Analysis: Influence of PDF Shape </vt:lpstr>
      <vt:lpstr>Results for Altered Scenario </vt:lpstr>
      <vt:lpstr>How to Determine PDFs?</vt:lpstr>
      <vt:lpstr>Transforming Knowledge to PDFs</vt:lpstr>
      <vt:lpstr>Procedure for Evaluating the Knowledge Basis</vt:lpstr>
      <vt:lpstr>Procedure for Evaluating the Knowledge Basis</vt:lpstr>
      <vt:lpstr>Finding the Right PDF</vt:lpstr>
      <vt:lpstr>Finding the Right PDF</vt:lpstr>
      <vt:lpstr>PDF Derivation From Given Data</vt:lpstr>
      <vt:lpstr>General procedure for treating parameter uncertainty  Proposal by NRI</vt:lpstr>
      <vt:lpstr>PDF Derivation Tool (NRI)</vt:lpstr>
      <vt:lpstr>Modelling uncertainty by use of fuzzy set theory (NRI)</vt:lpstr>
      <vt:lpstr>Bayesian updating of PDFs (Facilia)</vt:lpstr>
      <vt:lpstr>Bayesian updating of PDFs (Facilia)</vt:lpstr>
      <vt:lpstr>Summary and Lessons Learnt</vt:lpstr>
      <vt:lpstr>Thank you!</vt:lpstr>
    </vt:vector>
  </TitlesOfParts>
  <Company>GRS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bex</dc:creator>
  <cp:lastModifiedBy>bex</cp:lastModifiedBy>
  <cp:revision>120</cp:revision>
  <dcterms:created xsi:type="dcterms:W3CDTF">2009-09-22T07:49:45Z</dcterms:created>
  <dcterms:modified xsi:type="dcterms:W3CDTF">2009-09-29T09:44:23Z</dcterms:modified>
</cp:coreProperties>
</file>