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52" r:id="rId2"/>
  </p:sldMasterIdLst>
  <p:notesMasterIdLst>
    <p:notesMasterId r:id="rId27"/>
  </p:notesMasterIdLst>
  <p:handoutMasterIdLst>
    <p:handoutMasterId r:id="rId28"/>
  </p:handoutMasterIdLst>
  <p:sldIdLst>
    <p:sldId id="256" r:id="rId3"/>
    <p:sldId id="272" r:id="rId4"/>
    <p:sldId id="257" r:id="rId5"/>
    <p:sldId id="275" r:id="rId6"/>
    <p:sldId id="277" r:id="rId7"/>
    <p:sldId id="278" r:id="rId8"/>
    <p:sldId id="279" r:id="rId9"/>
    <p:sldId id="280" r:id="rId10"/>
    <p:sldId id="282" r:id="rId11"/>
    <p:sldId id="283" r:id="rId12"/>
    <p:sldId id="286" r:id="rId13"/>
    <p:sldId id="285" r:id="rId14"/>
    <p:sldId id="299" r:id="rId15"/>
    <p:sldId id="287" r:id="rId16"/>
    <p:sldId id="288" r:id="rId17"/>
    <p:sldId id="290" r:id="rId18"/>
    <p:sldId id="289" r:id="rId19"/>
    <p:sldId id="294" r:id="rId20"/>
    <p:sldId id="295" r:id="rId21"/>
    <p:sldId id="296" r:id="rId22"/>
    <p:sldId id="297" r:id="rId23"/>
    <p:sldId id="298" r:id="rId24"/>
    <p:sldId id="291" r:id="rId25"/>
    <p:sldId id="300" r:id="rId26"/>
  </p:sldIdLst>
  <p:sldSz cx="9144000" cy="6858000" type="screen4x3"/>
  <p:notesSz cx="6805613" cy="9939338"/>
  <p:embeddedFontLst>
    <p:embeddedFont>
      <p:font typeface="Lucida Sans Unicode" pitchFamily="34" charset="0"/>
      <p:regular r:id="rId29"/>
    </p:embeddedFont>
    <p:embeddedFont>
      <p:font typeface="Arial Narrow" pitchFamily="34" charset="0"/>
      <p:regular r:id="rId30"/>
      <p:bold r:id="rId31"/>
      <p:italic r:id="rId32"/>
      <p:boldItalic r:id="rId33"/>
    </p:embeddedFont>
    <p:embeddedFont>
      <p:font typeface="Comic Sans MS" pitchFamily="66" charset="0"/>
      <p:regular r:id="rId34"/>
      <p:bold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EE1"/>
    <a:srgbClr val="A0D2F1"/>
    <a:srgbClr val="CCECFF"/>
    <a:srgbClr val="66CCFF"/>
    <a:srgbClr val="99CCFF"/>
    <a:srgbClr val="85AAAD"/>
    <a:srgbClr val="65969B"/>
    <a:srgbClr val="C40098"/>
    <a:srgbClr val="003B8E"/>
    <a:srgbClr val="3389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120" d="100"/>
          <a:sy n="120" d="100"/>
        </p:scale>
        <p:origin x="-342" y="-78"/>
      </p:cViewPr>
      <p:guideLst>
        <p:guide orient="horz" pos="2160"/>
        <p:guide orient="horz" pos="4201"/>
        <p:guide pos="2880"/>
        <p:guide pos="385"/>
        <p:guide pos="55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5" d="100"/>
          <a:sy n="95" d="100"/>
        </p:scale>
        <p:origin x="-2538" y="-96"/>
      </p:cViewPr>
      <p:guideLst>
        <p:guide orient="horz" pos="3131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vectra\homedirs\Perraud-d\DATA\WORD\Projet_PAMINA\R&#233;seau_neurones_LHS_SRS_indices_MC_sensibilit&#233;_nb_simulation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vectra\homedirs\Perraud-d\DATA\WORD\Projet_PAMINA\R&#233;seau_neurones_LHS_SRS_indices_MC_sensibilit&#233;_nb_simulation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lineChart>
        <c:grouping val="standard"/>
        <c:ser>
          <c:idx val="0"/>
          <c:order val="0"/>
          <c:tx>
            <c:v>LHS</c:v>
          </c:tx>
          <c:marker>
            <c:symbol val="none"/>
          </c:marker>
          <c:cat>
            <c:numRef>
              <c:f>Feuil1!$A$23:$A$34</c:f>
              <c:numCache>
                <c:formatCode>General</c:formatCode>
                <c:ptCount val="12"/>
                <c:pt idx="0">
                  <c:v>10</c:v>
                </c:pt>
                <c:pt idx="1">
                  <c:v>50</c:v>
                </c:pt>
                <c:pt idx="2">
                  <c:v>100</c:v>
                </c:pt>
                <c:pt idx="3">
                  <c:v>250</c:v>
                </c:pt>
                <c:pt idx="4">
                  <c:v>500</c:v>
                </c:pt>
                <c:pt idx="5">
                  <c:v>750</c:v>
                </c:pt>
                <c:pt idx="6">
                  <c:v>1000</c:v>
                </c:pt>
                <c:pt idx="7">
                  <c:v>10000</c:v>
                </c:pt>
                <c:pt idx="8">
                  <c:v>20000</c:v>
                </c:pt>
                <c:pt idx="9">
                  <c:v>30000</c:v>
                </c:pt>
                <c:pt idx="10">
                  <c:v>50000</c:v>
                </c:pt>
                <c:pt idx="11">
                  <c:v>90000</c:v>
                </c:pt>
              </c:numCache>
            </c:numRef>
          </c:cat>
          <c:val>
            <c:numRef>
              <c:f>Feuil1!$B$23:$B$34</c:f>
              <c:numCache>
                <c:formatCode>General</c:formatCode>
                <c:ptCount val="12"/>
                <c:pt idx="0">
                  <c:v>0.61000000000000043</c:v>
                </c:pt>
                <c:pt idx="1">
                  <c:v>0.39000000000000024</c:v>
                </c:pt>
                <c:pt idx="2">
                  <c:v>0.33000000000000035</c:v>
                </c:pt>
                <c:pt idx="3">
                  <c:v>0.2900000000000002</c:v>
                </c:pt>
                <c:pt idx="4">
                  <c:v>0.32000000000000023</c:v>
                </c:pt>
                <c:pt idx="5">
                  <c:v>0.26</c:v>
                </c:pt>
                <c:pt idx="6">
                  <c:v>0.2900000000000002</c:v>
                </c:pt>
                <c:pt idx="7">
                  <c:v>0.31000000000000022</c:v>
                </c:pt>
                <c:pt idx="8">
                  <c:v>0.2900000000000002</c:v>
                </c:pt>
                <c:pt idx="9">
                  <c:v>0.2900000000000002</c:v>
                </c:pt>
                <c:pt idx="10">
                  <c:v>0.30000000000000021</c:v>
                </c:pt>
                <c:pt idx="11">
                  <c:v>0.30000000000000021</c:v>
                </c:pt>
              </c:numCache>
            </c:numRef>
          </c:val>
        </c:ser>
        <c:ser>
          <c:idx val="1"/>
          <c:order val="1"/>
          <c:tx>
            <c:v>SRS</c:v>
          </c:tx>
          <c:marker>
            <c:symbol val="none"/>
          </c:marker>
          <c:cat>
            <c:numRef>
              <c:f>Feuil1!$A$23:$A$34</c:f>
              <c:numCache>
                <c:formatCode>General</c:formatCode>
                <c:ptCount val="12"/>
                <c:pt idx="0">
                  <c:v>10</c:v>
                </c:pt>
                <c:pt idx="1">
                  <c:v>50</c:v>
                </c:pt>
                <c:pt idx="2">
                  <c:v>100</c:v>
                </c:pt>
                <c:pt idx="3">
                  <c:v>250</c:v>
                </c:pt>
                <c:pt idx="4">
                  <c:v>500</c:v>
                </c:pt>
                <c:pt idx="5">
                  <c:v>750</c:v>
                </c:pt>
                <c:pt idx="6">
                  <c:v>1000</c:v>
                </c:pt>
                <c:pt idx="7">
                  <c:v>10000</c:v>
                </c:pt>
                <c:pt idx="8">
                  <c:v>20000</c:v>
                </c:pt>
                <c:pt idx="9">
                  <c:v>30000</c:v>
                </c:pt>
                <c:pt idx="10">
                  <c:v>50000</c:v>
                </c:pt>
                <c:pt idx="11">
                  <c:v>90000</c:v>
                </c:pt>
              </c:numCache>
            </c:numRef>
          </c:cat>
          <c:val>
            <c:numRef>
              <c:f>Feuil1!$C$23:$C$34</c:f>
              <c:numCache>
                <c:formatCode>General</c:formatCode>
                <c:ptCount val="12"/>
                <c:pt idx="0">
                  <c:v>-9.0000000000000024E-2</c:v>
                </c:pt>
                <c:pt idx="1">
                  <c:v>0.42000000000000021</c:v>
                </c:pt>
                <c:pt idx="2">
                  <c:v>0.4</c:v>
                </c:pt>
                <c:pt idx="3">
                  <c:v>0.39000000000000024</c:v>
                </c:pt>
                <c:pt idx="4">
                  <c:v>0.33000000000000035</c:v>
                </c:pt>
                <c:pt idx="5">
                  <c:v>0.33000000000000035</c:v>
                </c:pt>
                <c:pt idx="6">
                  <c:v>0.38000000000000023</c:v>
                </c:pt>
                <c:pt idx="7">
                  <c:v>0.33000000000000035</c:v>
                </c:pt>
                <c:pt idx="8">
                  <c:v>0.33000000000000035</c:v>
                </c:pt>
                <c:pt idx="9">
                  <c:v>0.33000000000000035</c:v>
                </c:pt>
                <c:pt idx="10">
                  <c:v>0.33000000000000035</c:v>
                </c:pt>
                <c:pt idx="11">
                  <c:v>0.33000000000000035</c:v>
                </c:pt>
              </c:numCache>
            </c:numRef>
          </c:val>
        </c:ser>
        <c:marker val="1"/>
        <c:axId val="99828864"/>
        <c:axId val="99830400"/>
      </c:lineChart>
      <c:catAx>
        <c:axId val="99828864"/>
        <c:scaling>
          <c:orientation val="minMax"/>
        </c:scaling>
        <c:axPos val="b"/>
        <c:numFmt formatCode="General" sourceLinked="1"/>
        <c:tickLblPos val="nextTo"/>
        <c:crossAx val="99830400"/>
        <c:crosses val="autoZero"/>
        <c:auto val="1"/>
        <c:lblAlgn val="ctr"/>
        <c:lblOffset val="100"/>
      </c:catAx>
      <c:valAx>
        <c:axId val="99830400"/>
        <c:scaling>
          <c:orientation val="minMax"/>
        </c:scaling>
        <c:axPos val="l"/>
        <c:majorGridlines/>
        <c:numFmt formatCode="General" sourceLinked="1"/>
        <c:tickLblPos val="nextTo"/>
        <c:crossAx val="9982886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plotArea>
      <c:layout/>
      <c:lineChart>
        <c:grouping val="standard"/>
        <c:ser>
          <c:idx val="0"/>
          <c:order val="0"/>
          <c:tx>
            <c:v>LHS</c:v>
          </c:tx>
          <c:marker>
            <c:symbol val="none"/>
          </c:marker>
          <c:cat>
            <c:numRef>
              <c:f>'Surface S1 (out of clay)'!$A$7:$A$18</c:f>
              <c:numCache>
                <c:formatCode>General</c:formatCode>
                <c:ptCount val="12"/>
                <c:pt idx="0">
                  <c:v>10</c:v>
                </c:pt>
                <c:pt idx="1">
                  <c:v>50</c:v>
                </c:pt>
                <c:pt idx="2">
                  <c:v>100</c:v>
                </c:pt>
                <c:pt idx="3">
                  <c:v>250</c:v>
                </c:pt>
                <c:pt idx="4">
                  <c:v>500</c:v>
                </c:pt>
                <c:pt idx="5">
                  <c:v>750</c:v>
                </c:pt>
                <c:pt idx="6">
                  <c:v>1000</c:v>
                </c:pt>
                <c:pt idx="7">
                  <c:v>10000</c:v>
                </c:pt>
                <c:pt idx="8">
                  <c:v>20000</c:v>
                </c:pt>
                <c:pt idx="9">
                  <c:v>30000</c:v>
                </c:pt>
                <c:pt idx="10">
                  <c:v>50000</c:v>
                </c:pt>
                <c:pt idx="11">
                  <c:v>90000</c:v>
                </c:pt>
              </c:numCache>
            </c:numRef>
          </c:cat>
          <c:val>
            <c:numRef>
              <c:f>'Surface S1 (out of clay)'!$B$7:$B$18</c:f>
              <c:numCache>
                <c:formatCode>General</c:formatCode>
                <c:ptCount val="12"/>
                <c:pt idx="0">
                  <c:v>-0.38000000000000023</c:v>
                </c:pt>
                <c:pt idx="1">
                  <c:v>-0.64000000000000046</c:v>
                </c:pt>
                <c:pt idx="2">
                  <c:v>-0.66000000000000059</c:v>
                </c:pt>
                <c:pt idx="3">
                  <c:v>-0.68</c:v>
                </c:pt>
                <c:pt idx="4">
                  <c:v>-0.61000000000000043</c:v>
                </c:pt>
                <c:pt idx="5">
                  <c:v>-0.59</c:v>
                </c:pt>
                <c:pt idx="6">
                  <c:v>-0.65000000000000058</c:v>
                </c:pt>
                <c:pt idx="7">
                  <c:v>-0.65000000000000058</c:v>
                </c:pt>
                <c:pt idx="8">
                  <c:v>-0.65000000000000058</c:v>
                </c:pt>
                <c:pt idx="9">
                  <c:v>-0.64000000000000046</c:v>
                </c:pt>
                <c:pt idx="10">
                  <c:v>-0.64000000000000046</c:v>
                </c:pt>
                <c:pt idx="11">
                  <c:v>-0.64000000000000046</c:v>
                </c:pt>
              </c:numCache>
            </c:numRef>
          </c:val>
        </c:ser>
        <c:ser>
          <c:idx val="1"/>
          <c:order val="1"/>
          <c:tx>
            <c:v>SRS</c:v>
          </c:tx>
          <c:marker>
            <c:symbol val="none"/>
          </c:marker>
          <c:val>
            <c:numRef>
              <c:f>'Surface S1 (out of clay)'!$C$7:$C$18</c:f>
              <c:numCache>
                <c:formatCode>General</c:formatCode>
                <c:ptCount val="12"/>
                <c:pt idx="0">
                  <c:v>-0.85000000000000042</c:v>
                </c:pt>
                <c:pt idx="1">
                  <c:v>-0.71000000000000041</c:v>
                </c:pt>
                <c:pt idx="2">
                  <c:v>-0.68</c:v>
                </c:pt>
                <c:pt idx="3">
                  <c:v>-0.68</c:v>
                </c:pt>
                <c:pt idx="4">
                  <c:v>-0.64000000000000046</c:v>
                </c:pt>
                <c:pt idx="5">
                  <c:v>-0.65000000000000058</c:v>
                </c:pt>
                <c:pt idx="6">
                  <c:v>-0.56999999999999995</c:v>
                </c:pt>
                <c:pt idx="7">
                  <c:v>-0.64000000000000046</c:v>
                </c:pt>
                <c:pt idx="8">
                  <c:v>-0.64000000000000046</c:v>
                </c:pt>
                <c:pt idx="9">
                  <c:v>-0.65000000000000058</c:v>
                </c:pt>
                <c:pt idx="10">
                  <c:v>-0.65000000000000058</c:v>
                </c:pt>
                <c:pt idx="11">
                  <c:v>-0.65000000000000058</c:v>
                </c:pt>
              </c:numCache>
            </c:numRef>
          </c:val>
        </c:ser>
        <c:marker val="1"/>
        <c:axId val="99945856"/>
        <c:axId val="99993088"/>
      </c:lineChart>
      <c:catAx>
        <c:axId val="99945856"/>
        <c:scaling>
          <c:orientation val="minMax"/>
        </c:scaling>
        <c:axPos val="b"/>
        <c:numFmt formatCode="General" sourceLinked="1"/>
        <c:tickLblPos val="nextTo"/>
        <c:crossAx val="99993088"/>
        <c:crosses val="autoZero"/>
        <c:auto val="1"/>
        <c:lblAlgn val="ctr"/>
        <c:lblOffset val="100"/>
      </c:catAx>
      <c:valAx>
        <c:axId val="99993088"/>
        <c:scaling>
          <c:orientation val="minMax"/>
        </c:scaling>
        <c:axPos val="l"/>
        <c:majorGridlines/>
        <c:numFmt formatCode="General" sourceLinked="1"/>
        <c:tickLblPos val="nextTo"/>
        <c:crossAx val="99945856"/>
        <c:crosses val="autoZero"/>
        <c:crossBetween val="between"/>
      </c:valAx>
      <c:spPr>
        <a:noFill/>
      </c:spPr>
    </c:plotArea>
    <c:legend>
      <c:legendPos val="r"/>
      <c:layout/>
    </c:legend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>
              <a:latin typeface="Lucida Sans Unicode" pitchFamily="34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fr-FR" smtClean="0">
                <a:latin typeface="Lucida Sans Unicode" pitchFamily="34" charset="0"/>
              </a:rPr>
              <a:t>17/09/2009</a:t>
            </a:r>
            <a:endParaRPr lang="fr-FR" dirty="0">
              <a:latin typeface="Lucida Sans Unicode" pitchFamily="34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>
              <a:latin typeface="Lucida Sans Unicode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00536-0D0A-4BDD-8F5B-205460AE2D36}" type="slidenum">
              <a:rPr lang="fr-FR" smtClean="0">
                <a:latin typeface="Lucida Sans Unicode" pitchFamily="34" charset="0"/>
              </a:rPr>
              <a:pPr/>
              <a:t>‹N°›</a:t>
            </a:fld>
            <a:endParaRPr lang="fr-FR" dirty="0">
              <a:latin typeface="Lucida Sans Unicode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ucida Sans Unicode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ucida Sans Unicode" pitchFamily="34" charset="0"/>
              </a:defRPr>
            </a:lvl1pPr>
          </a:lstStyle>
          <a:p>
            <a:r>
              <a:rPr lang="fr-FR" smtClean="0"/>
              <a:t>17/09/2009</a:t>
            </a:r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ucida Sans Unicode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ucida Sans Unicode" pitchFamily="34" charset="0"/>
              </a:defRPr>
            </a:lvl1pPr>
          </a:lstStyle>
          <a:p>
            <a:fld id="{79FF2FE2-1035-4A2A-A3C2-C38AE3CB4F4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Lucida Sans Unicode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dra Titre">
    <p:bg bwMode="auto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67111"/>
            <a:ext cx="6400800" cy="54577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C40098"/>
                </a:solidFill>
                <a:latin typeface="Lucida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57200" y="3286125"/>
            <a:ext cx="8229600" cy="571504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2"/>
          </p:nvPr>
        </p:nvSpPr>
        <p:spPr>
          <a:xfrm>
            <a:off x="2857488" y="4431377"/>
            <a:ext cx="3429024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rgbClr val="C40098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6" name="Espace réservé de la date 3"/>
          <p:cNvSpPr txBox="1">
            <a:spLocks/>
          </p:cNvSpPr>
          <p:nvPr userDrawn="1"/>
        </p:nvSpPr>
        <p:spPr>
          <a:xfrm>
            <a:off x="2571736" y="6454448"/>
            <a:ext cx="400052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pPr algn="ctr"/>
            <a:r>
              <a:rPr lang="fr-FR" dirty="0" smtClean="0">
                <a:solidFill>
                  <a:schemeClr val="bg2"/>
                </a:solidFill>
                <a:latin typeface="Lucida Sans" pitchFamily="34" charset="0"/>
              </a:rPr>
              <a:t>AGENCE NATIONALE POUR LA GESTION DES DÉCHETS RADIOACTIFS</a:t>
            </a:r>
            <a:endParaRPr lang="fr-FR" dirty="0">
              <a:solidFill>
                <a:schemeClr val="bg2"/>
              </a:solidFill>
              <a:latin typeface="Lucida Sans" pitchFamily="34" charset="0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  <p:sp>
        <p:nvSpPr>
          <p:cNvPr id="11" name="ZoneTexte 10"/>
          <p:cNvSpPr txBox="1"/>
          <p:nvPr userDrawn="1"/>
        </p:nvSpPr>
        <p:spPr>
          <a:xfrm>
            <a:off x="2500298" y="6519446"/>
            <a:ext cx="7858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  <a:latin typeface="Lucida Sans" pitchFamily="34" charset="0"/>
              </a:rPr>
              <a:t>© Andra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dra Chapitr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215082"/>
            <a:ext cx="9144000" cy="642918"/>
          </a:xfrm>
          <a:prstGeom prst="rect">
            <a:avLst/>
          </a:prstGeom>
          <a:solidFill>
            <a:srgbClr val="003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Lucida Sans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286124"/>
            <a:ext cx="7772400" cy="500066"/>
          </a:xfrm>
        </p:spPr>
        <p:txBody>
          <a:bodyPr anchor="t">
            <a:normAutofit/>
          </a:bodyPr>
          <a:lstStyle>
            <a:lvl1pPr algn="ctr">
              <a:defRPr sz="2500" b="1" cap="none" baseline="0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786190"/>
            <a:ext cx="7772400" cy="620710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500">
                <a:solidFill>
                  <a:srgbClr val="C40098"/>
                </a:solidFill>
                <a:latin typeface="Lucida Sans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500826" y="6492875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24870" y="6492875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 descr="ANDRA1_rvb[7]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3726180" y="714356"/>
            <a:ext cx="1691640" cy="1255776"/>
          </a:xfrm>
          <a:prstGeom prst="rect">
            <a:avLst/>
          </a:prstGeom>
        </p:spPr>
      </p:pic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2571736" y="6454448"/>
            <a:ext cx="400052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pPr algn="ctr"/>
            <a:r>
              <a:rPr lang="fr-FR" dirty="0" smtClean="0">
                <a:solidFill>
                  <a:schemeClr val="bg2"/>
                </a:solidFill>
                <a:latin typeface="Lucida Sans" pitchFamily="34" charset="0"/>
              </a:rPr>
              <a:t>AGENCE NATIONALE POUR LA GESTION DES DÉCHETS RADIOACTIFS</a:t>
            </a:r>
            <a:endParaRPr lang="fr-FR" dirty="0">
              <a:solidFill>
                <a:schemeClr val="bg2"/>
              </a:solidFill>
              <a:latin typeface="Lucida Sans" pitchFamily="34" charset="0"/>
            </a:endParaRPr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  <p:sp>
        <p:nvSpPr>
          <p:cNvPr id="12" name="ZoneTexte 11"/>
          <p:cNvSpPr txBox="1"/>
          <p:nvPr userDrawn="1"/>
        </p:nvSpPr>
        <p:spPr>
          <a:xfrm>
            <a:off x="2500298" y="6519446"/>
            <a:ext cx="7858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  <a:latin typeface="Lucida Sans" pitchFamily="34" charset="0"/>
              </a:rPr>
              <a:t>© Andra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ndra Contenu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tabLst>
                <a:tab pos="714375" algn="l"/>
              </a:tabLst>
              <a:defRPr>
                <a:latin typeface="Lucida Sans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268413"/>
            <a:ext cx="8334375" cy="4857751"/>
          </a:xfrm>
        </p:spPr>
        <p:txBody>
          <a:bodyPr/>
          <a:lstStyle>
            <a:lvl1pPr>
              <a:defRPr>
                <a:latin typeface="Lucida Sans" pitchFamily="34" charset="0"/>
              </a:defRPr>
            </a:lvl1pPr>
            <a:lvl2pPr>
              <a:defRPr>
                <a:latin typeface="Lucida Sans" pitchFamily="34" charset="0"/>
              </a:defRPr>
            </a:lvl2pPr>
            <a:lvl3pPr>
              <a:defRPr>
                <a:latin typeface="Lucida Sans" pitchFamily="34" charset="0"/>
              </a:defRPr>
            </a:lvl3pPr>
            <a:lvl4pPr>
              <a:defRPr>
                <a:latin typeface="Lucida Sans" pitchFamily="34" charset="0"/>
              </a:defRPr>
            </a:lvl4pPr>
            <a:lvl5pPr>
              <a:defRPr>
                <a:latin typeface="Lucida San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715140" y="6492875"/>
            <a:ext cx="150019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429652" y="6492875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r>
              <a:rPr lang="fr-FR" dirty="0" smtClean="0"/>
              <a:t>/24</a:t>
            </a:r>
            <a:endParaRPr lang="fr-FR" dirty="0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571604" y="6454448"/>
            <a:ext cx="100013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Andra 2 contenus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ucida Sans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857750"/>
          </a:xfrm>
        </p:spPr>
        <p:txBody>
          <a:bodyPr/>
          <a:lstStyle>
            <a:lvl1pPr>
              <a:defRPr sz="2000">
                <a:latin typeface="Lucida Sans" pitchFamily="34" charset="0"/>
              </a:defRPr>
            </a:lvl1pPr>
            <a:lvl2pPr marL="177800" indent="-177800">
              <a:defRPr sz="1750">
                <a:latin typeface="Lucida Sans" pitchFamily="34" charset="0"/>
              </a:defRPr>
            </a:lvl2pPr>
            <a:lvl3pPr marL="531813" indent="-258763">
              <a:defRPr sz="1600">
                <a:latin typeface="Lucida Sans" pitchFamily="34" charset="0"/>
              </a:defRPr>
            </a:lvl3pPr>
            <a:lvl4pPr marL="804863" indent="-177800">
              <a:defRPr sz="1500">
                <a:latin typeface="Lucida Sans" pitchFamily="34" charset="0"/>
              </a:defRPr>
            </a:lvl4pPr>
            <a:lvl5pPr marL="982663" indent="-177800">
              <a:defRPr sz="1400">
                <a:latin typeface="Lucida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48242" y="1268413"/>
            <a:ext cx="4038600" cy="4857750"/>
          </a:xfrm>
        </p:spPr>
        <p:txBody>
          <a:bodyPr/>
          <a:lstStyle>
            <a:lvl1pPr>
              <a:defRPr sz="2000">
                <a:latin typeface="Lucida Sans" pitchFamily="34" charset="0"/>
              </a:defRPr>
            </a:lvl1pPr>
            <a:lvl2pPr>
              <a:defRPr lang="fr-FR" sz="1750" kern="1200" dirty="0" smtClean="0">
                <a:solidFill>
                  <a:srgbClr val="003B8E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fr-FR" sz="1600" kern="1200" dirty="0" smtClean="0">
                <a:solidFill>
                  <a:srgbClr val="C40098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fr-FR" sz="1500" i="1" kern="1200" dirty="0" smtClean="0">
                <a:solidFill>
                  <a:srgbClr val="33892D"/>
                </a:solidFill>
                <a:latin typeface="Lucida Sans" pitchFamily="34" charset="0"/>
                <a:ea typeface="+mn-ea"/>
                <a:cs typeface="+mn-cs"/>
              </a:defRPr>
            </a:lvl4pPr>
            <a:lvl5pPr marL="982663" indent="-177800">
              <a:defRPr sz="1400">
                <a:latin typeface="Lucida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143768" y="6454448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66656" y="6454448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  <p:sp>
        <p:nvSpPr>
          <p:cNvPr id="9" name="ZoneTexte 8"/>
          <p:cNvSpPr txBox="1"/>
          <p:nvPr userDrawn="1"/>
        </p:nvSpPr>
        <p:spPr>
          <a:xfrm>
            <a:off x="2500298" y="6519446"/>
            <a:ext cx="7858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rgbClr val="003B8E"/>
                </a:solidFill>
                <a:latin typeface="Lucida Sans" pitchFamily="34" charset="0"/>
              </a:rPr>
              <a:t>©</a:t>
            </a:r>
            <a:r>
              <a:rPr lang="fr-FR" sz="900" dirty="0" smtClean="0">
                <a:solidFill>
                  <a:schemeClr val="bg1"/>
                </a:solidFill>
                <a:latin typeface="Lucida Sans" pitchFamily="34" charset="0"/>
              </a:rPr>
              <a:t> </a:t>
            </a:r>
            <a:r>
              <a:rPr lang="fr-FR" sz="900" dirty="0" smtClean="0">
                <a:solidFill>
                  <a:srgbClr val="003B8E"/>
                </a:solidFill>
                <a:latin typeface="Lucida Sans" pitchFamily="34" charset="0"/>
              </a:rPr>
              <a:t>Andra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dra Titre">
    <p:bg bwMode="auto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67111"/>
            <a:ext cx="6400800" cy="54577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C40098"/>
                </a:solidFill>
                <a:latin typeface="Lucida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57200" y="3286125"/>
            <a:ext cx="8229600" cy="571504"/>
          </a:xfrm>
        </p:spPr>
        <p:txBody>
          <a:bodyPr>
            <a:normAutofit/>
          </a:bodyPr>
          <a:lstStyle>
            <a:lvl1pPr algn="ctr">
              <a:defRPr sz="28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2"/>
          </p:nvPr>
        </p:nvSpPr>
        <p:spPr>
          <a:xfrm>
            <a:off x="2857488" y="4431377"/>
            <a:ext cx="3429024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rgbClr val="C40098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6" name="Espace réservé de la date 3"/>
          <p:cNvSpPr txBox="1">
            <a:spLocks/>
          </p:cNvSpPr>
          <p:nvPr userDrawn="1"/>
        </p:nvSpPr>
        <p:spPr>
          <a:xfrm>
            <a:off x="2571736" y="6454448"/>
            <a:ext cx="400052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pPr algn="ctr"/>
            <a:r>
              <a:rPr lang="fr-FR" dirty="0" smtClean="0">
                <a:solidFill>
                  <a:schemeClr val="bg2"/>
                </a:solidFill>
                <a:latin typeface="Lucida Sans" pitchFamily="34" charset="0"/>
              </a:rPr>
              <a:t>AGENCE NATIONALE POUR LA GESTION DES DÉCHETS RADIOACTIFS</a:t>
            </a:r>
            <a:endParaRPr lang="fr-FR" dirty="0">
              <a:solidFill>
                <a:schemeClr val="bg2"/>
              </a:solidFill>
              <a:latin typeface="Lucida Sans" pitchFamily="34" charset="0"/>
            </a:endParaRPr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2500298" y="6519446"/>
            <a:ext cx="7858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chemeClr val="bg1"/>
                </a:solidFill>
                <a:latin typeface="Lucida Sans" pitchFamily="34" charset="0"/>
              </a:rPr>
              <a:t>© Andra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dra Chapitr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215082"/>
            <a:ext cx="9144000" cy="642918"/>
          </a:xfrm>
          <a:prstGeom prst="rect">
            <a:avLst/>
          </a:prstGeom>
          <a:solidFill>
            <a:srgbClr val="948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Lucida Sans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286124"/>
            <a:ext cx="7772400" cy="500066"/>
          </a:xfrm>
        </p:spPr>
        <p:txBody>
          <a:bodyPr anchor="t">
            <a:normAutofit/>
          </a:bodyPr>
          <a:lstStyle>
            <a:lvl1pPr algn="ctr">
              <a:defRPr sz="2500" b="1" cap="none" baseline="0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786190"/>
            <a:ext cx="7772400" cy="620710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500">
                <a:solidFill>
                  <a:srgbClr val="C40098"/>
                </a:solidFill>
                <a:latin typeface="Lucida Sans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143768" y="6454448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266656" y="6454448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 descr="ANDRA1_rvb[7]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3726180" y="714356"/>
            <a:ext cx="1691640" cy="1255776"/>
          </a:xfrm>
          <a:prstGeom prst="rect">
            <a:avLst/>
          </a:prstGeom>
        </p:spPr>
      </p:pic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2571736" y="6454448"/>
            <a:ext cx="400052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pPr algn="ctr"/>
            <a:r>
              <a:rPr lang="fr-FR" dirty="0" smtClean="0">
                <a:solidFill>
                  <a:schemeClr val="bg2"/>
                </a:solidFill>
                <a:latin typeface="Lucida Sans" pitchFamily="34" charset="0"/>
              </a:rPr>
              <a:t>AGENCE NATIONALE POUR LA GESTION DES DÉCHETS RADIOACTIFS</a:t>
            </a:r>
            <a:endParaRPr lang="fr-FR" dirty="0">
              <a:solidFill>
                <a:schemeClr val="bg2"/>
              </a:solidFill>
              <a:latin typeface="Lucida Sans" pitchFamily="34" charset="0"/>
            </a:endParaRPr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chemeClr val="bg1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500298" y="6500834"/>
            <a:ext cx="65594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900" kern="1200" dirty="0" smtClean="0">
                <a:solidFill>
                  <a:schemeClr val="bg1"/>
                </a:solidFill>
                <a:latin typeface="Lucida Sans" pitchFamily="34" charset="0"/>
                <a:ea typeface="+mn-ea"/>
                <a:cs typeface="+mn-cs"/>
              </a:rPr>
              <a:t>© Andra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ndra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tabLst>
                <a:tab pos="714375" algn="l"/>
              </a:tabLst>
              <a:defRPr>
                <a:latin typeface="Lucida San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Lucida Sans" pitchFamily="34" charset="0"/>
              </a:defRPr>
            </a:lvl1pPr>
            <a:lvl2pPr>
              <a:defRPr>
                <a:latin typeface="Lucida Sans" pitchFamily="34" charset="0"/>
              </a:defRPr>
            </a:lvl2pPr>
            <a:lvl3pPr>
              <a:defRPr>
                <a:latin typeface="Lucida Sans" pitchFamily="34" charset="0"/>
              </a:defRPr>
            </a:lvl3pPr>
            <a:lvl4pPr>
              <a:defRPr>
                <a:latin typeface="Lucida Sans" pitchFamily="34" charset="0"/>
              </a:defRPr>
            </a:lvl4pPr>
            <a:lvl5pPr>
              <a:defRPr>
                <a:latin typeface="Lucida Sans" pitchFamily="34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7143768" y="6454448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66656" y="6454448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Andra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ucida San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857750"/>
          </a:xfrm>
        </p:spPr>
        <p:txBody>
          <a:bodyPr/>
          <a:lstStyle>
            <a:lvl1pPr>
              <a:defRPr sz="2000">
                <a:latin typeface="Lucida Sans" pitchFamily="34" charset="0"/>
              </a:defRPr>
            </a:lvl1pPr>
            <a:lvl2pPr marL="177800" indent="-177800">
              <a:defRPr sz="1750">
                <a:latin typeface="Lucida Sans" pitchFamily="34" charset="0"/>
              </a:defRPr>
            </a:lvl2pPr>
            <a:lvl3pPr marL="531813" indent="-258763">
              <a:defRPr sz="1600">
                <a:latin typeface="Lucida Sans" pitchFamily="34" charset="0"/>
              </a:defRPr>
            </a:lvl3pPr>
            <a:lvl4pPr marL="804863" indent="-177800">
              <a:defRPr sz="1500">
                <a:latin typeface="Lucida Sans" pitchFamily="34" charset="0"/>
              </a:defRPr>
            </a:lvl4pPr>
            <a:lvl5pPr marL="982663" indent="-177800">
              <a:defRPr sz="1400">
                <a:latin typeface="Lucida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48242" y="1268413"/>
            <a:ext cx="4038600" cy="4857750"/>
          </a:xfrm>
        </p:spPr>
        <p:txBody>
          <a:bodyPr/>
          <a:lstStyle>
            <a:lvl1pPr>
              <a:defRPr sz="2000">
                <a:latin typeface="Lucida Sans" pitchFamily="34" charset="0"/>
              </a:defRPr>
            </a:lvl1pPr>
            <a:lvl2pPr>
              <a:defRPr lang="fr-FR" sz="1750" kern="1200" dirty="0" smtClean="0">
                <a:solidFill>
                  <a:srgbClr val="003B8E"/>
                </a:solidFill>
                <a:latin typeface="Lucida Sans" pitchFamily="34" charset="0"/>
                <a:ea typeface="+mn-ea"/>
                <a:cs typeface="+mn-cs"/>
              </a:defRPr>
            </a:lvl2pPr>
            <a:lvl3pPr>
              <a:defRPr lang="fr-FR" sz="1600" kern="1200" dirty="0" smtClean="0">
                <a:solidFill>
                  <a:srgbClr val="C40098"/>
                </a:solidFill>
                <a:latin typeface="Lucida Sans" pitchFamily="34" charset="0"/>
                <a:ea typeface="+mn-ea"/>
                <a:cs typeface="+mn-cs"/>
              </a:defRPr>
            </a:lvl3pPr>
            <a:lvl4pPr>
              <a:defRPr lang="fr-FR" sz="1500" i="1" kern="1200" dirty="0" smtClean="0">
                <a:solidFill>
                  <a:srgbClr val="33892D"/>
                </a:solidFill>
                <a:latin typeface="Lucida Sans" pitchFamily="34" charset="0"/>
                <a:ea typeface="+mn-ea"/>
                <a:cs typeface="+mn-cs"/>
              </a:defRPr>
            </a:lvl4pPr>
            <a:lvl5pPr marL="982663" indent="-177800">
              <a:defRPr sz="1400">
                <a:latin typeface="Lucida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marL="177800" lvl="1" indent="-177800" algn="l" defTabSz="914400" rtl="0" eaLnBrk="1" latinLnBrk="0" hangingPunct="1">
              <a:spcBef>
                <a:spcPts val="600"/>
              </a:spcBef>
              <a:buFontTx/>
              <a:buBlip>
                <a:blip r:embed="rId2"/>
              </a:buBlip>
            </a:pPr>
            <a:r>
              <a:rPr lang="fr-FR" dirty="0" smtClean="0"/>
              <a:t>Deuxième niveau</a:t>
            </a:r>
          </a:p>
          <a:p>
            <a:pPr marL="531813" lvl="2" indent="-258763" algn="l" defTabSz="914400" rtl="0" eaLnBrk="1" latinLnBrk="0" hangingPunct="1">
              <a:spcBef>
                <a:spcPts val="400"/>
              </a:spcBef>
              <a:buFontTx/>
              <a:buBlip>
                <a:blip r:embed="rId3"/>
              </a:buBlip>
            </a:pPr>
            <a:r>
              <a:rPr lang="fr-FR" dirty="0" smtClean="0"/>
              <a:t>Troisième niveau</a:t>
            </a:r>
          </a:p>
          <a:p>
            <a:pPr marL="804863" lvl="3" indent="-177800" algn="l" defTabSz="914400" rtl="0" eaLnBrk="1" latinLnBrk="0" hangingPunct="1">
              <a:spcBef>
                <a:spcPts val="300"/>
              </a:spcBef>
              <a:buFontTx/>
              <a:buBlip>
                <a:blip r:embed="rId4"/>
              </a:buBlip>
            </a:pPr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7143768" y="6454448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66656" y="6454448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tetiere_bleu_texte v2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-32" y="-24"/>
            <a:ext cx="9144000" cy="106760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14479" y="71414"/>
            <a:ext cx="7077095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199" y="1268413"/>
            <a:ext cx="8334375" cy="4857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29388" y="6421461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7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643042" y="6454448"/>
            <a:ext cx="928694" cy="365125"/>
          </a:xfrm>
          <a:prstGeom prst="rect">
            <a:avLst/>
          </a:prstGeom>
        </p:spPr>
        <p:txBody>
          <a:bodyPr lIns="36000" rIns="36000"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dirty="0" smtClean="0"/>
              <a:t>C.TR.AEAP.09.0060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286776" y="6421461"/>
            <a:ext cx="590536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r>
              <a:rPr lang="fr-FR" dirty="0" smtClean="0"/>
              <a:t>/24</a:t>
            </a:r>
            <a:endParaRPr lang="fr-FR" dirty="0"/>
          </a:p>
        </p:txBody>
      </p:sp>
      <p:sp>
        <p:nvSpPr>
          <p:cNvPr id="11" name="Espace réservé de la date 3"/>
          <p:cNvSpPr txBox="1">
            <a:spLocks/>
          </p:cNvSpPr>
          <p:nvPr/>
        </p:nvSpPr>
        <p:spPr>
          <a:xfrm>
            <a:off x="2857488" y="6454448"/>
            <a:ext cx="400052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pPr algn="ctr"/>
            <a:r>
              <a:rPr lang="fr-FR" dirty="0" smtClean="0">
                <a:solidFill>
                  <a:srgbClr val="003B8E"/>
                </a:solidFill>
                <a:latin typeface="Lucida Sans" pitchFamily="34" charset="0"/>
              </a:rPr>
              <a:t>AGENCE NATIONALE POUR LA GESTION DES DÉCHETS RADIOACTIFS</a:t>
            </a:r>
            <a:endParaRPr lang="fr-FR" dirty="0">
              <a:solidFill>
                <a:srgbClr val="003B8E"/>
              </a:solidFill>
              <a:latin typeface="Lucida Sans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786050" y="6519446"/>
            <a:ext cx="7858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rgbClr val="003B8E"/>
                </a:solidFill>
                <a:latin typeface="Lucida Sans" pitchFamily="34" charset="0"/>
              </a:rPr>
              <a:t>© Andra</a:t>
            </a:r>
          </a:p>
        </p:txBody>
      </p:sp>
      <p:pic>
        <p:nvPicPr>
          <p:cNvPr id="16" name="Picture 16" descr="pamina-logo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6357958"/>
            <a:ext cx="1000132" cy="46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0" r:id="rId4"/>
  </p:sldLayoutIdLst>
  <p:hf hdr="0"/>
  <p:txStyles>
    <p:titleStyle>
      <a:lvl1pPr algn="l" defTabSz="914400" rtl="0" eaLnBrk="1" latinLnBrk="0" hangingPunct="1">
        <a:spcBef>
          <a:spcPct val="0"/>
        </a:spcBef>
        <a:buNone/>
        <a:tabLst>
          <a:tab pos="714375" algn="l"/>
        </a:tabLst>
        <a:defRPr sz="1950" kern="1200">
          <a:solidFill>
            <a:schemeClr val="bg1"/>
          </a:solidFill>
          <a:latin typeface="Lucida Sans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800"/>
        </a:spcBef>
        <a:spcAft>
          <a:spcPts val="0"/>
        </a:spcAft>
        <a:buFont typeface="Arial" pitchFamily="34" charset="0"/>
        <a:buNone/>
        <a:defRPr sz="2000" b="1" kern="1200">
          <a:solidFill>
            <a:srgbClr val="003B8E"/>
          </a:solidFill>
          <a:latin typeface="Lucida Sans" pitchFamily="34" charset="0"/>
          <a:ea typeface="+mn-ea"/>
          <a:cs typeface="+mn-cs"/>
        </a:defRPr>
      </a:lvl1pPr>
      <a:lvl2pPr marL="363538" indent="-176213" algn="l" defTabSz="914400" rtl="0" eaLnBrk="1" latinLnBrk="0" hangingPunct="1">
        <a:spcBef>
          <a:spcPts val="600"/>
        </a:spcBef>
        <a:buFontTx/>
        <a:buBlip>
          <a:blip r:embed="rId8"/>
        </a:buBlip>
        <a:defRPr sz="1750" kern="1200">
          <a:solidFill>
            <a:srgbClr val="003B8E"/>
          </a:solidFill>
          <a:latin typeface="Lucida Sans" pitchFamily="34" charset="0"/>
          <a:ea typeface="+mn-ea"/>
          <a:cs typeface="+mn-cs"/>
        </a:defRPr>
      </a:lvl2pPr>
      <a:lvl3pPr marL="804863" indent="-228600" algn="l" defTabSz="914400" rtl="0" eaLnBrk="1" latinLnBrk="0" hangingPunct="1">
        <a:spcBef>
          <a:spcPts val="400"/>
        </a:spcBef>
        <a:buFontTx/>
        <a:buBlip>
          <a:blip r:embed="rId9"/>
        </a:buBlip>
        <a:defRPr sz="1600" kern="1200">
          <a:solidFill>
            <a:srgbClr val="C40098"/>
          </a:solidFill>
          <a:latin typeface="Lucida Sans" pitchFamily="34" charset="0"/>
          <a:ea typeface="+mn-ea"/>
          <a:cs typeface="+mn-cs"/>
        </a:defRPr>
      </a:lvl3pPr>
      <a:lvl4pPr marL="1528763" indent="-188913" algn="l" defTabSz="914400" rtl="0" eaLnBrk="1" latinLnBrk="0" hangingPunct="1">
        <a:spcBef>
          <a:spcPts val="300"/>
        </a:spcBef>
        <a:buFontTx/>
        <a:buBlip>
          <a:blip r:embed="rId10"/>
        </a:buBlip>
        <a:defRPr sz="1500" i="1" kern="1200">
          <a:solidFill>
            <a:srgbClr val="33892D"/>
          </a:solidFill>
          <a:latin typeface="Lucida Sans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Lucida Sans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tetiere_marron_texte v2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0"/>
            <a:ext cx="9144000" cy="106760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14479" y="71414"/>
            <a:ext cx="7077095" cy="720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199" y="1268413"/>
            <a:ext cx="8334375" cy="4857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7143768" y="6454448"/>
            <a:ext cx="1714512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66656" y="6454448"/>
            <a:ext cx="51913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70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fld id="{3F31099B-3674-415A-8495-B5B94815B49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3"/>
          <p:cNvSpPr txBox="1">
            <a:spLocks/>
          </p:cNvSpPr>
          <p:nvPr/>
        </p:nvSpPr>
        <p:spPr>
          <a:xfrm>
            <a:off x="2571736" y="6454448"/>
            <a:ext cx="4000528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pPr algn="ctr"/>
            <a:r>
              <a:rPr lang="fr-FR" dirty="0" smtClean="0">
                <a:solidFill>
                  <a:srgbClr val="003B8E"/>
                </a:solidFill>
                <a:latin typeface="Lucida Sans" pitchFamily="34" charset="0"/>
              </a:rPr>
              <a:t>AGENCE NATIONALE POUR LA GESTION DES DÉCHETS RADIOACTIFS</a:t>
            </a:r>
            <a:endParaRPr lang="fr-FR" dirty="0">
              <a:solidFill>
                <a:srgbClr val="003B8E"/>
              </a:solidFill>
              <a:latin typeface="Lucida Sans" pitchFamily="34" charset="0"/>
            </a:endParaRPr>
          </a:p>
        </p:txBody>
      </p:sp>
      <p:sp>
        <p:nvSpPr>
          <p:cNvPr id="1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57224" y="6454448"/>
            <a:ext cx="1571636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650" b="1">
                <a:solidFill>
                  <a:srgbClr val="003B8E"/>
                </a:solidFill>
                <a:latin typeface="Lucida Sans" pitchFamily="34" charset="0"/>
              </a:defRPr>
            </a:lvl1pPr>
          </a:lstStyle>
          <a:p>
            <a:r>
              <a:rPr lang="fr-FR" smtClean="0"/>
              <a:t>C.TR.AEAP.09.0060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500298" y="6519446"/>
            <a:ext cx="7858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>
                <a:solidFill>
                  <a:srgbClr val="003B8E"/>
                </a:solidFill>
                <a:latin typeface="Lucida Sans" pitchFamily="34" charset="0"/>
              </a:rPr>
              <a:t>©</a:t>
            </a:r>
            <a:r>
              <a:rPr lang="fr-FR" sz="900" dirty="0" smtClean="0">
                <a:solidFill>
                  <a:schemeClr val="bg1"/>
                </a:solidFill>
                <a:latin typeface="Lucida Sans" pitchFamily="34" charset="0"/>
              </a:rPr>
              <a:t> </a:t>
            </a:r>
            <a:r>
              <a:rPr lang="fr-FR" sz="900" dirty="0" smtClean="0">
                <a:solidFill>
                  <a:srgbClr val="003B8E"/>
                </a:solidFill>
                <a:latin typeface="Lucida Sans" pitchFamily="34" charset="0"/>
              </a:rPr>
              <a:t>Andra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61" r:id="rId4"/>
  </p:sldLayoutIdLst>
  <p:hf hdr="0"/>
  <p:txStyles>
    <p:titleStyle>
      <a:lvl1pPr algn="l" defTabSz="914400" rtl="0" eaLnBrk="1" latinLnBrk="0" hangingPunct="1">
        <a:spcBef>
          <a:spcPct val="0"/>
        </a:spcBef>
        <a:buNone/>
        <a:tabLst>
          <a:tab pos="714375" algn="l"/>
        </a:tabLst>
        <a:defRPr sz="1950" kern="1200">
          <a:solidFill>
            <a:schemeClr val="bg1"/>
          </a:solidFill>
          <a:latin typeface="Lucida Sans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800"/>
        </a:spcBef>
        <a:spcAft>
          <a:spcPts val="0"/>
        </a:spcAft>
        <a:buFont typeface="Arial" pitchFamily="34" charset="0"/>
        <a:buNone/>
        <a:defRPr sz="2000" b="1" kern="1200">
          <a:solidFill>
            <a:srgbClr val="003B8E"/>
          </a:solidFill>
          <a:latin typeface="Lucida Sans" pitchFamily="34" charset="0"/>
          <a:ea typeface="+mn-ea"/>
          <a:cs typeface="+mn-cs"/>
        </a:defRPr>
      </a:lvl1pPr>
      <a:lvl2pPr marL="363538" indent="-176213" algn="l" defTabSz="914400" rtl="0" eaLnBrk="1" latinLnBrk="0" hangingPunct="1">
        <a:spcBef>
          <a:spcPts val="600"/>
        </a:spcBef>
        <a:buFontTx/>
        <a:buBlip>
          <a:blip r:embed="rId7"/>
        </a:buBlip>
        <a:defRPr sz="1750" kern="1200">
          <a:solidFill>
            <a:srgbClr val="003B8E"/>
          </a:solidFill>
          <a:latin typeface="Lucida Sans" pitchFamily="34" charset="0"/>
          <a:ea typeface="+mn-ea"/>
          <a:cs typeface="+mn-cs"/>
        </a:defRPr>
      </a:lvl2pPr>
      <a:lvl3pPr marL="804863" indent="-228600" algn="l" defTabSz="914400" rtl="0" eaLnBrk="1" latinLnBrk="0" hangingPunct="1">
        <a:spcBef>
          <a:spcPts val="400"/>
        </a:spcBef>
        <a:buFontTx/>
        <a:buBlip>
          <a:blip r:embed="rId8"/>
        </a:buBlip>
        <a:defRPr sz="1600" kern="1200">
          <a:solidFill>
            <a:srgbClr val="C40098"/>
          </a:solidFill>
          <a:latin typeface="Lucida Sans" pitchFamily="34" charset="0"/>
          <a:ea typeface="+mn-ea"/>
          <a:cs typeface="+mn-cs"/>
        </a:defRPr>
      </a:lvl3pPr>
      <a:lvl4pPr marL="1528763" indent="-188913" algn="l" defTabSz="914400" rtl="0" eaLnBrk="1" latinLnBrk="0" hangingPunct="1">
        <a:spcBef>
          <a:spcPts val="300"/>
        </a:spcBef>
        <a:buFontTx/>
        <a:buBlip>
          <a:blip r:embed="rId9"/>
        </a:buBlip>
        <a:defRPr sz="1500" i="1" kern="1200">
          <a:solidFill>
            <a:srgbClr val="33892D"/>
          </a:solidFill>
          <a:latin typeface="Lucida Sans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Lucida Sans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emf"/><Relationship Id="rId17" Type="http://schemas.openxmlformats.org/officeDocument/2006/relationships/image" Target="../media/image43.emf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2.emf"/><Relationship Id="rId20" Type="http://schemas.openxmlformats.org/officeDocument/2006/relationships/image" Target="../media/image46.emf"/><Relationship Id="rId29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emf"/><Relationship Id="rId24" Type="http://schemas.openxmlformats.org/officeDocument/2006/relationships/image" Target="../media/image50.png"/><Relationship Id="rId5" Type="http://schemas.openxmlformats.org/officeDocument/2006/relationships/image" Target="../media/image31.emf"/><Relationship Id="rId15" Type="http://schemas.openxmlformats.org/officeDocument/2006/relationships/image" Target="../media/image41.png"/><Relationship Id="rId23" Type="http://schemas.openxmlformats.org/officeDocument/2006/relationships/image" Target="../media/image49.emf"/><Relationship Id="rId28" Type="http://schemas.openxmlformats.org/officeDocument/2006/relationships/image" Target="../media/image54.png"/><Relationship Id="rId10" Type="http://schemas.openxmlformats.org/officeDocument/2006/relationships/image" Target="../media/image36.jpeg"/><Relationship Id="rId19" Type="http://schemas.openxmlformats.org/officeDocument/2006/relationships/image" Target="../media/image45.emf"/><Relationship Id="rId31" Type="http://schemas.openxmlformats.org/officeDocument/2006/relationships/image" Target="../media/image24.png"/><Relationship Id="rId4" Type="http://schemas.openxmlformats.org/officeDocument/2006/relationships/image" Target="../media/image30.emf"/><Relationship Id="rId9" Type="http://schemas.openxmlformats.org/officeDocument/2006/relationships/image" Target="../media/image35.jpeg"/><Relationship Id="rId14" Type="http://schemas.openxmlformats.org/officeDocument/2006/relationships/image" Target="../media/image40.png"/><Relationship Id="rId22" Type="http://schemas.openxmlformats.org/officeDocument/2006/relationships/image" Target="../media/image48.emf"/><Relationship Id="rId27" Type="http://schemas.openxmlformats.org/officeDocument/2006/relationships/image" Target="../media/image53.png"/><Relationship Id="rId30" Type="http://schemas.openxmlformats.org/officeDocument/2006/relationships/image" Target="../media/image5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image" Target="../media/image43.emf"/><Relationship Id="rId18" Type="http://schemas.openxmlformats.org/officeDocument/2006/relationships/image" Target="../media/image48.emf"/><Relationship Id="rId26" Type="http://schemas.openxmlformats.org/officeDocument/2006/relationships/image" Target="../media/image69.png"/><Relationship Id="rId3" Type="http://schemas.openxmlformats.org/officeDocument/2006/relationships/image" Target="../media/image57.emf"/><Relationship Id="rId21" Type="http://schemas.openxmlformats.org/officeDocument/2006/relationships/image" Target="../media/image36.jpeg"/><Relationship Id="rId7" Type="http://schemas.openxmlformats.org/officeDocument/2006/relationships/image" Target="../media/image37.emf"/><Relationship Id="rId12" Type="http://schemas.openxmlformats.org/officeDocument/2006/relationships/image" Target="../media/image42.emf"/><Relationship Id="rId17" Type="http://schemas.openxmlformats.org/officeDocument/2006/relationships/image" Target="../media/image65.png"/><Relationship Id="rId25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6.emf"/><Relationship Id="rId20" Type="http://schemas.openxmlformats.org/officeDocument/2006/relationships/image" Target="../media/image33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11" Type="http://schemas.openxmlformats.org/officeDocument/2006/relationships/image" Target="../media/image63.png"/><Relationship Id="rId24" Type="http://schemas.openxmlformats.org/officeDocument/2006/relationships/image" Target="../media/image67.jpeg"/><Relationship Id="rId5" Type="http://schemas.openxmlformats.org/officeDocument/2006/relationships/image" Target="../media/image59.png"/><Relationship Id="rId15" Type="http://schemas.openxmlformats.org/officeDocument/2006/relationships/image" Target="../media/image45.emf"/><Relationship Id="rId23" Type="http://schemas.openxmlformats.org/officeDocument/2006/relationships/image" Target="../media/image66.png"/><Relationship Id="rId28" Type="http://schemas.openxmlformats.org/officeDocument/2006/relationships/image" Target="../media/image56.emf"/><Relationship Id="rId10" Type="http://schemas.openxmlformats.org/officeDocument/2006/relationships/image" Target="../media/image62.png"/><Relationship Id="rId19" Type="http://schemas.openxmlformats.org/officeDocument/2006/relationships/image" Target="../media/image49.emf"/><Relationship Id="rId4" Type="http://schemas.openxmlformats.org/officeDocument/2006/relationships/image" Target="../media/image58.emf"/><Relationship Id="rId9" Type="http://schemas.openxmlformats.org/officeDocument/2006/relationships/image" Target="../media/image61.png"/><Relationship Id="rId14" Type="http://schemas.openxmlformats.org/officeDocument/2006/relationships/image" Target="../media/image64.png"/><Relationship Id="rId22" Type="http://schemas.openxmlformats.org/officeDocument/2006/relationships/image" Target="../media/image50.png"/><Relationship Id="rId27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image" Target="../media/image48.emf"/><Relationship Id="rId3" Type="http://schemas.openxmlformats.org/officeDocument/2006/relationships/image" Target="../media/image38.emf"/><Relationship Id="rId7" Type="http://schemas.openxmlformats.org/officeDocument/2006/relationships/image" Target="../media/image42.emf"/><Relationship Id="rId12" Type="http://schemas.openxmlformats.org/officeDocument/2006/relationships/image" Target="../media/image75.png"/><Relationship Id="rId17" Type="http://schemas.openxmlformats.org/officeDocument/2006/relationships/image" Target="../media/image78.emf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11" Type="http://schemas.openxmlformats.org/officeDocument/2006/relationships/image" Target="../media/image46.emf"/><Relationship Id="rId5" Type="http://schemas.openxmlformats.org/officeDocument/2006/relationships/image" Target="../media/image72.png"/><Relationship Id="rId15" Type="http://schemas.openxmlformats.org/officeDocument/2006/relationships/image" Target="../media/image76.emf"/><Relationship Id="rId10" Type="http://schemas.openxmlformats.org/officeDocument/2006/relationships/image" Target="../media/image45.emf"/><Relationship Id="rId4" Type="http://schemas.openxmlformats.org/officeDocument/2006/relationships/image" Target="../media/image71.jpeg"/><Relationship Id="rId9" Type="http://schemas.openxmlformats.org/officeDocument/2006/relationships/image" Target="../media/image74.png"/><Relationship Id="rId14" Type="http://schemas.openxmlformats.org/officeDocument/2006/relationships/image" Target="../media/image4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7.jpeg"/><Relationship Id="rId18" Type="http://schemas.openxmlformats.org/officeDocument/2006/relationships/image" Target="../media/image46.emf"/><Relationship Id="rId26" Type="http://schemas.openxmlformats.org/officeDocument/2006/relationships/image" Target="../media/image94.jpeg"/><Relationship Id="rId3" Type="http://schemas.openxmlformats.org/officeDocument/2006/relationships/image" Target="../media/image79.png"/><Relationship Id="rId21" Type="http://schemas.openxmlformats.org/officeDocument/2006/relationships/image" Target="../media/image49.emf"/><Relationship Id="rId7" Type="http://schemas.openxmlformats.org/officeDocument/2006/relationships/image" Target="../media/image83.jpeg"/><Relationship Id="rId12" Type="http://schemas.openxmlformats.org/officeDocument/2006/relationships/image" Target="../media/image86.png"/><Relationship Id="rId17" Type="http://schemas.openxmlformats.org/officeDocument/2006/relationships/image" Target="../media/image45.emf"/><Relationship Id="rId25" Type="http://schemas.openxmlformats.org/officeDocument/2006/relationships/image" Target="../media/image9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8.png"/><Relationship Id="rId20" Type="http://schemas.openxmlformats.org/officeDocument/2006/relationships/image" Target="../media/image4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11" Type="http://schemas.openxmlformats.org/officeDocument/2006/relationships/image" Target="../media/image85.png"/><Relationship Id="rId24" Type="http://schemas.openxmlformats.org/officeDocument/2006/relationships/image" Target="../media/image92.jpeg"/><Relationship Id="rId5" Type="http://schemas.openxmlformats.org/officeDocument/2006/relationships/image" Target="../media/image81.png"/><Relationship Id="rId15" Type="http://schemas.openxmlformats.org/officeDocument/2006/relationships/image" Target="../media/image43.emf"/><Relationship Id="rId23" Type="http://schemas.openxmlformats.org/officeDocument/2006/relationships/image" Target="../media/image91.png"/><Relationship Id="rId10" Type="http://schemas.openxmlformats.org/officeDocument/2006/relationships/image" Target="../media/image38.emf"/><Relationship Id="rId19" Type="http://schemas.openxmlformats.org/officeDocument/2006/relationships/image" Target="../media/image89.jpeg"/><Relationship Id="rId4" Type="http://schemas.openxmlformats.org/officeDocument/2006/relationships/image" Target="../media/image80.png"/><Relationship Id="rId9" Type="http://schemas.openxmlformats.org/officeDocument/2006/relationships/image" Target="../media/image37.emf"/><Relationship Id="rId14" Type="http://schemas.openxmlformats.org/officeDocument/2006/relationships/image" Target="../media/image42.emf"/><Relationship Id="rId22" Type="http://schemas.openxmlformats.org/officeDocument/2006/relationships/image" Target="../media/image9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46.emf"/><Relationship Id="rId3" Type="http://schemas.openxmlformats.org/officeDocument/2006/relationships/image" Target="../media/image95.emf"/><Relationship Id="rId7" Type="http://schemas.openxmlformats.org/officeDocument/2006/relationships/image" Target="../media/image97.png"/><Relationship Id="rId12" Type="http://schemas.openxmlformats.org/officeDocument/2006/relationships/image" Target="../media/image45.emf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11" Type="http://schemas.openxmlformats.org/officeDocument/2006/relationships/image" Target="../media/image99.png"/><Relationship Id="rId5" Type="http://schemas.openxmlformats.org/officeDocument/2006/relationships/image" Target="../media/image38.emf"/><Relationship Id="rId15" Type="http://schemas.openxmlformats.org/officeDocument/2006/relationships/image" Target="../media/image48.emf"/><Relationship Id="rId10" Type="http://schemas.openxmlformats.org/officeDocument/2006/relationships/image" Target="../media/image43.emf"/><Relationship Id="rId4" Type="http://schemas.openxmlformats.org/officeDocument/2006/relationships/image" Target="../media/image37.emf"/><Relationship Id="rId9" Type="http://schemas.openxmlformats.org/officeDocument/2006/relationships/image" Target="../media/image42.emf"/><Relationship Id="rId14" Type="http://schemas.openxmlformats.org/officeDocument/2006/relationships/image" Target="../media/image10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46.emf"/><Relationship Id="rId3" Type="http://schemas.openxmlformats.org/officeDocument/2006/relationships/image" Target="../media/image101.emf"/><Relationship Id="rId7" Type="http://schemas.openxmlformats.org/officeDocument/2006/relationships/image" Target="../media/image97.png"/><Relationship Id="rId12" Type="http://schemas.openxmlformats.org/officeDocument/2006/relationships/image" Target="../media/image45.e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11" Type="http://schemas.openxmlformats.org/officeDocument/2006/relationships/image" Target="../media/image99.png"/><Relationship Id="rId5" Type="http://schemas.openxmlformats.org/officeDocument/2006/relationships/image" Target="../media/image38.emf"/><Relationship Id="rId15" Type="http://schemas.openxmlformats.org/officeDocument/2006/relationships/image" Target="../media/image48.emf"/><Relationship Id="rId10" Type="http://schemas.openxmlformats.org/officeDocument/2006/relationships/image" Target="../media/image43.emf"/><Relationship Id="rId4" Type="http://schemas.openxmlformats.org/officeDocument/2006/relationships/image" Target="../media/image37.emf"/><Relationship Id="rId9" Type="http://schemas.openxmlformats.org/officeDocument/2006/relationships/image" Target="../media/image42.emf"/><Relationship Id="rId14" Type="http://schemas.openxmlformats.org/officeDocument/2006/relationships/image" Target="../media/image10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106.png"/><Relationship Id="rId18" Type="http://schemas.openxmlformats.org/officeDocument/2006/relationships/image" Target="../media/image46.emf"/><Relationship Id="rId26" Type="http://schemas.openxmlformats.org/officeDocument/2006/relationships/image" Target="../media/image113.png"/><Relationship Id="rId3" Type="http://schemas.openxmlformats.org/officeDocument/2006/relationships/image" Target="../media/image102.png"/><Relationship Id="rId21" Type="http://schemas.openxmlformats.org/officeDocument/2006/relationships/image" Target="../media/image49.emf"/><Relationship Id="rId7" Type="http://schemas.openxmlformats.org/officeDocument/2006/relationships/image" Target="../media/image83.jpeg"/><Relationship Id="rId12" Type="http://schemas.openxmlformats.org/officeDocument/2006/relationships/image" Target="../media/image105.png"/><Relationship Id="rId17" Type="http://schemas.openxmlformats.org/officeDocument/2006/relationships/image" Target="../media/image45.emf"/><Relationship Id="rId25" Type="http://schemas.openxmlformats.org/officeDocument/2006/relationships/image" Target="../media/image112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07.png"/><Relationship Id="rId20" Type="http://schemas.openxmlformats.org/officeDocument/2006/relationships/image" Target="../media/image4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11" Type="http://schemas.openxmlformats.org/officeDocument/2006/relationships/image" Target="../media/image104.png"/><Relationship Id="rId24" Type="http://schemas.openxmlformats.org/officeDocument/2006/relationships/image" Target="../media/image111.png"/><Relationship Id="rId5" Type="http://schemas.openxmlformats.org/officeDocument/2006/relationships/image" Target="../media/image81.png"/><Relationship Id="rId15" Type="http://schemas.openxmlformats.org/officeDocument/2006/relationships/image" Target="../media/image43.emf"/><Relationship Id="rId23" Type="http://schemas.openxmlformats.org/officeDocument/2006/relationships/image" Target="../media/image110.png"/><Relationship Id="rId10" Type="http://schemas.openxmlformats.org/officeDocument/2006/relationships/image" Target="../media/image38.emf"/><Relationship Id="rId19" Type="http://schemas.openxmlformats.org/officeDocument/2006/relationships/image" Target="../media/image108.png"/><Relationship Id="rId4" Type="http://schemas.openxmlformats.org/officeDocument/2006/relationships/image" Target="../media/image103.png"/><Relationship Id="rId9" Type="http://schemas.openxmlformats.org/officeDocument/2006/relationships/image" Target="../media/image37.emf"/><Relationship Id="rId14" Type="http://schemas.openxmlformats.org/officeDocument/2006/relationships/image" Target="../media/image42.emf"/><Relationship Id="rId22" Type="http://schemas.openxmlformats.org/officeDocument/2006/relationships/image" Target="../media/image10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46.emf"/><Relationship Id="rId3" Type="http://schemas.openxmlformats.org/officeDocument/2006/relationships/image" Target="../media/image114.emf"/><Relationship Id="rId7" Type="http://schemas.openxmlformats.org/officeDocument/2006/relationships/image" Target="../media/image97.png"/><Relationship Id="rId12" Type="http://schemas.openxmlformats.org/officeDocument/2006/relationships/image" Target="../media/image45.em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11" Type="http://schemas.openxmlformats.org/officeDocument/2006/relationships/image" Target="../media/image99.png"/><Relationship Id="rId5" Type="http://schemas.openxmlformats.org/officeDocument/2006/relationships/image" Target="../media/image38.emf"/><Relationship Id="rId15" Type="http://schemas.openxmlformats.org/officeDocument/2006/relationships/image" Target="../media/image48.emf"/><Relationship Id="rId10" Type="http://schemas.openxmlformats.org/officeDocument/2006/relationships/image" Target="../media/image43.emf"/><Relationship Id="rId4" Type="http://schemas.openxmlformats.org/officeDocument/2006/relationships/image" Target="../media/image37.emf"/><Relationship Id="rId9" Type="http://schemas.openxmlformats.org/officeDocument/2006/relationships/image" Target="../media/image42.emf"/><Relationship Id="rId14" Type="http://schemas.openxmlformats.org/officeDocument/2006/relationships/image" Target="../media/image10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emf"/><Relationship Id="rId18" Type="http://schemas.openxmlformats.org/officeDocument/2006/relationships/image" Target="../media/image89.jpeg"/><Relationship Id="rId26" Type="http://schemas.openxmlformats.org/officeDocument/2006/relationships/image" Target="../media/image116.png"/><Relationship Id="rId3" Type="http://schemas.openxmlformats.org/officeDocument/2006/relationships/image" Target="../media/image115.png"/><Relationship Id="rId21" Type="http://schemas.openxmlformats.org/officeDocument/2006/relationships/image" Target="../media/image90.png"/><Relationship Id="rId7" Type="http://schemas.openxmlformats.org/officeDocument/2006/relationships/image" Target="../media/image84.jpeg"/><Relationship Id="rId12" Type="http://schemas.openxmlformats.org/officeDocument/2006/relationships/image" Target="../media/image87.jpeg"/><Relationship Id="rId17" Type="http://schemas.openxmlformats.org/officeDocument/2006/relationships/image" Target="../media/image46.emf"/><Relationship Id="rId25" Type="http://schemas.openxmlformats.org/officeDocument/2006/relationships/image" Target="../media/image94.jpe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45.emf"/><Relationship Id="rId20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jpeg"/><Relationship Id="rId11" Type="http://schemas.openxmlformats.org/officeDocument/2006/relationships/image" Target="../media/image86.png"/><Relationship Id="rId24" Type="http://schemas.openxmlformats.org/officeDocument/2006/relationships/image" Target="../media/image93.png"/><Relationship Id="rId5" Type="http://schemas.openxmlformats.org/officeDocument/2006/relationships/image" Target="../media/image82.png"/><Relationship Id="rId15" Type="http://schemas.openxmlformats.org/officeDocument/2006/relationships/image" Target="../media/image88.png"/><Relationship Id="rId23" Type="http://schemas.openxmlformats.org/officeDocument/2006/relationships/image" Target="../media/image92.jpeg"/><Relationship Id="rId10" Type="http://schemas.openxmlformats.org/officeDocument/2006/relationships/image" Target="../media/image85.png"/><Relationship Id="rId19" Type="http://schemas.openxmlformats.org/officeDocument/2006/relationships/image" Target="../media/image48.emf"/><Relationship Id="rId4" Type="http://schemas.openxmlformats.org/officeDocument/2006/relationships/image" Target="../media/image81.png"/><Relationship Id="rId9" Type="http://schemas.openxmlformats.org/officeDocument/2006/relationships/image" Target="../media/image38.emf"/><Relationship Id="rId14" Type="http://schemas.openxmlformats.org/officeDocument/2006/relationships/image" Target="../media/image43.emf"/><Relationship Id="rId22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emf"/><Relationship Id="rId18" Type="http://schemas.openxmlformats.org/officeDocument/2006/relationships/image" Target="../media/image108.png"/><Relationship Id="rId26" Type="http://schemas.openxmlformats.org/officeDocument/2006/relationships/image" Target="../media/image118.png"/><Relationship Id="rId3" Type="http://schemas.openxmlformats.org/officeDocument/2006/relationships/image" Target="../media/image117.png"/><Relationship Id="rId21" Type="http://schemas.openxmlformats.org/officeDocument/2006/relationships/image" Target="../media/image109.png"/><Relationship Id="rId7" Type="http://schemas.openxmlformats.org/officeDocument/2006/relationships/image" Target="../media/image84.jpeg"/><Relationship Id="rId12" Type="http://schemas.openxmlformats.org/officeDocument/2006/relationships/image" Target="../media/image106.png"/><Relationship Id="rId17" Type="http://schemas.openxmlformats.org/officeDocument/2006/relationships/image" Target="../media/image46.emf"/><Relationship Id="rId25" Type="http://schemas.openxmlformats.org/officeDocument/2006/relationships/image" Target="../media/image113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5.emf"/><Relationship Id="rId20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jpeg"/><Relationship Id="rId11" Type="http://schemas.openxmlformats.org/officeDocument/2006/relationships/image" Target="../media/image105.png"/><Relationship Id="rId24" Type="http://schemas.openxmlformats.org/officeDocument/2006/relationships/image" Target="../media/image112.png"/><Relationship Id="rId5" Type="http://schemas.openxmlformats.org/officeDocument/2006/relationships/image" Target="../media/image82.png"/><Relationship Id="rId15" Type="http://schemas.openxmlformats.org/officeDocument/2006/relationships/image" Target="../media/image107.png"/><Relationship Id="rId23" Type="http://schemas.openxmlformats.org/officeDocument/2006/relationships/image" Target="../media/image111.png"/><Relationship Id="rId10" Type="http://schemas.openxmlformats.org/officeDocument/2006/relationships/image" Target="../media/image104.png"/><Relationship Id="rId19" Type="http://schemas.openxmlformats.org/officeDocument/2006/relationships/image" Target="../media/image48.emf"/><Relationship Id="rId4" Type="http://schemas.openxmlformats.org/officeDocument/2006/relationships/image" Target="../media/image81.png"/><Relationship Id="rId9" Type="http://schemas.openxmlformats.org/officeDocument/2006/relationships/image" Target="../media/image38.emf"/><Relationship Id="rId14" Type="http://schemas.openxmlformats.org/officeDocument/2006/relationships/image" Target="../media/image43.emf"/><Relationship Id="rId22" Type="http://schemas.openxmlformats.org/officeDocument/2006/relationships/image" Target="../media/image110.png"/><Relationship Id="rId27" Type="http://schemas.openxmlformats.org/officeDocument/2006/relationships/image" Target="../media/image1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1.emf"/><Relationship Id="rId4" Type="http://schemas.openxmlformats.org/officeDocument/2006/relationships/image" Target="../media/image1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21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wmf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500166" y="3571876"/>
            <a:ext cx="6400800" cy="545777"/>
          </a:xfrm>
        </p:spPr>
        <p:txBody>
          <a:bodyPr>
            <a:normAutofit/>
          </a:bodyPr>
          <a:lstStyle/>
          <a:p>
            <a:pPr eaLnBrk="0" hangingPunct="0"/>
            <a:r>
              <a:rPr lang="en-US" sz="2400" b="0" dirty="0" smtClean="0">
                <a:cs typeface="Lucida Sans" pitchFamily="34" charset="0"/>
              </a:rPr>
              <a:t>Methodology, results and lessons</a:t>
            </a:r>
            <a:endParaRPr lang="fr-FR" sz="2400" b="0" dirty="0">
              <a:cs typeface="Lucida Sans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425721" y="4286256"/>
            <a:ext cx="3097323" cy="882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D. </a:t>
            </a:r>
            <a:r>
              <a:rPr lang="fr-FR" sz="1400" b="1" dirty="0" err="1" smtClean="0">
                <a:latin typeface="Lucida Sans" pitchFamily="34" charset="0"/>
                <a:cs typeface="Lucida Sans" pitchFamily="34" charset="0"/>
              </a:rPr>
              <a:t>Perraud</a:t>
            </a:r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, G. Pépin</a:t>
            </a:r>
          </a:p>
          <a:p>
            <a:r>
              <a:rPr lang="fr-FR" sz="1400" i="1" dirty="0" smtClean="0">
                <a:latin typeface="Lucida Sans" pitchFamily="34" charset="0"/>
                <a:cs typeface="Lucida Sans" pitchFamily="34" charset="0"/>
              </a:rPr>
              <a:t>(</a:t>
            </a:r>
            <a:r>
              <a:rPr lang="fr-FR" sz="1400" i="1" dirty="0" err="1" smtClean="0">
                <a:latin typeface="Lucida Sans" pitchFamily="34" charset="0"/>
                <a:cs typeface="Lucida Sans" pitchFamily="34" charset="0"/>
              </a:rPr>
              <a:t>Scientific</a:t>
            </a:r>
            <a:r>
              <a:rPr lang="fr-FR" sz="1400" i="1" dirty="0" smtClean="0"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400" i="1" dirty="0" err="1" smtClean="0">
                <a:latin typeface="Lucida Sans" pitchFamily="34" charset="0"/>
                <a:cs typeface="Lucida Sans" pitchFamily="34" charset="0"/>
              </a:rPr>
              <a:t>Department</a:t>
            </a:r>
            <a:r>
              <a:rPr lang="fr-FR" sz="1400" i="1" dirty="0" smtClean="0">
                <a:latin typeface="Lucida Sans" pitchFamily="34" charset="0"/>
                <a:cs typeface="Lucida Sans" pitchFamily="34" charset="0"/>
              </a:rPr>
              <a:t>, PA Group)</a:t>
            </a:r>
          </a:p>
          <a:p>
            <a:endParaRPr lang="fr-FR" sz="1400" b="1" baseline="30000" dirty="0" smtClean="0">
              <a:solidFill>
                <a:srgbClr val="33892D"/>
              </a:solidFill>
              <a:latin typeface="Lucida Sans" pitchFamily="34" charset="0"/>
              <a:cs typeface="Lucida Sans" pitchFamily="34" charset="0"/>
            </a:endParaRPr>
          </a:p>
          <a:p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K-F Nilsson, R. </a:t>
            </a:r>
            <a:r>
              <a:rPr lang="fr-FR" sz="1400" b="1" dirty="0" err="1" smtClean="0">
                <a:latin typeface="Lucida Sans" pitchFamily="34" charset="0"/>
                <a:cs typeface="Lucida Sans" pitchFamily="34" charset="0"/>
              </a:rPr>
              <a:t>Bolado</a:t>
            </a:r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-</a:t>
            </a:r>
            <a:r>
              <a:rPr lang="fr-FR" sz="1400" b="1" dirty="0" err="1" smtClean="0">
                <a:latin typeface="Lucida Sans" pitchFamily="34" charset="0"/>
                <a:cs typeface="Lucida Sans" pitchFamily="34" charset="0"/>
              </a:rPr>
              <a:t>Lavin</a:t>
            </a:r>
            <a:endParaRPr lang="fr-FR" sz="1400" b="1" dirty="0" smtClean="0"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14" name="Titre 7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643074"/>
          </a:xfrm>
        </p:spPr>
        <p:txBody>
          <a:bodyPr>
            <a:normAutofit/>
          </a:bodyPr>
          <a:lstStyle/>
          <a:p>
            <a:r>
              <a:rPr lang="fr-FR" sz="2400" i="1" dirty="0" smtClean="0">
                <a:cs typeface="Lucida Sans Unicode" pitchFamily="34" charset="0"/>
              </a:rPr>
              <a:t>PAMINA – RTDC 4 – WP4.3</a:t>
            </a:r>
            <a:r>
              <a:rPr lang="fr-FR" sz="2400" dirty="0" smtClean="0">
                <a:cs typeface="Lucida Sans Unicode" pitchFamily="34" charset="0"/>
              </a:rPr>
              <a:t/>
            </a:r>
            <a:br>
              <a:rPr lang="fr-FR" sz="2400" dirty="0" smtClean="0">
                <a:cs typeface="Lucida Sans Unicode" pitchFamily="34" charset="0"/>
              </a:rPr>
            </a:br>
            <a:r>
              <a:rPr lang="fr-FR" sz="2400" dirty="0" err="1" smtClean="0">
                <a:cs typeface="Lucida Sans Unicode" pitchFamily="34" charset="0"/>
              </a:rPr>
              <a:t>Uncertainty</a:t>
            </a:r>
            <a:r>
              <a:rPr lang="fr-FR" sz="2400" dirty="0" smtClean="0">
                <a:cs typeface="Lucida Sans Unicode" pitchFamily="34" charset="0"/>
              </a:rPr>
              <a:t> and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applied</a:t>
            </a:r>
            <a:r>
              <a:rPr lang="fr-FR" sz="2400" dirty="0" smtClean="0">
                <a:cs typeface="Lucida Sans Unicode" pitchFamily="34" charset="0"/>
              </a:rPr>
              <a:t/>
            </a:r>
            <a:br>
              <a:rPr lang="fr-FR" sz="2400" dirty="0" smtClean="0">
                <a:cs typeface="Lucida Sans Unicode" pitchFamily="34" charset="0"/>
              </a:rPr>
            </a:br>
            <a:r>
              <a:rPr lang="fr-FR" sz="2400" dirty="0" smtClean="0">
                <a:cs typeface="Lucida Sans Unicode" pitchFamily="34" charset="0"/>
              </a:rPr>
              <a:t>to a 3D test-case in french PA </a:t>
            </a:r>
            <a:r>
              <a:rPr lang="fr-FR" sz="2400" dirty="0" err="1" smtClean="0">
                <a:cs typeface="Lucida Sans Unicode" pitchFamily="34" charset="0"/>
              </a:rPr>
              <a:t>context</a:t>
            </a:r>
            <a:endParaRPr lang="fr-FR" sz="2400" dirty="0">
              <a:latin typeface="Lucida Sans" pitchFamily="34" charset="0"/>
              <a:cs typeface="Lucida Sans Unicode" pitchFamily="34" charset="0"/>
            </a:endParaRPr>
          </a:p>
        </p:txBody>
      </p:sp>
      <p:pic>
        <p:nvPicPr>
          <p:cNvPr id="15" name="Picture 9" descr="ANDRA1_rv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0543" y="4071942"/>
            <a:ext cx="10572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RepCov_JRC-black_300dp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0068" y="4857760"/>
            <a:ext cx="10477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amina-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5286388"/>
            <a:ext cx="1244603" cy="622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ZoneTexte 18"/>
          <p:cNvSpPr txBox="1"/>
          <p:nvPr/>
        </p:nvSpPr>
        <p:spPr>
          <a:xfrm>
            <a:off x="7491303" y="5326022"/>
            <a:ext cx="16129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Final Workshop</a:t>
            </a:r>
          </a:p>
          <a:p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(Munich)</a:t>
            </a:r>
            <a:endParaRPr lang="fr-FR" sz="1400" i="1" dirty="0" smtClean="0">
              <a:latin typeface="Lucida Sans" pitchFamily="34" charset="0"/>
              <a:cs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quantiles_SHAUTBAS_tmin_1_an_ymax_1_mol_yr"/>
          <p:cNvPicPr>
            <a:picLocks noChangeAspect="1" noChangeArrowheads="1"/>
          </p:cNvPicPr>
          <p:nvPr/>
        </p:nvPicPr>
        <p:blipFill>
          <a:blip r:embed="rId3" cstate="print"/>
          <a:srcRect t="13954" r="5575" b="5813"/>
          <a:stretch>
            <a:fillRect/>
          </a:stretch>
        </p:blipFill>
        <p:spPr bwMode="auto">
          <a:xfrm>
            <a:off x="459033" y="3905455"/>
            <a:ext cx="32240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6102" r="9007"/>
          <a:stretch>
            <a:fillRect/>
          </a:stretch>
        </p:blipFill>
        <p:spPr bwMode="auto">
          <a:xfrm>
            <a:off x="5572132" y="3786190"/>
            <a:ext cx="3230594" cy="233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 t="6828" r="8333"/>
          <a:stretch>
            <a:fillRect/>
          </a:stretch>
        </p:blipFill>
        <p:spPr bwMode="auto">
          <a:xfrm>
            <a:off x="5453109" y="1428736"/>
            <a:ext cx="3286148" cy="217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quantiles_S15_total_quantile_5%_tronque_ymax_1_mol_yr"/>
          <p:cNvPicPr>
            <a:picLocks noChangeAspect="1" noChangeArrowheads="1"/>
          </p:cNvPicPr>
          <p:nvPr/>
        </p:nvPicPr>
        <p:blipFill>
          <a:blip r:embed="rId6" cstate="print"/>
          <a:srcRect t="13699" r="7570" b="7534"/>
          <a:stretch>
            <a:fillRect/>
          </a:stretch>
        </p:blipFill>
        <p:spPr bwMode="auto">
          <a:xfrm>
            <a:off x="500034" y="1500174"/>
            <a:ext cx="3143272" cy="2101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215239" cy="714380"/>
          </a:xfrm>
        </p:spPr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Uncertainty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(quantiles)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133232" y="857232"/>
            <a:ext cx="8867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MC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Uncertainty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analysis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: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Quantiles in time of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molar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rate in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undisturbed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argillites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(1st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pathway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)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33375" y="1225551"/>
            <a:ext cx="8556625" cy="241776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grpSp>
        <p:nvGrpSpPr>
          <p:cNvPr id="16" name="Group 27"/>
          <p:cNvGrpSpPr>
            <a:grpSpLocks/>
          </p:cNvGrpSpPr>
          <p:nvPr/>
        </p:nvGrpSpPr>
        <p:grpSpPr bwMode="auto">
          <a:xfrm>
            <a:off x="936748" y="1520441"/>
            <a:ext cx="1293824" cy="995774"/>
            <a:chOff x="1241" y="828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7" name="Picture 28" descr="alliance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41" y="828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grpSp>
          <p:nvGrpSpPr>
            <p:cNvPr id="18" name="Group 29"/>
            <p:cNvGrpSpPr>
              <a:grpSpLocks noChangeAspect="1"/>
            </p:cNvGrpSpPr>
            <p:nvPr/>
          </p:nvGrpSpPr>
          <p:grpSpPr bwMode="auto">
            <a:xfrm>
              <a:off x="2770" y="838"/>
              <a:ext cx="313" cy="474"/>
              <a:chOff x="3540" y="706"/>
              <a:chExt cx="316" cy="433"/>
            </a:xfrm>
          </p:grpSpPr>
          <p:pic>
            <p:nvPicPr>
              <p:cNvPr id="19" name="Picture 30" descr="alliance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t="31944" r="89139" b="42592"/>
              <a:stretch>
                <a:fillRect/>
              </a:stretch>
            </p:blipFill>
            <p:spPr bwMode="auto">
              <a:xfrm>
                <a:off x="3540" y="706"/>
                <a:ext cx="316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grpSp>
            <p:nvGrpSpPr>
              <p:cNvPr id="20" name="Group 31"/>
              <p:cNvGrpSpPr>
                <a:grpSpLocks noChangeAspect="1"/>
              </p:cNvGrpSpPr>
              <p:nvPr/>
            </p:nvGrpSpPr>
            <p:grpSpPr bwMode="auto">
              <a:xfrm>
                <a:off x="3585" y="796"/>
                <a:ext cx="254" cy="316"/>
                <a:chOff x="1453" y="942"/>
                <a:chExt cx="254" cy="316"/>
              </a:xfrm>
            </p:grpSpPr>
            <p:pic>
              <p:nvPicPr>
                <p:cNvPr id="26" name="Picture 32" descr="Logo-eDF1-3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 l="12692" t="7480" r="16924" b="44876"/>
                <a:stretch>
                  <a:fillRect/>
                </a:stretch>
              </p:blipFill>
              <p:spPr bwMode="auto">
                <a:xfrm>
                  <a:off x="1454" y="942"/>
                  <a:ext cx="226" cy="21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  <p:pic>
              <p:nvPicPr>
                <p:cNvPr id="27" name="Picture 33" descr="Logo-eDF1-3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 l="10577" t="59834" r="10577" b="18698"/>
                <a:stretch>
                  <a:fillRect/>
                </a:stretch>
              </p:blipFill>
              <p:spPr bwMode="auto">
                <a:xfrm>
                  <a:off x="1453" y="1159"/>
                  <a:ext cx="254" cy="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</p:grpSp>
        </p:grpSp>
      </p:grpSp>
      <p:sp>
        <p:nvSpPr>
          <p:cNvPr id="29" name="ZoneTexte 28"/>
          <p:cNvSpPr txBox="1"/>
          <p:nvPr/>
        </p:nvSpPr>
        <p:spPr>
          <a:xfrm>
            <a:off x="3000364" y="1294613"/>
            <a:ext cx="2576522" cy="2769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200" b="1" dirty="0" err="1">
                <a:effectLst/>
              </a:rPr>
              <a:t>At</a:t>
            </a:r>
            <a:r>
              <a:rPr lang="fr-FR" sz="1200" b="1" dirty="0">
                <a:effectLst/>
              </a:rPr>
              <a:t> 15 m </a:t>
            </a:r>
            <a:r>
              <a:rPr lang="fr-FR" sz="1200" b="1" dirty="0" err="1">
                <a:effectLst/>
              </a:rPr>
              <a:t>from</a:t>
            </a:r>
            <a:r>
              <a:rPr lang="fr-FR" sz="1200" b="1" dirty="0">
                <a:effectLst/>
              </a:rPr>
              <a:t> </a:t>
            </a:r>
            <a:r>
              <a:rPr lang="fr-FR" sz="1200" b="1" dirty="0" err="1">
                <a:effectLst/>
              </a:rPr>
              <a:t>waste</a:t>
            </a:r>
            <a:r>
              <a:rPr lang="fr-FR" sz="1200" b="1" dirty="0">
                <a:effectLst/>
              </a:rPr>
              <a:t> packages</a:t>
            </a:r>
          </a:p>
        </p:txBody>
      </p:sp>
      <p:grpSp>
        <p:nvGrpSpPr>
          <p:cNvPr id="30" name="Groupe 94"/>
          <p:cNvGrpSpPr>
            <a:grpSpLocks/>
          </p:cNvGrpSpPr>
          <p:nvPr/>
        </p:nvGrpSpPr>
        <p:grpSpPr bwMode="auto">
          <a:xfrm>
            <a:off x="3871913" y="1785926"/>
            <a:ext cx="1423987" cy="1311275"/>
            <a:chOff x="285750" y="1911350"/>
            <a:chExt cx="3357563" cy="3467100"/>
          </a:xfrm>
        </p:grpSpPr>
        <p:grpSp>
          <p:nvGrpSpPr>
            <p:cNvPr id="31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34" name="Picture 259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" name="Picture 258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Picture 257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25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Picture 251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" name="Rectangle 248"/>
              <p:cNvSpPr>
                <a:spLocks noChangeArrowheads="1"/>
              </p:cNvSpPr>
              <p:nvPr/>
            </p:nvSpPr>
            <p:spPr bwMode="auto">
              <a:xfrm>
                <a:off x="1123" y="2346"/>
                <a:ext cx="4307" cy="938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40" name="Picture 245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244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Freeform 243"/>
              <p:cNvSpPr>
                <a:spLocks/>
              </p:cNvSpPr>
              <p:nvPr/>
            </p:nvSpPr>
            <p:spPr bwMode="auto">
              <a:xfrm>
                <a:off x="1540" y="2531"/>
                <a:ext cx="16" cy="588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3" name="Freeform 242"/>
              <p:cNvSpPr>
                <a:spLocks/>
              </p:cNvSpPr>
              <p:nvPr/>
            </p:nvSpPr>
            <p:spPr bwMode="auto">
              <a:xfrm>
                <a:off x="1775" y="2531"/>
                <a:ext cx="8" cy="588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4" name="Freeform 241"/>
              <p:cNvSpPr>
                <a:spLocks/>
              </p:cNvSpPr>
              <p:nvPr/>
            </p:nvSpPr>
            <p:spPr bwMode="auto">
              <a:xfrm>
                <a:off x="2011" y="2531"/>
                <a:ext cx="16" cy="588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5" name="Freeform 240"/>
              <p:cNvSpPr>
                <a:spLocks/>
              </p:cNvSpPr>
              <p:nvPr/>
            </p:nvSpPr>
            <p:spPr bwMode="auto">
              <a:xfrm>
                <a:off x="2247" y="2518"/>
                <a:ext cx="8" cy="595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6" name="Freeform 239"/>
              <p:cNvSpPr>
                <a:spLocks/>
              </p:cNvSpPr>
              <p:nvPr/>
            </p:nvSpPr>
            <p:spPr bwMode="auto">
              <a:xfrm>
                <a:off x="2483" y="2531"/>
                <a:ext cx="8" cy="588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Freeform 238"/>
              <p:cNvSpPr>
                <a:spLocks/>
              </p:cNvSpPr>
              <p:nvPr/>
            </p:nvSpPr>
            <p:spPr bwMode="auto">
              <a:xfrm>
                <a:off x="2719" y="2518"/>
                <a:ext cx="8" cy="595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Freeform 237"/>
              <p:cNvSpPr>
                <a:spLocks/>
              </p:cNvSpPr>
              <p:nvPr/>
            </p:nvSpPr>
            <p:spPr bwMode="auto">
              <a:xfrm>
                <a:off x="2954" y="2531"/>
                <a:ext cx="8" cy="588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9" name="Freeform 236"/>
              <p:cNvSpPr>
                <a:spLocks/>
              </p:cNvSpPr>
              <p:nvPr/>
            </p:nvSpPr>
            <p:spPr bwMode="auto">
              <a:xfrm>
                <a:off x="3190" y="2531"/>
                <a:ext cx="8" cy="588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0" name="Freeform 235"/>
              <p:cNvSpPr>
                <a:spLocks/>
              </p:cNvSpPr>
              <p:nvPr/>
            </p:nvSpPr>
            <p:spPr bwMode="auto">
              <a:xfrm>
                <a:off x="3426" y="2518"/>
                <a:ext cx="8" cy="595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1" name="Freeform 234"/>
              <p:cNvSpPr>
                <a:spLocks/>
              </p:cNvSpPr>
              <p:nvPr/>
            </p:nvSpPr>
            <p:spPr bwMode="auto">
              <a:xfrm>
                <a:off x="3662" y="2531"/>
                <a:ext cx="8" cy="588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2" name="Freeform 233"/>
              <p:cNvSpPr>
                <a:spLocks/>
              </p:cNvSpPr>
              <p:nvPr/>
            </p:nvSpPr>
            <p:spPr bwMode="auto">
              <a:xfrm>
                <a:off x="3897" y="2518"/>
                <a:ext cx="8" cy="595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3" name="Freeform 232"/>
              <p:cNvSpPr>
                <a:spLocks/>
              </p:cNvSpPr>
              <p:nvPr/>
            </p:nvSpPr>
            <p:spPr bwMode="auto">
              <a:xfrm>
                <a:off x="4133" y="2531"/>
                <a:ext cx="8" cy="588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4" name="Freeform 231"/>
              <p:cNvSpPr>
                <a:spLocks/>
              </p:cNvSpPr>
              <p:nvPr/>
            </p:nvSpPr>
            <p:spPr bwMode="auto">
              <a:xfrm>
                <a:off x="4369" y="2531"/>
                <a:ext cx="8" cy="588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5" name="Freeform 230"/>
              <p:cNvSpPr>
                <a:spLocks/>
              </p:cNvSpPr>
              <p:nvPr/>
            </p:nvSpPr>
            <p:spPr bwMode="auto">
              <a:xfrm>
                <a:off x="4605" y="2518"/>
                <a:ext cx="8" cy="595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6" name="Freeform 229"/>
              <p:cNvSpPr>
                <a:spLocks/>
              </p:cNvSpPr>
              <p:nvPr/>
            </p:nvSpPr>
            <p:spPr bwMode="auto">
              <a:xfrm>
                <a:off x="1312" y="2816"/>
                <a:ext cx="3529" cy="7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57" name="Picture 228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227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226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225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224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223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3" name="Rectangle 222"/>
              <p:cNvSpPr>
                <a:spLocks noChangeArrowheads="1"/>
              </p:cNvSpPr>
              <p:nvPr/>
            </p:nvSpPr>
            <p:spPr bwMode="auto">
              <a:xfrm>
                <a:off x="5375" y="2518"/>
                <a:ext cx="2051" cy="595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64" name="Rectangle 219"/>
              <p:cNvSpPr>
                <a:spLocks noChangeArrowheads="1"/>
              </p:cNvSpPr>
              <p:nvPr/>
            </p:nvSpPr>
            <p:spPr bwMode="auto">
              <a:xfrm>
                <a:off x="4841" y="2505"/>
                <a:ext cx="354" cy="608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65" name="Rectangle 216"/>
              <p:cNvSpPr>
                <a:spLocks noChangeArrowheads="1"/>
              </p:cNvSpPr>
              <p:nvPr/>
            </p:nvSpPr>
            <p:spPr bwMode="auto">
              <a:xfrm>
                <a:off x="6082" y="2518"/>
                <a:ext cx="707" cy="595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32" name="Freeform 206"/>
            <p:cNvSpPr>
              <a:spLocks noEditPoints="1"/>
            </p:cNvSpPr>
            <p:nvPr/>
          </p:nvSpPr>
          <p:spPr bwMode="auto">
            <a:xfrm>
              <a:off x="285750" y="2692077"/>
              <a:ext cx="3316390" cy="20989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33" name="Freeform 206"/>
            <p:cNvSpPr>
              <a:spLocks noEditPoints="1"/>
            </p:cNvSpPr>
            <p:nvPr/>
          </p:nvSpPr>
          <p:spPr bwMode="auto">
            <a:xfrm>
              <a:off x="296978" y="4551552"/>
              <a:ext cx="3308904" cy="20986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66" name="ZoneTexte 65"/>
          <p:cNvSpPr txBox="1"/>
          <p:nvPr/>
        </p:nvSpPr>
        <p:spPr>
          <a:xfrm>
            <a:off x="4295525" y="3202544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67" name="ZoneTexte 29"/>
          <p:cNvSpPr txBox="1">
            <a:spLocks noChangeArrowheads="1"/>
          </p:cNvSpPr>
          <p:nvPr/>
        </p:nvSpPr>
        <p:spPr bwMode="auto">
          <a:xfrm>
            <a:off x="1214414" y="6161109"/>
            <a:ext cx="66405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 dirty="0">
                <a:effectLst/>
                <a:latin typeface="Arial Narrow" pitchFamily="34" charset="0"/>
              </a:rPr>
              <a:t>Host rock </a:t>
            </a:r>
            <a:r>
              <a:rPr lang="fr-FR" sz="1600" b="1" dirty="0" err="1">
                <a:effectLst/>
                <a:latin typeface="Arial Narrow" pitchFamily="34" charset="0"/>
              </a:rPr>
              <a:t>pathway</a:t>
            </a:r>
            <a:r>
              <a:rPr lang="fr-FR" sz="1600" b="1" dirty="0">
                <a:effectLst/>
                <a:latin typeface="Arial Narrow" pitchFamily="34" charset="0"/>
              </a:rPr>
              <a:t> (radial</a:t>
            </a:r>
            <a:r>
              <a:rPr lang="fr-FR" sz="1600" b="1" dirty="0" smtClean="0">
                <a:effectLst/>
                <a:latin typeface="Arial Narrow" pitchFamily="34" charset="0"/>
              </a:rPr>
              <a:t>): </a:t>
            </a:r>
            <a:r>
              <a:rPr lang="fr-FR" sz="1600" b="1" dirty="0">
                <a:effectLst/>
                <a:latin typeface="Arial Narrow" pitchFamily="34" charset="0"/>
              </a:rPr>
              <a:t>quantiles </a:t>
            </a:r>
            <a:r>
              <a:rPr lang="fr-FR" sz="1600" b="1" dirty="0" err="1">
                <a:effectLst/>
                <a:latin typeface="Arial Narrow" pitchFamily="34" charset="0"/>
              </a:rPr>
              <a:t>c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urves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(Alliances/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Goldsim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) are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very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similar</a:t>
            </a:r>
            <a:endParaRPr lang="fr-FR" sz="1600" b="1" dirty="0">
              <a:effectLst/>
              <a:latin typeface="Arial Narrow" pitchFamily="34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34963" y="3643314"/>
            <a:ext cx="8556625" cy="252888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70" name="Picture 4" descr="Zone_fracturee"/>
          <p:cNvPicPr>
            <a:picLocks noChangeAspect="1" noChangeArrowheads="1"/>
          </p:cNvPicPr>
          <p:nvPr/>
        </p:nvPicPr>
        <p:blipFill>
          <a:blip r:embed="rId24" cstate="print"/>
          <a:srcRect l="15358" t="19936" r="58081" b="50327"/>
          <a:stretch>
            <a:fillRect/>
          </a:stretch>
        </p:blipFill>
        <p:spPr bwMode="auto">
          <a:xfrm>
            <a:off x="896979" y="3714753"/>
            <a:ext cx="140319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" name="Groupe 133"/>
          <p:cNvGrpSpPr>
            <a:grpSpLocks/>
          </p:cNvGrpSpPr>
          <p:nvPr/>
        </p:nvGrpSpPr>
        <p:grpSpPr bwMode="auto">
          <a:xfrm>
            <a:off x="3832225" y="4429132"/>
            <a:ext cx="1574800" cy="1231900"/>
            <a:chOff x="285750" y="1911350"/>
            <a:chExt cx="3357563" cy="3467100"/>
          </a:xfrm>
        </p:grpSpPr>
        <p:grpSp>
          <p:nvGrpSpPr>
            <p:cNvPr id="72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75" name="Picture 259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6" name="Picture 258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7" name="Picture 257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8" name="Picture 254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" name="Picture 251"/>
              <p:cNvPicPr>
                <a:picLocks noChangeAspect="1"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0" name="Rectangle 248"/>
              <p:cNvSpPr>
                <a:spLocks noChangeArrowheads="1"/>
              </p:cNvSpPr>
              <p:nvPr/>
            </p:nvSpPr>
            <p:spPr bwMode="auto">
              <a:xfrm>
                <a:off x="1125" y="2344"/>
                <a:ext cx="4307" cy="943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81" name="Picture 245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Picture 244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3" name="Freeform 243"/>
              <p:cNvSpPr>
                <a:spLocks/>
              </p:cNvSpPr>
              <p:nvPr/>
            </p:nvSpPr>
            <p:spPr bwMode="auto">
              <a:xfrm>
                <a:off x="1544" y="2527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4" name="Freeform 242"/>
              <p:cNvSpPr>
                <a:spLocks/>
              </p:cNvSpPr>
              <p:nvPr/>
            </p:nvSpPr>
            <p:spPr bwMode="auto">
              <a:xfrm>
                <a:off x="1779" y="2527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5" name="Freeform 241"/>
              <p:cNvSpPr>
                <a:spLocks/>
              </p:cNvSpPr>
              <p:nvPr/>
            </p:nvSpPr>
            <p:spPr bwMode="auto">
              <a:xfrm>
                <a:off x="2013" y="2527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6" name="Freeform 240"/>
              <p:cNvSpPr>
                <a:spLocks/>
              </p:cNvSpPr>
              <p:nvPr/>
            </p:nvSpPr>
            <p:spPr bwMode="auto">
              <a:xfrm>
                <a:off x="2248" y="2520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7" name="Freeform 239"/>
              <p:cNvSpPr>
                <a:spLocks/>
              </p:cNvSpPr>
              <p:nvPr/>
            </p:nvSpPr>
            <p:spPr bwMode="auto">
              <a:xfrm>
                <a:off x="2482" y="2527"/>
                <a:ext cx="14" cy="591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8" name="Freeform 238"/>
              <p:cNvSpPr>
                <a:spLocks/>
              </p:cNvSpPr>
              <p:nvPr/>
            </p:nvSpPr>
            <p:spPr bwMode="auto">
              <a:xfrm>
                <a:off x="2717" y="2520"/>
                <a:ext cx="14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9" name="Freeform 237"/>
              <p:cNvSpPr>
                <a:spLocks/>
              </p:cNvSpPr>
              <p:nvPr/>
            </p:nvSpPr>
            <p:spPr bwMode="auto">
              <a:xfrm>
                <a:off x="2958" y="2527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0" name="Freeform 236"/>
              <p:cNvSpPr>
                <a:spLocks/>
              </p:cNvSpPr>
              <p:nvPr/>
            </p:nvSpPr>
            <p:spPr bwMode="auto">
              <a:xfrm>
                <a:off x="3193" y="2527"/>
                <a:ext cx="7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1" name="Freeform 235"/>
              <p:cNvSpPr>
                <a:spLocks/>
              </p:cNvSpPr>
              <p:nvPr/>
            </p:nvSpPr>
            <p:spPr bwMode="auto">
              <a:xfrm>
                <a:off x="3428" y="2520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2" name="Freeform 234"/>
              <p:cNvSpPr>
                <a:spLocks/>
              </p:cNvSpPr>
              <p:nvPr/>
            </p:nvSpPr>
            <p:spPr bwMode="auto">
              <a:xfrm>
                <a:off x="3662" y="2527"/>
                <a:ext cx="7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3" name="Freeform 233"/>
              <p:cNvSpPr>
                <a:spLocks/>
              </p:cNvSpPr>
              <p:nvPr/>
            </p:nvSpPr>
            <p:spPr bwMode="auto">
              <a:xfrm>
                <a:off x="3897" y="2520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4" name="Freeform 232"/>
              <p:cNvSpPr>
                <a:spLocks/>
              </p:cNvSpPr>
              <p:nvPr/>
            </p:nvSpPr>
            <p:spPr bwMode="auto">
              <a:xfrm>
                <a:off x="4131" y="2527"/>
                <a:ext cx="14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5" name="Freeform 231"/>
              <p:cNvSpPr>
                <a:spLocks/>
              </p:cNvSpPr>
              <p:nvPr/>
            </p:nvSpPr>
            <p:spPr bwMode="auto">
              <a:xfrm>
                <a:off x="4366" y="2527"/>
                <a:ext cx="14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6" name="Freeform 230"/>
              <p:cNvSpPr>
                <a:spLocks/>
              </p:cNvSpPr>
              <p:nvPr/>
            </p:nvSpPr>
            <p:spPr bwMode="auto">
              <a:xfrm>
                <a:off x="4607" y="2520"/>
                <a:ext cx="7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7" name="Freeform 229"/>
              <p:cNvSpPr>
                <a:spLocks/>
              </p:cNvSpPr>
              <p:nvPr/>
            </p:nvSpPr>
            <p:spPr bwMode="auto">
              <a:xfrm>
                <a:off x="1310" y="2815"/>
                <a:ext cx="3532" cy="7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98" name="Picture 228"/>
              <p:cNvPicPr>
                <a:picLocks noChangeAspect="1" noChangeArrowheads="1"/>
              </p:cNvPicPr>
              <p:nvPr/>
            </p:nvPicPr>
            <p:blipFill>
              <a:blip r:embed="rId28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9" name="Picture 227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0" name="Picture 226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1" name="Picture 225"/>
              <p:cNvPicPr>
                <a:picLocks noChangeAspect="1" noChangeArrowheads="1"/>
              </p:cNvPicPr>
              <p:nvPr/>
            </p:nvPicPr>
            <p:blipFill>
              <a:blip r:embed="rId2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" name="Picture 224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" name="Picture 223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4" name="Rectangle 222"/>
              <p:cNvSpPr>
                <a:spLocks noChangeArrowheads="1"/>
              </p:cNvSpPr>
              <p:nvPr/>
            </p:nvSpPr>
            <p:spPr bwMode="auto">
              <a:xfrm>
                <a:off x="5375" y="2520"/>
                <a:ext cx="2054" cy="59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05" name="Rectangle 219"/>
              <p:cNvSpPr>
                <a:spLocks noChangeArrowheads="1"/>
              </p:cNvSpPr>
              <p:nvPr/>
            </p:nvSpPr>
            <p:spPr bwMode="auto">
              <a:xfrm>
                <a:off x="4842" y="2499"/>
                <a:ext cx="348" cy="612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06" name="Rectangle 216"/>
              <p:cNvSpPr>
                <a:spLocks noChangeArrowheads="1"/>
              </p:cNvSpPr>
              <p:nvPr/>
            </p:nvSpPr>
            <p:spPr bwMode="auto">
              <a:xfrm>
                <a:off x="6078" y="2520"/>
                <a:ext cx="711" cy="591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73" name="Freeform 206"/>
            <p:cNvSpPr>
              <a:spLocks noEditPoints="1"/>
            </p:cNvSpPr>
            <p:nvPr/>
          </p:nvSpPr>
          <p:spPr bwMode="auto">
            <a:xfrm>
              <a:off x="285750" y="1929222"/>
              <a:ext cx="3313564" cy="22338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4" name="Freeform 206"/>
            <p:cNvSpPr>
              <a:spLocks noEditPoints="1"/>
            </p:cNvSpPr>
            <p:nvPr/>
          </p:nvSpPr>
          <p:spPr bwMode="auto">
            <a:xfrm>
              <a:off x="295905" y="5356109"/>
              <a:ext cx="3310178" cy="22341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pic>
        <p:nvPicPr>
          <p:cNvPr id="108" name="Picture 24"/>
          <p:cNvPicPr>
            <a:picLocks noChangeAspect="1" noChangeArrowheads="1"/>
          </p:cNvPicPr>
          <p:nvPr/>
        </p:nvPicPr>
        <p:blipFill>
          <a:blip r:embed="rId30" cstate="print"/>
          <a:srcRect l="13257" t="12801" r="64687" b="50031"/>
          <a:stretch>
            <a:fillRect/>
          </a:stretch>
        </p:blipFill>
        <p:spPr bwMode="auto">
          <a:xfrm>
            <a:off x="5929322" y="3643314"/>
            <a:ext cx="1216025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" name="ZoneTexte 108"/>
          <p:cNvSpPr txBox="1"/>
          <p:nvPr/>
        </p:nvSpPr>
        <p:spPr>
          <a:xfrm>
            <a:off x="2928926" y="3753153"/>
            <a:ext cx="2571768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b="1" dirty="0" err="1">
                <a:effectLst/>
              </a:rPr>
              <a:t>At</a:t>
            </a:r>
            <a:r>
              <a:rPr lang="fr-FR" sz="1200" b="1" dirty="0">
                <a:effectLst/>
              </a:rPr>
              <a:t> 65 m </a:t>
            </a:r>
            <a:r>
              <a:rPr lang="fr-FR" sz="1200" b="1" dirty="0" err="1">
                <a:effectLst/>
              </a:rPr>
              <a:t>from</a:t>
            </a:r>
            <a:r>
              <a:rPr lang="fr-FR" sz="1200" b="1" dirty="0">
                <a:effectLst/>
              </a:rPr>
              <a:t> </a:t>
            </a:r>
            <a:r>
              <a:rPr lang="fr-FR" sz="1200" b="1" dirty="0" err="1">
                <a:effectLst/>
              </a:rPr>
              <a:t>waste</a:t>
            </a:r>
            <a:r>
              <a:rPr lang="fr-FR" sz="1200" b="1" dirty="0">
                <a:effectLst/>
              </a:rPr>
              <a:t> packages</a:t>
            </a:r>
          </a:p>
          <a:p>
            <a:pPr algn="ctr">
              <a:defRPr/>
            </a:pPr>
            <a:r>
              <a:rPr lang="fr-FR" sz="1200" b="1" dirty="0">
                <a:effectLst/>
              </a:rPr>
              <a:t>(top and </a:t>
            </a:r>
            <a:r>
              <a:rPr lang="fr-FR" sz="1200" b="1" dirty="0" err="1">
                <a:effectLst/>
              </a:rPr>
              <a:t>bottom</a:t>
            </a:r>
            <a:r>
              <a:rPr lang="fr-FR" sz="1200" b="1" dirty="0">
                <a:effectLst/>
              </a:rPr>
              <a:t> of </a:t>
            </a:r>
            <a:r>
              <a:rPr lang="fr-FR" sz="1200" b="1" dirty="0" err="1">
                <a:effectLst/>
              </a:rPr>
              <a:t>clay</a:t>
            </a:r>
            <a:r>
              <a:rPr lang="fr-FR" sz="1200" b="1" dirty="0">
                <a:effectLst/>
              </a:rPr>
              <a:t> layer)</a:t>
            </a:r>
          </a:p>
        </p:txBody>
      </p:sp>
      <p:pic>
        <p:nvPicPr>
          <p:cNvPr id="110" name="Image 30" descr="goldsim-technology-group.gif"/>
          <p:cNvPicPr>
            <a:picLocks noChangeAspect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841982" y="1452589"/>
            <a:ext cx="122239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7" name="Rectangle 106"/>
          <p:cNvSpPr/>
          <p:nvPr/>
        </p:nvSpPr>
        <p:spPr>
          <a:xfrm>
            <a:off x="6992941" y="1373200"/>
            <a:ext cx="142876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err="1" smtClean="0"/>
          </a:p>
        </p:txBody>
      </p:sp>
      <p:sp>
        <p:nvSpPr>
          <p:cNvPr id="111" name="Rectangle 110"/>
          <p:cNvSpPr/>
          <p:nvPr/>
        </p:nvSpPr>
        <p:spPr>
          <a:xfrm>
            <a:off x="7167621" y="3754386"/>
            <a:ext cx="142876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err="1" smtClean="0"/>
          </a:p>
        </p:txBody>
      </p:sp>
      <p:sp>
        <p:nvSpPr>
          <p:cNvPr id="114" name="Espace réservé du numéro de diapositive 1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10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 t="4403" r="9722"/>
          <a:stretch>
            <a:fillRect/>
          </a:stretch>
        </p:blipFill>
        <p:spPr bwMode="auto">
          <a:xfrm>
            <a:off x="5643570" y="3643314"/>
            <a:ext cx="3167125" cy="2195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t="4702" r="9169"/>
          <a:stretch>
            <a:fillRect/>
          </a:stretch>
        </p:blipFill>
        <p:spPr bwMode="auto">
          <a:xfrm>
            <a:off x="5572132" y="1571612"/>
            <a:ext cx="3230612" cy="1985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quantiles_SGAL_ymax_1_mol_yr"/>
          <p:cNvPicPr>
            <a:picLocks noChangeAspect="1" noChangeArrowheads="1"/>
          </p:cNvPicPr>
          <p:nvPr/>
        </p:nvPicPr>
        <p:blipFill>
          <a:blip r:embed="rId5" cstate="print"/>
          <a:srcRect t="14210" r="7766" b="5857"/>
          <a:stretch>
            <a:fillRect/>
          </a:stretch>
        </p:blipFill>
        <p:spPr bwMode="auto">
          <a:xfrm>
            <a:off x="428596" y="3761857"/>
            <a:ext cx="3143272" cy="205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quantiles_Ssortalv_tmin_1_an_ymax_1_mol_yr"/>
          <p:cNvPicPr>
            <a:picLocks noChangeAspect="1" noChangeArrowheads="1"/>
          </p:cNvPicPr>
          <p:nvPr/>
        </p:nvPicPr>
        <p:blipFill>
          <a:blip r:embed="rId6" cstate="print"/>
          <a:srcRect t="13158" r="6249" b="4605"/>
          <a:stretch>
            <a:fillRect/>
          </a:stretch>
        </p:blipFill>
        <p:spPr bwMode="auto">
          <a:xfrm>
            <a:off x="428596" y="1403636"/>
            <a:ext cx="3103267" cy="209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Uncertainty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(quantiles)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-8040" y="85723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MC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Uncertainty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analysis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: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Quantiles in time of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molar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rate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along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disposal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cell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/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gallery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(2nd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pathway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)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33375" y="1214423"/>
            <a:ext cx="8556625" cy="235745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2928926" y="1285860"/>
            <a:ext cx="3249237" cy="2769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200" b="1" dirty="0">
                <a:effectLst/>
              </a:rPr>
              <a:t>Out of </a:t>
            </a:r>
            <a:r>
              <a:rPr lang="fr-FR" sz="1200" b="1" dirty="0" err="1">
                <a:effectLst/>
              </a:rPr>
              <a:t>disposal</a:t>
            </a:r>
            <a:r>
              <a:rPr lang="fr-FR" sz="1200" b="1" dirty="0">
                <a:effectLst/>
              </a:rPr>
              <a:t> </a:t>
            </a:r>
            <a:r>
              <a:rPr lang="fr-FR" sz="1200" b="1" dirty="0" err="1">
                <a:effectLst/>
              </a:rPr>
              <a:t>cell</a:t>
            </a:r>
            <a:r>
              <a:rPr lang="fr-FR" sz="1200" b="1" dirty="0">
                <a:effectLst/>
              </a:rPr>
              <a:t> (</a:t>
            </a:r>
            <a:r>
              <a:rPr lang="fr-FR" sz="1200" b="1" dirty="0" err="1">
                <a:effectLst/>
              </a:rPr>
              <a:t>towards</a:t>
            </a:r>
            <a:r>
              <a:rPr lang="fr-FR" sz="1200" b="1" dirty="0">
                <a:effectLst/>
              </a:rPr>
              <a:t> </a:t>
            </a:r>
            <a:r>
              <a:rPr lang="fr-FR" sz="1200" b="1" dirty="0" err="1">
                <a:effectLst/>
              </a:rPr>
              <a:t>gallery</a:t>
            </a:r>
            <a:r>
              <a:rPr lang="fr-FR" sz="1200" b="1" dirty="0">
                <a:effectLst/>
              </a:rPr>
              <a:t>)</a:t>
            </a:r>
          </a:p>
        </p:txBody>
      </p:sp>
      <p:grpSp>
        <p:nvGrpSpPr>
          <p:cNvPr id="14" name="Groupe 131"/>
          <p:cNvGrpSpPr>
            <a:grpSpLocks/>
          </p:cNvGrpSpPr>
          <p:nvPr/>
        </p:nvGrpSpPr>
        <p:grpSpPr bwMode="auto">
          <a:xfrm>
            <a:off x="3808413" y="1643050"/>
            <a:ext cx="1622425" cy="1371600"/>
            <a:chOff x="285750" y="1911350"/>
            <a:chExt cx="3357563" cy="3467100"/>
          </a:xfrm>
        </p:grpSpPr>
        <p:grpSp>
          <p:nvGrpSpPr>
            <p:cNvPr id="15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17" name="Picture 25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258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257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254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25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Rectangle 248"/>
              <p:cNvSpPr>
                <a:spLocks noChangeArrowheads="1"/>
              </p:cNvSpPr>
              <p:nvPr/>
            </p:nvSpPr>
            <p:spPr bwMode="auto">
              <a:xfrm>
                <a:off x="1124" y="2342"/>
                <a:ext cx="4305" cy="948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23" name="Picture 245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4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Freeform 243"/>
              <p:cNvSpPr>
                <a:spLocks/>
              </p:cNvSpPr>
              <p:nvPr/>
            </p:nvSpPr>
            <p:spPr bwMode="auto">
              <a:xfrm>
                <a:off x="1545" y="2531"/>
                <a:ext cx="7" cy="588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6" name="Freeform 242"/>
              <p:cNvSpPr>
                <a:spLocks/>
              </p:cNvSpPr>
              <p:nvPr/>
            </p:nvSpPr>
            <p:spPr bwMode="auto">
              <a:xfrm>
                <a:off x="1780" y="2531"/>
                <a:ext cx="7" cy="588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7" name="Freeform 241"/>
              <p:cNvSpPr>
                <a:spLocks/>
              </p:cNvSpPr>
              <p:nvPr/>
            </p:nvSpPr>
            <p:spPr bwMode="auto">
              <a:xfrm>
                <a:off x="2014" y="2531"/>
                <a:ext cx="7" cy="588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8" name="Freeform 240"/>
              <p:cNvSpPr>
                <a:spLocks/>
              </p:cNvSpPr>
              <p:nvPr/>
            </p:nvSpPr>
            <p:spPr bwMode="auto">
              <a:xfrm>
                <a:off x="2249" y="2519"/>
                <a:ext cx="7" cy="59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9" name="Freeform 239"/>
              <p:cNvSpPr>
                <a:spLocks/>
              </p:cNvSpPr>
              <p:nvPr/>
            </p:nvSpPr>
            <p:spPr bwMode="auto">
              <a:xfrm>
                <a:off x="2483" y="2531"/>
                <a:ext cx="14" cy="588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0" name="Freeform 238"/>
              <p:cNvSpPr>
                <a:spLocks/>
              </p:cNvSpPr>
              <p:nvPr/>
            </p:nvSpPr>
            <p:spPr bwMode="auto">
              <a:xfrm>
                <a:off x="2718" y="2519"/>
                <a:ext cx="14" cy="59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1" name="Freeform 237"/>
              <p:cNvSpPr>
                <a:spLocks/>
              </p:cNvSpPr>
              <p:nvPr/>
            </p:nvSpPr>
            <p:spPr bwMode="auto">
              <a:xfrm>
                <a:off x="2959" y="2531"/>
                <a:ext cx="7" cy="588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2" name="Freeform 236"/>
              <p:cNvSpPr>
                <a:spLocks/>
              </p:cNvSpPr>
              <p:nvPr/>
            </p:nvSpPr>
            <p:spPr bwMode="auto">
              <a:xfrm>
                <a:off x="3194" y="2531"/>
                <a:ext cx="7" cy="588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3" name="Freeform 235"/>
              <p:cNvSpPr>
                <a:spLocks/>
              </p:cNvSpPr>
              <p:nvPr/>
            </p:nvSpPr>
            <p:spPr bwMode="auto">
              <a:xfrm>
                <a:off x="3428" y="2519"/>
                <a:ext cx="7" cy="59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4" name="Freeform 234"/>
              <p:cNvSpPr>
                <a:spLocks/>
              </p:cNvSpPr>
              <p:nvPr/>
            </p:nvSpPr>
            <p:spPr bwMode="auto">
              <a:xfrm>
                <a:off x="3663" y="2531"/>
                <a:ext cx="7" cy="588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5" name="Freeform 233"/>
              <p:cNvSpPr>
                <a:spLocks/>
              </p:cNvSpPr>
              <p:nvPr/>
            </p:nvSpPr>
            <p:spPr bwMode="auto">
              <a:xfrm>
                <a:off x="3897" y="2519"/>
                <a:ext cx="7" cy="59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6" name="Freeform 232"/>
              <p:cNvSpPr>
                <a:spLocks/>
              </p:cNvSpPr>
              <p:nvPr/>
            </p:nvSpPr>
            <p:spPr bwMode="auto">
              <a:xfrm>
                <a:off x="4132" y="2531"/>
                <a:ext cx="14" cy="588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7" name="Freeform 231"/>
              <p:cNvSpPr>
                <a:spLocks/>
              </p:cNvSpPr>
              <p:nvPr/>
            </p:nvSpPr>
            <p:spPr bwMode="auto">
              <a:xfrm>
                <a:off x="4366" y="2531"/>
                <a:ext cx="14" cy="588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8" name="Freeform 230"/>
              <p:cNvSpPr>
                <a:spLocks/>
              </p:cNvSpPr>
              <p:nvPr/>
            </p:nvSpPr>
            <p:spPr bwMode="auto">
              <a:xfrm>
                <a:off x="4601" y="2519"/>
                <a:ext cx="14" cy="594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9" name="Freeform 229"/>
              <p:cNvSpPr>
                <a:spLocks/>
              </p:cNvSpPr>
              <p:nvPr/>
            </p:nvSpPr>
            <p:spPr bwMode="auto">
              <a:xfrm>
                <a:off x="1311" y="2816"/>
                <a:ext cx="3532" cy="13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40" name="Picture 228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227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226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Picture 225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224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Picture 223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Rectangle 222"/>
              <p:cNvSpPr>
                <a:spLocks noChangeArrowheads="1"/>
              </p:cNvSpPr>
              <p:nvPr/>
            </p:nvSpPr>
            <p:spPr bwMode="auto">
              <a:xfrm>
                <a:off x="5374" y="2519"/>
                <a:ext cx="2056" cy="594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Rectangle 219"/>
              <p:cNvSpPr>
                <a:spLocks noChangeArrowheads="1"/>
              </p:cNvSpPr>
              <p:nvPr/>
            </p:nvSpPr>
            <p:spPr bwMode="auto">
              <a:xfrm>
                <a:off x="4842" y="2500"/>
                <a:ext cx="352" cy="613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Rectangle 216"/>
              <p:cNvSpPr>
                <a:spLocks noChangeArrowheads="1"/>
              </p:cNvSpPr>
              <p:nvPr/>
            </p:nvSpPr>
            <p:spPr bwMode="auto">
              <a:xfrm>
                <a:off x="6077" y="2519"/>
                <a:ext cx="711" cy="594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6" name="Freeform 210"/>
            <p:cNvSpPr>
              <a:spLocks noEditPoints="1"/>
            </p:cNvSpPr>
            <p:nvPr/>
          </p:nvSpPr>
          <p:spPr bwMode="auto">
            <a:xfrm>
              <a:off x="2572310" y="3071064"/>
              <a:ext cx="26282" cy="1151686"/>
            </a:xfrm>
            <a:custGeom>
              <a:avLst/>
              <a:gdLst>
                <a:gd name="T0" fmla="*/ 2147483647 w 47"/>
                <a:gd name="T1" fmla="*/ 2147483647 h 1814"/>
                <a:gd name="T2" fmla="*/ 2147483647 w 47"/>
                <a:gd name="T3" fmla="*/ 0 h 1814"/>
                <a:gd name="T4" fmla="*/ 2147483647 w 47"/>
                <a:gd name="T5" fmla="*/ 2147483647 h 1814"/>
                <a:gd name="T6" fmla="*/ 2147483647 w 47"/>
                <a:gd name="T7" fmla="*/ 2147483647 h 1814"/>
                <a:gd name="T8" fmla="*/ 2147483647 w 47"/>
                <a:gd name="T9" fmla="*/ 2147483647 h 1814"/>
                <a:gd name="T10" fmla="*/ 2147483647 w 47"/>
                <a:gd name="T11" fmla="*/ 2147483647 h 1814"/>
                <a:gd name="T12" fmla="*/ 2147483647 w 47"/>
                <a:gd name="T13" fmla="*/ 2147483647 h 1814"/>
                <a:gd name="T14" fmla="*/ 2147483647 w 47"/>
                <a:gd name="T15" fmla="*/ 2147483647 h 1814"/>
                <a:gd name="T16" fmla="*/ 2147483647 w 47"/>
                <a:gd name="T17" fmla="*/ 2147483647 h 1814"/>
                <a:gd name="T18" fmla="*/ 2147483647 w 47"/>
                <a:gd name="T19" fmla="*/ 2147483647 h 1814"/>
                <a:gd name="T20" fmla="*/ 2147483647 w 47"/>
                <a:gd name="T21" fmla="*/ 2147483647 h 1814"/>
                <a:gd name="T22" fmla="*/ 2147483647 w 47"/>
                <a:gd name="T23" fmla="*/ 2147483647 h 1814"/>
                <a:gd name="T24" fmla="*/ 2147483647 w 47"/>
                <a:gd name="T25" fmla="*/ 2147483647 h 1814"/>
                <a:gd name="T26" fmla="*/ 2147483647 w 47"/>
                <a:gd name="T27" fmla="*/ 2147483647 h 1814"/>
                <a:gd name="T28" fmla="*/ 2147483647 w 47"/>
                <a:gd name="T29" fmla="*/ 2147483647 h 1814"/>
                <a:gd name="T30" fmla="*/ 2147483647 w 47"/>
                <a:gd name="T31" fmla="*/ 2147483647 h 1814"/>
                <a:gd name="T32" fmla="*/ 2147483647 w 47"/>
                <a:gd name="T33" fmla="*/ 2147483647 h 1814"/>
                <a:gd name="T34" fmla="*/ 2147483647 w 47"/>
                <a:gd name="T35" fmla="*/ 2147483647 h 1814"/>
                <a:gd name="T36" fmla="*/ 2147483647 w 47"/>
                <a:gd name="T37" fmla="*/ 2147483647 h 1814"/>
                <a:gd name="T38" fmla="*/ 2147483647 w 47"/>
                <a:gd name="T39" fmla="*/ 2147483647 h 1814"/>
                <a:gd name="T40" fmla="*/ 2147483647 w 47"/>
                <a:gd name="T41" fmla="*/ 2147483647 h 1814"/>
                <a:gd name="T42" fmla="*/ 2147483647 w 47"/>
                <a:gd name="T43" fmla="*/ 2147483647 h 1814"/>
                <a:gd name="T44" fmla="*/ 2147483647 w 47"/>
                <a:gd name="T45" fmla="*/ 2147483647 h 1814"/>
                <a:gd name="T46" fmla="*/ 2147483647 w 47"/>
                <a:gd name="T47" fmla="*/ 2147483647 h 1814"/>
                <a:gd name="T48" fmla="*/ 2147483647 w 47"/>
                <a:gd name="T49" fmla="*/ 2147483647 h 1814"/>
                <a:gd name="T50" fmla="*/ 2147483647 w 47"/>
                <a:gd name="T51" fmla="*/ 2147483647 h 1814"/>
                <a:gd name="T52" fmla="*/ 2147483647 w 47"/>
                <a:gd name="T53" fmla="*/ 2147483647 h 1814"/>
                <a:gd name="T54" fmla="*/ 2147483647 w 47"/>
                <a:gd name="T55" fmla="*/ 2147483647 h 1814"/>
                <a:gd name="T56" fmla="*/ 2147483647 w 47"/>
                <a:gd name="T57" fmla="*/ 2147483647 h 1814"/>
                <a:gd name="T58" fmla="*/ 2147483647 w 47"/>
                <a:gd name="T59" fmla="*/ 2147483647 h 1814"/>
                <a:gd name="T60" fmla="*/ 2147483647 w 47"/>
                <a:gd name="T61" fmla="*/ 2147483647 h 1814"/>
                <a:gd name="T62" fmla="*/ 2147483647 w 47"/>
                <a:gd name="T63" fmla="*/ 2147483647 h 1814"/>
                <a:gd name="T64" fmla="*/ 2147483647 w 47"/>
                <a:gd name="T65" fmla="*/ 2147483647 h 1814"/>
                <a:gd name="T66" fmla="*/ 2147483647 w 47"/>
                <a:gd name="T67" fmla="*/ 2147483647 h 1814"/>
                <a:gd name="T68" fmla="*/ 2147483647 w 47"/>
                <a:gd name="T69" fmla="*/ 2147483647 h 1814"/>
                <a:gd name="T70" fmla="*/ 2147483647 w 47"/>
                <a:gd name="T71" fmla="*/ 2147483647 h 1814"/>
                <a:gd name="T72" fmla="*/ 0 w 47"/>
                <a:gd name="T73" fmla="*/ 2147483647 h 181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1814"/>
                <a:gd name="T113" fmla="*/ 47 w 47"/>
                <a:gd name="T114" fmla="*/ 1814 h 181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1814">
                  <a:moveTo>
                    <a:pt x="47" y="1"/>
                  </a:moveTo>
                  <a:lnTo>
                    <a:pt x="46" y="95"/>
                  </a:lnTo>
                  <a:lnTo>
                    <a:pt x="15" y="95"/>
                  </a:lnTo>
                  <a:lnTo>
                    <a:pt x="16" y="0"/>
                  </a:lnTo>
                  <a:lnTo>
                    <a:pt x="47" y="1"/>
                  </a:lnTo>
                  <a:close/>
                  <a:moveTo>
                    <a:pt x="46" y="127"/>
                  </a:moveTo>
                  <a:lnTo>
                    <a:pt x="45" y="221"/>
                  </a:lnTo>
                  <a:lnTo>
                    <a:pt x="14" y="220"/>
                  </a:lnTo>
                  <a:lnTo>
                    <a:pt x="15" y="126"/>
                  </a:lnTo>
                  <a:lnTo>
                    <a:pt x="46" y="127"/>
                  </a:lnTo>
                  <a:close/>
                  <a:moveTo>
                    <a:pt x="45" y="252"/>
                  </a:moveTo>
                  <a:lnTo>
                    <a:pt x="44" y="347"/>
                  </a:lnTo>
                  <a:lnTo>
                    <a:pt x="13" y="346"/>
                  </a:lnTo>
                  <a:lnTo>
                    <a:pt x="14" y="252"/>
                  </a:lnTo>
                  <a:lnTo>
                    <a:pt x="45" y="252"/>
                  </a:lnTo>
                  <a:close/>
                  <a:moveTo>
                    <a:pt x="44" y="378"/>
                  </a:moveTo>
                  <a:lnTo>
                    <a:pt x="43" y="472"/>
                  </a:lnTo>
                  <a:lnTo>
                    <a:pt x="12" y="472"/>
                  </a:lnTo>
                  <a:lnTo>
                    <a:pt x="12" y="377"/>
                  </a:lnTo>
                  <a:lnTo>
                    <a:pt x="44" y="378"/>
                  </a:lnTo>
                  <a:close/>
                  <a:moveTo>
                    <a:pt x="43" y="504"/>
                  </a:moveTo>
                  <a:lnTo>
                    <a:pt x="42" y="598"/>
                  </a:lnTo>
                  <a:lnTo>
                    <a:pt x="10" y="597"/>
                  </a:lnTo>
                  <a:lnTo>
                    <a:pt x="11" y="503"/>
                  </a:lnTo>
                  <a:lnTo>
                    <a:pt x="43" y="504"/>
                  </a:lnTo>
                  <a:close/>
                  <a:moveTo>
                    <a:pt x="42" y="629"/>
                  </a:moveTo>
                  <a:lnTo>
                    <a:pt x="41" y="724"/>
                  </a:lnTo>
                  <a:lnTo>
                    <a:pt x="9" y="723"/>
                  </a:lnTo>
                  <a:lnTo>
                    <a:pt x="10" y="629"/>
                  </a:lnTo>
                  <a:lnTo>
                    <a:pt x="42" y="629"/>
                  </a:lnTo>
                  <a:close/>
                  <a:moveTo>
                    <a:pt x="41" y="755"/>
                  </a:moveTo>
                  <a:lnTo>
                    <a:pt x="40" y="849"/>
                  </a:lnTo>
                  <a:lnTo>
                    <a:pt x="8" y="849"/>
                  </a:lnTo>
                  <a:lnTo>
                    <a:pt x="9" y="754"/>
                  </a:lnTo>
                  <a:lnTo>
                    <a:pt x="41" y="755"/>
                  </a:lnTo>
                  <a:close/>
                  <a:moveTo>
                    <a:pt x="39" y="881"/>
                  </a:moveTo>
                  <a:lnTo>
                    <a:pt x="39" y="975"/>
                  </a:lnTo>
                  <a:lnTo>
                    <a:pt x="7" y="974"/>
                  </a:lnTo>
                  <a:lnTo>
                    <a:pt x="8" y="880"/>
                  </a:lnTo>
                  <a:lnTo>
                    <a:pt x="39" y="881"/>
                  </a:lnTo>
                  <a:close/>
                  <a:moveTo>
                    <a:pt x="38" y="1006"/>
                  </a:moveTo>
                  <a:lnTo>
                    <a:pt x="37" y="1101"/>
                  </a:lnTo>
                  <a:lnTo>
                    <a:pt x="6" y="1100"/>
                  </a:lnTo>
                  <a:lnTo>
                    <a:pt x="7" y="1006"/>
                  </a:lnTo>
                  <a:lnTo>
                    <a:pt x="38" y="1006"/>
                  </a:lnTo>
                  <a:close/>
                  <a:moveTo>
                    <a:pt x="37" y="1132"/>
                  </a:moveTo>
                  <a:lnTo>
                    <a:pt x="36" y="1226"/>
                  </a:lnTo>
                  <a:lnTo>
                    <a:pt x="5" y="1226"/>
                  </a:lnTo>
                  <a:lnTo>
                    <a:pt x="6" y="1131"/>
                  </a:lnTo>
                  <a:lnTo>
                    <a:pt x="37" y="1132"/>
                  </a:lnTo>
                  <a:close/>
                  <a:moveTo>
                    <a:pt x="36" y="1258"/>
                  </a:moveTo>
                  <a:lnTo>
                    <a:pt x="35" y="1352"/>
                  </a:lnTo>
                  <a:lnTo>
                    <a:pt x="4" y="1351"/>
                  </a:lnTo>
                  <a:lnTo>
                    <a:pt x="5" y="1257"/>
                  </a:lnTo>
                  <a:lnTo>
                    <a:pt x="36" y="1258"/>
                  </a:lnTo>
                  <a:close/>
                  <a:moveTo>
                    <a:pt x="35" y="1383"/>
                  </a:moveTo>
                  <a:lnTo>
                    <a:pt x="34" y="1478"/>
                  </a:lnTo>
                  <a:lnTo>
                    <a:pt x="3" y="1477"/>
                  </a:lnTo>
                  <a:lnTo>
                    <a:pt x="4" y="1383"/>
                  </a:lnTo>
                  <a:lnTo>
                    <a:pt x="35" y="1383"/>
                  </a:lnTo>
                  <a:close/>
                  <a:moveTo>
                    <a:pt x="34" y="1509"/>
                  </a:moveTo>
                  <a:lnTo>
                    <a:pt x="33" y="1603"/>
                  </a:lnTo>
                  <a:lnTo>
                    <a:pt x="2" y="1603"/>
                  </a:lnTo>
                  <a:lnTo>
                    <a:pt x="3" y="1508"/>
                  </a:lnTo>
                  <a:lnTo>
                    <a:pt x="34" y="1509"/>
                  </a:lnTo>
                  <a:close/>
                  <a:moveTo>
                    <a:pt x="33" y="1635"/>
                  </a:moveTo>
                  <a:lnTo>
                    <a:pt x="32" y="1729"/>
                  </a:lnTo>
                  <a:lnTo>
                    <a:pt x="1" y="1728"/>
                  </a:lnTo>
                  <a:lnTo>
                    <a:pt x="2" y="1634"/>
                  </a:lnTo>
                  <a:lnTo>
                    <a:pt x="33" y="1635"/>
                  </a:lnTo>
                  <a:close/>
                  <a:moveTo>
                    <a:pt x="32" y="1760"/>
                  </a:moveTo>
                  <a:lnTo>
                    <a:pt x="31" y="1814"/>
                  </a:lnTo>
                  <a:lnTo>
                    <a:pt x="0" y="1813"/>
                  </a:lnTo>
                  <a:lnTo>
                    <a:pt x="0" y="1760"/>
                  </a:lnTo>
                  <a:lnTo>
                    <a:pt x="32" y="1760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49" name="ZoneTexte 48"/>
          <p:cNvSpPr txBox="1"/>
          <p:nvPr/>
        </p:nvSpPr>
        <p:spPr>
          <a:xfrm>
            <a:off x="4295525" y="3131106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51" name="Group 27"/>
          <p:cNvGrpSpPr>
            <a:grpSpLocks/>
          </p:cNvGrpSpPr>
          <p:nvPr/>
        </p:nvGrpSpPr>
        <p:grpSpPr bwMode="auto">
          <a:xfrm>
            <a:off x="841372" y="1407524"/>
            <a:ext cx="873108" cy="807029"/>
            <a:chOff x="1027" y="1157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2" name="Picture 28" descr="alliance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027" y="1157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57" name="Picture 33" descr="Logo-eDF1-3"/>
            <p:cNvPicPr>
              <a:picLocks noChangeAspect="1" noChangeArrowheads="1"/>
            </p:cNvPicPr>
            <p:nvPr/>
          </p:nvPicPr>
          <p:blipFill>
            <a:blip r:embed="rId21" cstate="print"/>
            <a:srcRect l="10577" t="59834" r="10577" b="18698"/>
            <a:stretch>
              <a:fillRect/>
            </a:stretch>
          </p:blipFill>
          <p:spPr bwMode="auto">
            <a:xfrm>
              <a:off x="2815" y="1175"/>
              <a:ext cx="252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</p:grpSp>
      <p:sp>
        <p:nvSpPr>
          <p:cNvPr id="60" name="Rectangle 59"/>
          <p:cNvSpPr/>
          <p:nvPr/>
        </p:nvSpPr>
        <p:spPr bwMode="auto">
          <a:xfrm>
            <a:off x="334963" y="3571876"/>
            <a:ext cx="8556625" cy="228601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1" name="ZoneTexte 29"/>
          <p:cNvSpPr txBox="1">
            <a:spLocks noChangeArrowheads="1"/>
          </p:cNvSpPr>
          <p:nvPr/>
        </p:nvSpPr>
        <p:spPr bwMode="auto">
          <a:xfrm>
            <a:off x="0" y="5786454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 dirty="0">
                <a:effectLst/>
                <a:latin typeface="Arial Narrow" pitchFamily="34" charset="0"/>
              </a:rPr>
              <a:t>Along </a:t>
            </a:r>
            <a:r>
              <a:rPr lang="fr-FR" sz="1600" b="1" dirty="0" err="1">
                <a:effectLst/>
                <a:latin typeface="Arial Narrow" pitchFamily="34" charset="0"/>
              </a:rPr>
              <a:t>disposal</a:t>
            </a:r>
            <a:r>
              <a:rPr lang="fr-FR" sz="1600" b="1" dirty="0">
                <a:effectLst/>
                <a:latin typeface="Arial Narrow" pitchFamily="34" charset="0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</a:rPr>
              <a:t>cell</a:t>
            </a:r>
            <a:r>
              <a:rPr lang="fr-FR" sz="1600" b="1" dirty="0">
                <a:effectLst/>
                <a:latin typeface="Arial Narrow" pitchFamily="34" charset="0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</a:rPr>
              <a:t>pathway</a:t>
            </a:r>
            <a:r>
              <a:rPr lang="fr-FR" sz="1600" b="1" dirty="0">
                <a:effectLst/>
                <a:latin typeface="Arial Narrow" pitchFamily="34" charset="0"/>
              </a:rPr>
              <a:t> (axial</a:t>
            </a:r>
            <a:r>
              <a:rPr lang="fr-FR" sz="1600" b="1" dirty="0" smtClean="0">
                <a:effectLst/>
                <a:latin typeface="Arial Narrow" pitchFamily="34" charset="0"/>
              </a:rPr>
              <a:t>): </a:t>
            </a:r>
            <a:r>
              <a:rPr lang="fr-FR" sz="1600" b="1" dirty="0" err="1">
                <a:effectLst/>
                <a:latin typeface="Arial Narrow" pitchFamily="34" charset="0"/>
              </a:rPr>
              <a:t>though</a:t>
            </a:r>
            <a:r>
              <a:rPr lang="fr-FR" sz="1600" b="1" dirty="0">
                <a:effectLst/>
                <a:latin typeface="Arial Narrow" pitchFamily="34" charset="0"/>
              </a:rPr>
              <a:t> quantiles </a:t>
            </a:r>
            <a:r>
              <a:rPr lang="fr-FR" sz="1600" b="1" dirty="0" err="1">
                <a:effectLst/>
                <a:latin typeface="Arial Narrow" pitchFamily="34" charset="0"/>
              </a:rPr>
              <a:t>c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urves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(Alliances/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Goldsim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)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seem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quite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similar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in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shape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, Alliances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molar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rate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peaks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are a bit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higher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(</a:t>
            </a:r>
            <a:r>
              <a:rPr lang="fr-FR" sz="1600" dirty="0" err="1" smtClean="0">
                <a:effectLst/>
                <a:latin typeface="Arial Narrow" pitchFamily="34" charset="0"/>
                <a:sym typeface="Wingdings" pitchFamily="2" charset="2"/>
              </a:rPr>
              <a:t>Goldsim</a:t>
            </a:r>
            <a:r>
              <a:rPr lang="fr-FR" sz="1600" dirty="0">
                <a:latin typeface="Arial Narrow" pitchFamily="34" charset="0"/>
                <a:sym typeface="Wingdings" pitchFamily="2" charset="2"/>
              </a:rPr>
              <a:t>:</a:t>
            </a:r>
            <a:r>
              <a:rPr lang="fr-FR" sz="1600" dirty="0" smtClean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dirty="0" err="1">
                <a:effectLst/>
                <a:latin typeface="Arial Narrow" pitchFamily="34" charset="0"/>
                <a:sym typeface="Wingdings" pitchFamily="2" charset="2"/>
              </a:rPr>
              <a:t>delicate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 calibration of </a:t>
            </a:r>
            <a:r>
              <a:rPr lang="fr-FR" sz="1600" dirty="0" err="1">
                <a:effectLst/>
                <a:latin typeface="Arial Narrow" pitchFamily="34" charset="0"/>
                <a:sym typeface="Wingdings" pitchFamily="2" charset="2"/>
              </a:rPr>
              <a:t>advective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dirty="0" err="1">
                <a:effectLst/>
                <a:latin typeface="Arial Narrow" pitchFamily="34" charset="0"/>
                <a:sym typeface="Wingdings" pitchFamily="2" charset="2"/>
              </a:rPr>
              <a:t>pathway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 (flow </a:t>
            </a:r>
            <a:r>
              <a:rPr lang="fr-FR" sz="1600" dirty="0" err="1">
                <a:effectLst/>
                <a:latin typeface="Arial Narrow" pitchFamily="34" charset="0"/>
                <a:sym typeface="Wingdings" pitchFamily="2" charset="2"/>
              </a:rPr>
              <a:t>along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dirty="0" err="1">
                <a:effectLst/>
                <a:latin typeface="Arial Narrow" pitchFamily="34" charset="0"/>
                <a:sym typeface="Wingdings" pitchFamily="2" charset="2"/>
              </a:rPr>
              <a:t>cell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 varies))</a:t>
            </a:r>
            <a:endParaRPr lang="fr-FR" sz="1600" b="1" dirty="0">
              <a:effectLst/>
              <a:latin typeface="Arial Narrow" pitchFamily="34" charset="0"/>
            </a:endParaRPr>
          </a:p>
        </p:txBody>
      </p:sp>
      <p:pic>
        <p:nvPicPr>
          <p:cNvPr id="63" name="Picture 4" descr="Zone_fracturee"/>
          <p:cNvPicPr>
            <a:picLocks noChangeAspect="1" noChangeArrowheads="1"/>
          </p:cNvPicPr>
          <p:nvPr/>
        </p:nvPicPr>
        <p:blipFill>
          <a:blip r:embed="rId22" cstate="print"/>
          <a:srcRect l="15358" t="19936" r="58081" b="50327"/>
          <a:stretch>
            <a:fillRect/>
          </a:stretch>
        </p:blipFill>
        <p:spPr bwMode="auto">
          <a:xfrm>
            <a:off x="873126" y="3643435"/>
            <a:ext cx="1239074" cy="119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" name="Groupe 205"/>
          <p:cNvGrpSpPr>
            <a:grpSpLocks/>
          </p:cNvGrpSpPr>
          <p:nvPr/>
        </p:nvGrpSpPr>
        <p:grpSpPr bwMode="auto">
          <a:xfrm>
            <a:off x="3786182" y="4068779"/>
            <a:ext cx="1701800" cy="1646237"/>
            <a:chOff x="285750" y="1911350"/>
            <a:chExt cx="3357563" cy="3467100"/>
          </a:xfrm>
        </p:grpSpPr>
        <p:grpSp>
          <p:nvGrpSpPr>
            <p:cNvPr id="66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68" name="Picture 25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Picture 258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Picture 257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Picture 254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Picture 251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3" name="Rectangle 248"/>
              <p:cNvSpPr>
                <a:spLocks noChangeArrowheads="1"/>
              </p:cNvSpPr>
              <p:nvPr/>
            </p:nvSpPr>
            <p:spPr bwMode="auto">
              <a:xfrm>
                <a:off x="1130" y="2344"/>
                <a:ext cx="4301" cy="942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74" name="Picture 245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5" name="Picture 24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6" name="Freeform 243"/>
              <p:cNvSpPr>
                <a:spLocks/>
              </p:cNvSpPr>
              <p:nvPr/>
            </p:nvSpPr>
            <p:spPr bwMode="auto">
              <a:xfrm>
                <a:off x="1544" y="2529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7" name="Freeform 242"/>
              <p:cNvSpPr>
                <a:spLocks/>
              </p:cNvSpPr>
              <p:nvPr/>
            </p:nvSpPr>
            <p:spPr bwMode="auto">
              <a:xfrm>
                <a:off x="1781" y="2529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8" name="Freeform 241"/>
              <p:cNvSpPr>
                <a:spLocks/>
              </p:cNvSpPr>
              <p:nvPr/>
            </p:nvSpPr>
            <p:spPr bwMode="auto">
              <a:xfrm>
                <a:off x="2011" y="2529"/>
                <a:ext cx="13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9" name="Freeform 240"/>
              <p:cNvSpPr>
                <a:spLocks/>
              </p:cNvSpPr>
              <p:nvPr/>
            </p:nvSpPr>
            <p:spPr bwMode="auto">
              <a:xfrm>
                <a:off x="2248" y="2523"/>
                <a:ext cx="13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0" name="Freeform 239"/>
              <p:cNvSpPr>
                <a:spLocks/>
              </p:cNvSpPr>
              <p:nvPr/>
            </p:nvSpPr>
            <p:spPr bwMode="auto">
              <a:xfrm>
                <a:off x="2485" y="2529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1" name="Freeform 238"/>
              <p:cNvSpPr>
                <a:spLocks/>
              </p:cNvSpPr>
              <p:nvPr/>
            </p:nvSpPr>
            <p:spPr bwMode="auto">
              <a:xfrm>
                <a:off x="2721" y="2523"/>
                <a:ext cx="7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2" name="Freeform 237"/>
              <p:cNvSpPr>
                <a:spLocks/>
              </p:cNvSpPr>
              <p:nvPr/>
            </p:nvSpPr>
            <p:spPr bwMode="auto">
              <a:xfrm>
                <a:off x="2958" y="2529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3" name="Freeform 236"/>
              <p:cNvSpPr>
                <a:spLocks/>
              </p:cNvSpPr>
              <p:nvPr/>
            </p:nvSpPr>
            <p:spPr bwMode="auto">
              <a:xfrm>
                <a:off x="3188" y="2529"/>
                <a:ext cx="13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4" name="Freeform 235"/>
              <p:cNvSpPr>
                <a:spLocks/>
              </p:cNvSpPr>
              <p:nvPr/>
            </p:nvSpPr>
            <p:spPr bwMode="auto">
              <a:xfrm>
                <a:off x="3425" y="2523"/>
                <a:ext cx="13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5" name="Freeform 234"/>
              <p:cNvSpPr>
                <a:spLocks/>
              </p:cNvSpPr>
              <p:nvPr/>
            </p:nvSpPr>
            <p:spPr bwMode="auto">
              <a:xfrm>
                <a:off x="3662" y="2529"/>
                <a:ext cx="13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6" name="Freeform 233"/>
              <p:cNvSpPr>
                <a:spLocks/>
              </p:cNvSpPr>
              <p:nvPr/>
            </p:nvSpPr>
            <p:spPr bwMode="auto">
              <a:xfrm>
                <a:off x="3899" y="2523"/>
                <a:ext cx="7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7" name="Freeform 232"/>
              <p:cNvSpPr>
                <a:spLocks/>
              </p:cNvSpPr>
              <p:nvPr/>
            </p:nvSpPr>
            <p:spPr bwMode="auto">
              <a:xfrm>
                <a:off x="4135" y="2529"/>
                <a:ext cx="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8" name="Freeform 231"/>
              <p:cNvSpPr>
                <a:spLocks/>
              </p:cNvSpPr>
              <p:nvPr/>
            </p:nvSpPr>
            <p:spPr bwMode="auto">
              <a:xfrm>
                <a:off x="4372" y="2529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9" name="Freeform 230"/>
              <p:cNvSpPr>
                <a:spLocks/>
              </p:cNvSpPr>
              <p:nvPr/>
            </p:nvSpPr>
            <p:spPr bwMode="auto">
              <a:xfrm>
                <a:off x="4602" y="2523"/>
                <a:ext cx="13" cy="584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0" name="Freeform 229"/>
              <p:cNvSpPr>
                <a:spLocks/>
              </p:cNvSpPr>
              <p:nvPr/>
            </p:nvSpPr>
            <p:spPr bwMode="auto">
              <a:xfrm>
                <a:off x="1314" y="2818"/>
                <a:ext cx="3532" cy="5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91" name="Picture 228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Picture 227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Picture 226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4" name="Picture 225"/>
              <p:cNvPicPr>
                <a:picLocks noChangeAspect="1"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5" name="Picture 224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6" name="Picture 223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7" name="Rectangle 222"/>
              <p:cNvSpPr>
                <a:spLocks noChangeArrowheads="1"/>
              </p:cNvSpPr>
              <p:nvPr/>
            </p:nvSpPr>
            <p:spPr bwMode="auto">
              <a:xfrm>
                <a:off x="5372" y="2518"/>
                <a:ext cx="2058" cy="595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8" name="Rectangle 219"/>
              <p:cNvSpPr>
                <a:spLocks noChangeArrowheads="1"/>
              </p:cNvSpPr>
              <p:nvPr/>
            </p:nvSpPr>
            <p:spPr bwMode="auto">
              <a:xfrm>
                <a:off x="4839" y="2502"/>
                <a:ext cx="355" cy="611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9" name="Rectangle 216"/>
              <p:cNvSpPr>
                <a:spLocks noChangeArrowheads="1"/>
              </p:cNvSpPr>
              <p:nvPr/>
            </p:nvSpPr>
            <p:spPr bwMode="auto">
              <a:xfrm>
                <a:off x="6082" y="2518"/>
                <a:ext cx="704" cy="595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67" name="Freeform 213"/>
            <p:cNvSpPr>
              <a:spLocks noEditPoints="1"/>
            </p:cNvSpPr>
            <p:nvPr/>
          </p:nvSpPr>
          <p:spPr bwMode="auto">
            <a:xfrm>
              <a:off x="3605728" y="3078194"/>
              <a:ext cx="25056" cy="1166846"/>
            </a:xfrm>
            <a:custGeom>
              <a:avLst/>
              <a:gdLst>
                <a:gd name="T0" fmla="*/ 2147483647 w 49"/>
                <a:gd name="T1" fmla="*/ 2147483647 h 1838"/>
                <a:gd name="T2" fmla="*/ 2147483647 w 49"/>
                <a:gd name="T3" fmla="*/ 2147483647 h 1838"/>
                <a:gd name="T4" fmla="*/ 2147483647 w 49"/>
                <a:gd name="T5" fmla="*/ 2147483647 h 1838"/>
                <a:gd name="T6" fmla="*/ 2147483647 w 49"/>
                <a:gd name="T7" fmla="*/ 0 h 1838"/>
                <a:gd name="T8" fmla="*/ 2147483647 w 49"/>
                <a:gd name="T9" fmla="*/ 2147483647 h 1838"/>
                <a:gd name="T10" fmla="*/ 2147483647 w 49"/>
                <a:gd name="T11" fmla="*/ 2147483647 h 1838"/>
                <a:gd name="T12" fmla="*/ 2147483647 w 49"/>
                <a:gd name="T13" fmla="*/ 2147483647 h 1838"/>
                <a:gd name="T14" fmla="*/ 2147483647 w 49"/>
                <a:gd name="T15" fmla="*/ 2147483647 h 1838"/>
                <a:gd name="T16" fmla="*/ 2147483647 w 49"/>
                <a:gd name="T17" fmla="*/ 2147483647 h 1838"/>
                <a:gd name="T18" fmla="*/ 2147483647 w 49"/>
                <a:gd name="T19" fmla="*/ 2147483647 h 1838"/>
                <a:gd name="T20" fmla="*/ 2147483647 w 49"/>
                <a:gd name="T21" fmla="*/ 2147483647 h 1838"/>
                <a:gd name="T22" fmla="*/ 2147483647 w 49"/>
                <a:gd name="T23" fmla="*/ 2147483647 h 1838"/>
                <a:gd name="T24" fmla="*/ 2147483647 w 49"/>
                <a:gd name="T25" fmla="*/ 2147483647 h 1838"/>
                <a:gd name="T26" fmla="*/ 2147483647 w 49"/>
                <a:gd name="T27" fmla="*/ 2147483647 h 1838"/>
                <a:gd name="T28" fmla="*/ 2147483647 w 49"/>
                <a:gd name="T29" fmla="*/ 2147483647 h 1838"/>
                <a:gd name="T30" fmla="*/ 2147483647 w 49"/>
                <a:gd name="T31" fmla="*/ 2147483647 h 1838"/>
                <a:gd name="T32" fmla="*/ 2147483647 w 49"/>
                <a:gd name="T33" fmla="*/ 2147483647 h 1838"/>
                <a:gd name="T34" fmla="*/ 2147483647 w 49"/>
                <a:gd name="T35" fmla="*/ 2147483647 h 1838"/>
                <a:gd name="T36" fmla="*/ 2147483647 w 49"/>
                <a:gd name="T37" fmla="*/ 2147483647 h 1838"/>
                <a:gd name="T38" fmla="*/ 2147483647 w 49"/>
                <a:gd name="T39" fmla="*/ 2147483647 h 1838"/>
                <a:gd name="T40" fmla="*/ 2147483647 w 49"/>
                <a:gd name="T41" fmla="*/ 2147483647 h 1838"/>
                <a:gd name="T42" fmla="*/ 2147483647 w 49"/>
                <a:gd name="T43" fmla="*/ 2147483647 h 1838"/>
                <a:gd name="T44" fmla="*/ 2147483647 w 49"/>
                <a:gd name="T45" fmla="*/ 2147483647 h 1838"/>
                <a:gd name="T46" fmla="*/ 2147483647 w 49"/>
                <a:gd name="T47" fmla="*/ 2147483647 h 1838"/>
                <a:gd name="T48" fmla="*/ 2147483647 w 49"/>
                <a:gd name="T49" fmla="*/ 2147483647 h 1838"/>
                <a:gd name="T50" fmla="*/ 2147483647 w 49"/>
                <a:gd name="T51" fmla="*/ 2147483647 h 1838"/>
                <a:gd name="T52" fmla="*/ 2147483647 w 49"/>
                <a:gd name="T53" fmla="*/ 2147483647 h 1838"/>
                <a:gd name="T54" fmla="*/ 2147483647 w 49"/>
                <a:gd name="T55" fmla="*/ 2147483647 h 1838"/>
                <a:gd name="T56" fmla="*/ 2147483647 w 49"/>
                <a:gd name="T57" fmla="*/ 2147483647 h 1838"/>
                <a:gd name="T58" fmla="*/ 2147483647 w 49"/>
                <a:gd name="T59" fmla="*/ 2147483647 h 1838"/>
                <a:gd name="T60" fmla="*/ 2147483647 w 49"/>
                <a:gd name="T61" fmla="*/ 2147483647 h 1838"/>
                <a:gd name="T62" fmla="*/ 2147483647 w 49"/>
                <a:gd name="T63" fmla="*/ 2147483647 h 1838"/>
                <a:gd name="T64" fmla="*/ 2147483647 w 49"/>
                <a:gd name="T65" fmla="*/ 2147483647 h 1838"/>
                <a:gd name="T66" fmla="*/ 2147483647 w 49"/>
                <a:gd name="T67" fmla="*/ 2147483647 h 1838"/>
                <a:gd name="T68" fmla="*/ 2147483647 w 49"/>
                <a:gd name="T69" fmla="*/ 2147483647 h 1838"/>
                <a:gd name="T70" fmla="*/ 2147483647 w 49"/>
                <a:gd name="T71" fmla="*/ 2147483647 h 1838"/>
                <a:gd name="T72" fmla="*/ 2147483647 w 49"/>
                <a:gd name="T73" fmla="*/ 2147483647 h 1838"/>
                <a:gd name="T74" fmla="*/ 2147483647 w 49"/>
                <a:gd name="T75" fmla="*/ 2147483647 h 1838"/>
                <a:gd name="T76" fmla="*/ 2147483647 w 49"/>
                <a:gd name="T77" fmla="*/ 2147483647 h 1838"/>
                <a:gd name="T78" fmla="*/ 2147483647 w 49"/>
                <a:gd name="T79" fmla="*/ 2147483647 h 1838"/>
                <a:gd name="T80" fmla="*/ 2147483647 w 49"/>
                <a:gd name="T81" fmla="*/ 2147483647 h 1838"/>
                <a:gd name="T82" fmla="*/ 2147483647 w 49"/>
                <a:gd name="T83" fmla="*/ 2147483647 h 1838"/>
                <a:gd name="T84" fmla="*/ 2147483647 w 49"/>
                <a:gd name="T85" fmla="*/ 2147483647 h 1838"/>
                <a:gd name="T86" fmla="*/ 2147483647 w 49"/>
                <a:gd name="T87" fmla="*/ 2147483647 h 1838"/>
                <a:gd name="T88" fmla="*/ 2147483647 w 49"/>
                <a:gd name="T89" fmla="*/ 2147483647 h 1838"/>
                <a:gd name="T90" fmla="*/ 2147483647 w 49"/>
                <a:gd name="T91" fmla="*/ 2147483647 h 1838"/>
                <a:gd name="T92" fmla="*/ 2147483647 w 49"/>
                <a:gd name="T93" fmla="*/ 2147483647 h 1838"/>
                <a:gd name="T94" fmla="*/ 0 w 49"/>
                <a:gd name="T95" fmla="*/ 2147483647 h 1838"/>
                <a:gd name="T96" fmla="*/ 2147483647 w 49"/>
                <a:gd name="T97" fmla="*/ 2147483647 h 1838"/>
                <a:gd name="T98" fmla="*/ 2147483647 w 49"/>
                <a:gd name="T99" fmla="*/ 2147483647 h 18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"/>
                <a:gd name="T151" fmla="*/ 0 h 1838"/>
                <a:gd name="T152" fmla="*/ 49 w 49"/>
                <a:gd name="T153" fmla="*/ 1838 h 183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" h="1838">
                  <a:moveTo>
                    <a:pt x="49" y="1"/>
                  </a:moveTo>
                  <a:lnTo>
                    <a:pt x="49" y="142"/>
                  </a:lnTo>
                  <a:lnTo>
                    <a:pt x="2" y="142"/>
                  </a:lnTo>
                  <a:lnTo>
                    <a:pt x="2" y="0"/>
                  </a:lnTo>
                  <a:lnTo>
                    <a:pt x="49" y="1"/>
                  </a:lnTo>
                  <a:close/>
                  <a:moveTo>
                    <a:pt x="49" y="189"/>
                  </a:moveTo>
                  <a:lnTo>
                    <a:pt x="49" y="330"/>
                  </a:lnTo>
                  <a:lnTo>
                    <a:pt x="2" y="330"/>
                  </a:lnTo>
                  <a:lnTo>
                    <a:pt x="2" y="189"/>
                  </a:lnTo>
                  <a:lnTo>
                    <a:pt x="49" y="189"/>
                  </a:lnTo>
                  <a:close/>
                  <a:moveTo>
                    <a:pt x="49" y="377"/>
                  </a:moveTo>
                  <a:lnTo>
                    <a:pt x="48" y="519"/>
                  </a:lnTo>
                  <a:lnTo>
                    <a:pt x="1" y="519"/>
                  </a:lnTo>
                  <a:lnTo>
                    <a:pt x="2" y="377"/>
                  </a:lnTo>
                  <a:lnTo>
                    <a:pt x="49" y="377"/>
                  </a:lnTo>
                  <a:close/>
                  <a:moveTo>
                    <a:pt x="48" y="566"/>
                  </a:moveTo>
                  <a:lnTo>
                    <a:pt x="48" y="707"/>
                  </a:lnTo>
                  <a:lnTo>
                    <a:pt x="1" y="707"/>
                  </a:lnTo>
                  <a:lnTo>
                    <a:pt x="1" y="566"/>
                  </a:lnTo>
                  <a:lnTo>
                    <a:pt x="48" y="566"/>
                  </a:lnTo>
                  <a:close/>
                  <a:moveTo>
                    <a:pt x="48" y="754"/>
                  </a:moveTo>
                  <a:lnTo>
                    <a:pt x="48" y="896"/>
                  </a:lnTo>
                  <a:lnTo>
                    <a:pt x="1" y="896"/>
                  </a:lnTo>
                  <a:lnTo>
                    <a:pt x="1" y="754"/>
                  </a:lnTo>
                  <a:lnTo>
                    <a:pt x="48" y="754"/>
                  </a:lnTo>
                  <a:close/>
                  <a:moveTo>
                    <a:pt x="48" y="943"/>
                  </a:moveTo>
                  <a:lnTo>
                    <a:pt x="48" y="1084"/>
                  </a:lnTo>
                  <a:lnTo>
                    <a:pt x="1" y="1084"/>
                  </a:lnTo>
                  <a:lnTo>
                    <a:pt x="1" y="943"/>
                  </a:lnTo>
                  <a:lnTo>
                    <a:pt x="48" y="943"/>
                  </a:lnTo>
                  <a:close/>
                  <a:moveTo>
                    <a:pt x="48" y="1131"/>
                  </a:moveTo>
                  <a:lnTo>
                    <a:pt x="48" y="1273"/>
                  </a:lnTo>
                  <a:lnTo>
                    <a:pt x="1" y="1273"/>
                  </a:lnTo>
                  <a:lnTo>
                    <a:pt x="1" y="1131"/>
                  </a:lnTo>
                  <a:lnTo>
                    <a:pt x="48" y="1131"/>
                  </a:lnTo>
                  <a:close/>
                  <a:moveTo>
                    <a:pt x="48" y="1320"/>
                  </a:moveTo>
                  <a:lnTo>
                    <a:pt x="48" y="1461"/>
                  </a:lnTo>
                  <a:lnTo>
                    <a:pt x="1" y="1461"/>
                  </a:lnTo>
                  <a:lnTo>
                    <a:pt x="1" y="1320"/>
                  </a:lnTo>
                  <a:lnTo>
                    <a:pt x="48" y="1320"/>
                  </a:lnTo>
                  <a:close/>
                  <a:moveTo>
                    <a:pt x="48" y="1508"/>
                  </a:moveTo>
                  <a:lnTo>
                    <a:pt x="48" y="1650"/>
                  </a:lnTo>
                  <a:lnTo>
                    <a:pt x="1" y="1650"/>
                  </a:lnTo>
                  <a:lnTo>
                    <a:pt x="1" y="1508"/>
                  </a:lnTo>
                  <a:lnTo>
                    <a:pt x="48" y="1508"/>
                  </a:lnTo>
                  <a:close/>
                  <a:moveTo>
                    <a:pt x="48" y="1697"/>
                  </a:moveTo>
                  <a:lnTo>
                    <a:pt x="47" y="1838"/>
                  </a:lnTo>
                  <a:lnTo>
                    <a:pt x="0" y="1838"/>
                  </a:lnTo>
                  <a:lnTo>
                    <a:pt x="1" y="1697"/>
                  </a:lnTo>
                  <a:lnTo>
                    <a:pt x="48" y="1697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pic>
        <p:nvPicPr>
          <p:cNvPr id="100" name="Picture 24"/>
          <p:cNvPicPr>
            <a:picLocks noChangeAspect="1" noChangeArrowheads="1"/>
          </p:cNvPicPr>
          <p:nvPr/>
        </p:nvPicPr>
        <p:blipFill>
          <a:blip r:embed="rId28" cstate="print"/>
          <a:srcRect l="13257" t="12801" r="64687" b="50031"/>
          <a:stretch>
            <a:fillRect/>
          </a:stretch>
        </p:blipFill>
        <p:spPr bwMode="auto">
          <a:xfrm>
            <a:off x="6008590" y="3571876"/>
            <a:ext cx="1223962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ZoneTexte 100"/>
          <p:cNvSpPr txBox="1"/>
          <p:nvPr/>
        </p:nvSpPr>
        <p:spPr>
          <a:xfrm>
            <a:off x="3714744" y="3706801"/>
            <a:ext cx="1785949" cy="2769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b="1" dirty="0">
                <a:effectLst/>
              </a:rPr>
              <a:t>Out of </a:t>
            </a:r>
            <a:r>
              <a:rPr lang="fr-FR" sz="1200" b="1" dirty="0" err="1">
                <a:effectLst/>
              </a:rPr>
              <a:t>gallery</a:t>
            </a:r>
            <a:r>
              <a:rPr lang="fr-FR" sz="1200" b="1" dirty="0">
                <a:effectLst/>
              </a:rPr>
              <a:t>/EDZ</a:t>
            </a:r>
          </a:p>
        </p:txBody>
      </p:sp>
      <p:pic>
        <p:nvPicPr>
          <p:cNvPr id="102" name="Image 30" descr="goldsim-technology-group.gif"/>
          <p:cNvPicPr>
            <a:picLocks noChangeAspect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5961005" y="1651243"/>
            <a:ext cx="1047838" cy="80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3" name="Rectangle 102"/>
          <p:cNvSpPr/>
          <p:nvPr/>
        </p:nvSpPr>
        <p:spPr>
          <a:xfrm>
            <a:off x="7223036" y="3643314"/>
            <a:ext cx="142876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err="1" smtClean="0"/>
          </a:p>
        </p:txBody>
      </p:sp>
      <p:sp>
        <p:nvSpPr>
          <p:cNvPr id="104" name="Rectangle 103"/>
          <p:cNvSpPr/>
          <p:nvPr/>
        </p:nvSpPr>
        <p:spPr>
          <a:xfrm>
            <a:off x="6143636" y="1571611"/>
            <a:ext cx="2365526" cy="55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err="1" smtClean="0"/>
          </a:p>
        </p:txBody>
      </p:sp>
      <p:sp>
        <p:nvSpPr>
          <p:cNvPr id="107" name="Espace réservé du numéro de diapositive 10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11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714348" y="785794"/>
            <a:ext cx="72090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MC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Uncertainty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analysis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: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CCDFs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of maximal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molar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rate for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both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pathways</a:t>
            </a:r>
            <a:endParaRPr lang="fr-FR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  <p:grpSp>
        <p:nvGrpSpPr>
          <p:cNvPr id="10" name="Groupe 272"/>
          <p:cNvGrpSpPr>
            <a:grpSpLocks/>
          </p:cNvGrpSpPr>
          <p:nvPr/>
        </p:nvGrpSpPr>
        <p:grpSpPr bwMode="auto">
          <a:xfrm>
            <a:off x="3643306" y="1142984"/>
            <a:ext cx="1844675" cy="1247775"/>
            <a:chOff x="3506526" y="2059388"/>
            <a:chExt cx="2150621" cy="2295815"/>
          </a:xfrm>
        </p:grpSpPr>
        <p:grpSp>
          <p:nvGrpSpPr>
            <p:cNvPr id="11" name="Group 157"/>
            <p:cNvGrpSpPr>
              <a:grpSpLocks noChangeAspect="1"/>
            </p:cNvGrpSpPr>
            <p:nvPr/>
          </p:nvGrpSpPr>
          <p:grpSpPr bwMode="auto">
            <a:xfrm>
              <a:off x="3509106" y="2059388"/>
              <a:ext cx="2148041" cy="2295815"/>
              <a:chOff x="400" y="86"/>
              <a:chExt cx="7050" cy="5459"/>
            </a:xfrm>
          </p:grpSpPr>
          <p:pic>
            <p:nvPicPr>
              <p:cNvPr id="21" name="Picture 25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Picture 25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25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5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Rectangle 248"/>
              <p:cNvSpPr>
                <a:spLocks noChangeArrowheads="1"/>
              </p:cNvSpPr>
              <p:nvPr/>
            </p:nvSpPr>
            <p:spPr bwMode="auto">
              <a:xfrm>
                <a:off x="1127" y="2343"/>
                <a:ext cx="4301" cy="945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26" name="Picture 24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" name="Picture 24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" name="Freeform 243"/>
              <p:cNvSpPr>
                <a:spLocks/>
              </p:cNvSpPr>
              <p:nvPr/>
            </p:nvSpPr>
            <p:spPr bwMode="auto">
              <a:xfrm>
                <a:off x="1540" y="2531"/>
                <a:ext cx="12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9" name="Freeform 242"/>
              <p:cNvSpPr>
                <a:spLocks/>
              </p:cNvSpPr>
              <p:nvPr/>
            </p:nvSpPr>
            <p:spPr bwMode="auto">
              <a:xfrm>
                <a:off x="1776" y="2531"/>
                <a:ext cx="6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0" name="Freeform 241"/>
              <p:cNvSpPr>
                <a:spLocks/>
              </p:cNvSpPr>
              <p:nvPr/>
            </p:nvSpPr>
            <p:spPr bwMode="auto">
              <a:xfrm>
                <a:off x="2013" y="2531"/>
                <a:ext cx="6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1" name="Freeform 240"/>
              <p:cNvSpPr>
                <a:spLocks/>
              </p:cNvSpPr>
              <p:nvPr/>
            </p:nvSpPr>
            <p:spPr bwMode="auto">
              <a:xfrm>
                <a:off x="2250" y="2524"/>
                <a:ext cx="6" cy="58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2" name="Freeform 239"/>
              <p:cNvSpPr>
                <a:spLocks/>
              </p:cNvSpPr>
              <p:nvPr/>
            </p:nvSpPr>
            <p:spPr bwMode="auto">
              <a:xfrm>
                <a:off x="2487" y="2531"/>
                <a:ext cx="6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3" name="Freeform 238"/>
              <p:cNvSpPr>
                <a:spLocks/>
              </p:cNvSpPr>
              <p:nvPr/>
            </p:nvSpPr>
            <p:spPr bwMode="auto">
              <a:xfrm>
                <a:off x="2718" y="2524"/>
                <a:ext cx="12" cy="58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4" name="Freeform 237"/>
              <p:cNvSpPr>
                <a:spLocks/>
              </p:cNvSpPr>
              <p:nvPr/>
            </p:nvSpPr>
            <p:spPr bwMode="auto">
              <a:xfrm>
                <a:off x="2961" y="2531"/>
                <a:ext cx="0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5" name="Freeform 236"/>
              <p:cNvSpPr>
                <a:spLocks/>
              </p:cNvSpPr>
              <p:nvPr/>
            </p:nvSpPr>
            <p:spPr bwMode="auto">
              <a:xfrm>
                <a:off x="3192" y="2531"/>
                <a:ext cx="12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6" name="Freeform 235"/>
              <p:cNvSpPr>
                <a:spLocks/>
              </p:cNvSpPr>
              <p:nvPr/>
            </p:nvSpPr>
            <p:spPr bwMode="auto">
              <a:xfrm>
                <a:off x="3429" y="2524"/>
                <a:ext cx="6" cy="58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7" name="Freeform 234"/>
              <p:cNvSpPr>
                <a:spLocks/>
              </p:cNvSpPr>
              <p:nvPr/>
            </p:nvSpPr>
            <p:spPr bwMode="auto">
              <a:xfrm>
                <a:off x="3660" y="2531"/>
                <a:ext cx="12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8" name="Freeform 233"/>
              <p:cNvSpPr>
                <a:spLocks/>
              </p:cNvSpPr>
              <p:nvPr/>
            </p:nvSpPr>
            <p:spPr bwMode="auto">
              <a:xfrm>
                <a:off x="3896" y="2524"/>
                <a:ext cx="12" cy="58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9" name="Freeform 232"/>
              <p:cNvSpPr>
                <a:spLocks/>
              </p:cNvSpPr>
              <p:nvPr/>
            </p:nvSpPr>
            <p:spPr bwMode="auto">
              <a:xfrm>
                <a:off x="4133" y="2531"/>
                <a:ext cx="6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0" name="Freeform 231"/>
              <p:cNvSpPr>
                <a:spLocks/>
              </p:cNvSpPr>
              <p:nvPr/>
            </p:nvSpPr>
            <p:spPr bwMode="auto">
              <a:xfrm>
                <a:off x="4370" y="2531"/>
                <a:ext cx="6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" name="Freeform 230"/>
              <p:cNvSpPr>
                <a:spLocks/>
              </p:cNvSpPr>
              <p:nvPr/>
            </p:nvSpPr>
            <p:spPr bwMode="auto">
              <a:xfrm>
                <a:off x="4607" y="2524"/>
                <a:ext cx="6" cy="58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2" name="Freeform 229"/>
              <p:cNvSpPr>
                <a:spLocks/>
              </p:cNvSpPr>
              <p:nvPr/>
            </p:nvSpPr>
            <p:spPr bwMode="auto">
              <a:xfrm>
                <a:off x="1315" y="2816"/>
                <a:ext cx="3529" cy="14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43" name="Picture 22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227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Picture 226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Picture 225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" name="Picture 22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Picture 223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" name="Rectangle 222"/>
              <p:cNvSpPr>
                <a:spLocks noChangeArrowheads="1"/>
              </p:cNvSpPr>
              <p:nvPr/>
            </p:nvSpPr>
            <p:spPr bwMode="auto">
              <a:xfrm>
                <a:off x="5379" y="2517"/>
                <a:ext cx="2053" cy="597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0" name="Rectangle 219"/>
              <p:cNvSpPr>
                <a:spLocks noChangeArrowheads="1"/>
              </p:cNvSpPr>
              <p:nvPr/>
            </p:nvSpPr>
            <p:spPr bwMode="auto">
              <a:xfrm>
                <a:off x="4838" y="2503"/>
                <a:ext cx="352" cy="611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1" name="Rectangle 216"/>
              <p:cNvSpPr>
                <a:spLocks noChangeArrowheads="1"/>
              </p:cNvSpPr>
              <p:nvPr/>
            </p:nvSpPr>
            <p:spPr bwMode="auto">
              <a:xfrm>
                <a:off x="6077" y="2517"/>
                <a:ext cx="711" cy="597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3" name="Freeform 211"/>
            <p:cNvSpPr>
              <a:spLocks noEditPoints="1"/>
            </p:cNvSpPr>
            <p:nvPr/>
          </p:nvSpPr>
          <p:spPr bwMode="auto">
            <a:xfrm>
              <a:off x="3724920" y="2979467"/>
              <a:ext cx="1219673" cy="417686"/>
            </a:xfrm>
            <a:custGeom>
              <a:avLst/>
              <a:gdLst>
                <a:gd name="T0" fmla="*/ 2147483647 w 8249"/>
                <a:gd name="T1" fmla="*/ 2147483647 h 1952"/>
                <a:gd name="T2" fmla="*/ 2147483647 w 8249"/>
                <a:gd name="T3" fmla="*/ 2147483647 h 1952"/>
                <a:gd name="T4" fmla="*/ 2147483647 w 8249"/>
                <a:gd name="T5" fmla="*/ 2147483647 h 1952"/>
                <a:gd name="T6" fmla="*/ 2147483647 w 8249"/>
                <a:gd name="T7" fmla="*/ 2147483647 h 1952"/>
                <a:gd name="T8" fmla="*/ 2147483647 w 8249"/>
                <a:gd name="T9" fmla="*/ 2147483647 h 1952"/>
                <a:gd name="T10" fmla="*/ 2147483647 w 8249"/>
                <a:gd name="T11" fmla="*/ 2147483647 h 1952"/>
                <a:gd name="T12" fmla="*/ 2147483647 w 8249"/>
                <a:gd name="T13" fmla="*/ 2147483647 h 1952"/>
                <a:gd name="T14" fmla="*/ 2147483647 w 8249"/>
                <a:gd name="T15" fmla="*/ 2147483647 h 1952"/>
                <a:gd name="T16" fmla="*/ 2147483647 w 8249"/>
                <a:gd name="T17" fmla="*/ 2147483647 h 1952"/>
                <a:gd name="T18" fmla="*/ 2147483647 w 8249"/>
                <a:gd name="T19" fmla="*/ 2147483647 h 1952"/>
                <a:gd name="T20" fmla="*/ 2147483647 w 8249"/>
                <a:gd name="T21" fmla="*/ 2147483647 h 1952"/>
                <a:gd name="T22" fmla="*/ 2147483647 w 8249"/>
                <a:gd name="T23" fmla="*/ 2147483647 h 1952"/>
                <a:gd name="T24" fmla="*/ 2147483647 w 8249"/>
                <a:gd name="T25" fmla="*/ 2147483647 h 1952"/>
                <a:gd name="T26" fmla="*/ 2147483647 w 8249"/>
                <a:gd name="T27" fmla="*/ 2147483647 h 1952"/>
                <a:gd name="T28" fmla="*/ 2147483647 w 8249"/>
                <a:gd name="T29" fmla="*/ 2147483647 h 1952"/>
                <a:gd name="T30" fmla="*/ 2147483647 w 8249"/>
                <a:gd name="T31" fmla="*/ 2147483647 h 1952"/>
                <a:gd name="T32" fmla="*/ 2147483647 w 8249"/>
                <a:gd name="T33" fmla="*/ 2147483647 h 1952"/>
                <a:gd name="T34" fmla="*/ 2147483647 w 8249"/>
                <a:gd name="T35" fmla="*/ 2147483647 h 1952"/>
                <a:gd name="T36" fmla="*/ 2147483647 w 8249"/>
                <a:gd name="T37" fmla="*/ 2147483647 h 1952"/>
                <a:gd name="T38" fmla="*/ 2147483647 w 8249"/>
                <a:gd name="T39" fmla="*/ 2147483647 h 1952"/>
                <a:gd name="T40" fmla="*/ 2147483647 w 8249"/>
                <a:gd name="T41" fmla="*/ 2147483647 h 1952"/>
                <a:gd name="T42" fmla="*/ 2147483647 w 8249"/>
                <a:gd name="T43" fmla="*/ 2147483647 h 1952"/>
                <a:gd name="T44" fmla="*/ 2147483647 w 8249"/>
                <a:gd name="T45" fmla="*/ 2147483647 h 1952"/>
                <a:gd name="T46" fmla="*/ 2147483647 w 8249"/>
                <a:gd name="T47" fmla="*/ 2147483647 h 1952"/>
                <a:gd name="T48" fmla="*/ 2147483647 w 8249"/>
                <a:gd name="T49" fmla="*/ 2147483647 h 1952"/>
                <a:gd name="T50" fmla="*/ 0 w 8249"/>
                <a:gd name="T51" fmla="*/ 2147483647 h 1952"/>
                <a:gd name="T52" fmla="*/ 2147483647 w 8249"/>
                <a:gd name="T53" fmla="*/ 2147483647 h 1952"/>
                <a:gd name="T54" fmla="*/ 2147483647 w 8249"/>
                <a:gd name="T55" fmla="*/ 2147483647 h 1952"/>
                <a:gd name="T56" fmla="*/ 2147483647 w 8249"/>
                <a:gd name="T57" fmla="*/ 2147483647 h 1952"/>
                <a:gd name="T58" fmla="*/ 2147483647 w 8249"/>
                <a:gd name="T59" fmla="*/ 2147483647 h 1952"/>
                <a:gd name="T60" fmla="*/ 2147483647 w 8249"/>
                <a:gd name="T61" fmla="*/ 2147483647 h 1952"/>
                <a:gd name="T62" fmla="*/ 2147483647 w 8249"/>
                <a:gd name="T63" fmla="*/ 2147483647 h 1952"/>
                <a:gd name="T64" fmla="*/ 2147483647 w 8249"/>
                <a:gd name="T65" fmla="*/ 2147483647 h 1952"/>
                <a:gd name="T66" fmla="*/ 2147483647 w 8249"/>
                <a:gd name="T67" fmla="*/ 2147483647 h 1952"/>
                <a:gd name="T68" fmla="*/ 2147483647 w 8249"/>
                <a:gd name="T69" fmla="*/ 2147483647 h 1952"/>
                <a:gd name="T70" fmla="*/ 2147483647 w 8249"/>
                <a:gd name="T71" fmla="*/ 2147483647 h 1952"/>
                <a:gd name="T72" fmla="*/ 2147483647 w 8249"/>
                <a:gd name="T73" fmla="*/ 2147483647 h 1952"/>
                <a:gd name="T74" fmla="*/ 2147483647 w 8249"/>
                <a:gd name="T75" fmla="*/ 2147483647 h 1952"/>
                <a:gd name="T76" fmla="*/ 2147483647 w 8249"/>
                <a:gd name="T77" fmla="*/ 2147483647 h 1952"/>
                <a:gd name="T78" fmla="*/ 2147483647 w 8249"/>
                <a:gd name="T79" fmla="*/ 2147483647 h 1952"/>
                <a:gd name="T80" fmla="*/ 2147483647 w 8249"/>
                <a:gd name="T81" fmla="*/ 2147483647 h 1952"/>
                <a:gd name="T82" fmla="*/ 2147483647 w 8249"/>
                <a:gd name="T83" fmla="*/ 2147483647 h 1952"/>
                <a:gd name="T84" fmla="*/ 2147483647 w 8249"/>
                <a:gd name="T85" fmla="*/ 2147483647 h 1952"/>
                <a:gd name="T86" fmla="*/ 2147483647 w 8249"/>
                <a:gd name="T87" fmla="*/ 2147483647 h 1952"/>
                <a:gd name="T88" fmla="*/ 2147483647 w 8249"/>
                <a:gd name="T89" fmla="*/ 2147483647 h 1952"/>
                <a:gd name="T90" fmla="*/ 2147483647 w 8249"/>
                <a:gd name="T91" fmla="*/ 2147483647 h 1952"/>
                <a:gd name="T92" fmla="*/ 2147483647 w 8249"/>
                <a:gd name="T93" fmla="*/ 2147483647 h 1952"/>
                <a:gd name="T94" fmla="*/ 2147483647 w 8249"/>
                <a:gd name="T95" fmla="*/ 2147483647 h 1952"/>
                <a:gd name="T96" fmla="*/ 2147483647 w 8249"/>
                <a:gd name="T97" fmla="*/ 2147483647 h 1952"/>
                <a:gd name="T98" fmla="*/ 2147483647 w 8249"/>
                <a:gd name="T99" fmla="*/ 2147483647 h 1952"/>
                <a:gd name="T100" fmla="*/ 2147483647 w 8249"/>
                <a:gd name="T101" fmla="*/ 2147483647 h 1952"/>
                <a:gd name="T102" fmla="*/ 2147483647 w 8249"/>
                <a:gd name="T103" fmla="*/ 2147483647 h 1952"/>
                <a:gd name="T104" fmla="*/ 2147483647 w 8249"/>
                <a:gd name="T105" fmla="*/ 2147483647 h 1952"/>
                <a:gd name="T106" fmla="*/ 2147483647 w 8249"/>
                <a:gd name="T107" fmla="*/ 2147483647 h 1952"/>
                <a:gd name="T108" fmla="*/ 2147483647 w 8249"/>
                <a:gd name="T109" fmla="*/ 2147483647 h 1952"/>
                <a:gd name="T110" fmla="*/ 2147483647 w 8249"/>
                <a:gd name="T111" fmla="*/ 2147483647 h 1952"/>
                <a:gd name="T112" fmla="*/ 2147483647 w 8249"/>
                <a:gd name="T113" fmla="*/ 2147483647 h 1952"/>
                <a:gd name="T114" fmla="*/ 2147483647 w 8249"/>
                <a:gd name="T115" fmla="*/ 2147483647 h 1952"/>
                <a:gd name="T116" fmla="*/ 2147483647 w 8249"/>
                <a:gd name="T117" fmla="*/ 2147483647 h 19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249"/>
                <a:gd name="T178" fmla="*/ 0 h 1952"/>
                <a:gd name="T179" fmla="*/ 8249 w 8249"/>
                <a:gd name="T180" fmla="*/ 1952 h 19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249" h="1952">
                  <a:moveTo>
                    <a:pt x="8249" y="80"/>
                  </a:moveTo>
                  <a:lnTo>
                    <a:pt x="8009" y="81"/>
                  </a:lnTo>
                  <a:lnTo>
                    <a:pt x="8008" y="1"/>
                  </a:lnTo>
                  <a:lnTo>
                    <a:pt x="8248" y="0"/>
                  </a:lnTo>
                  <a:lnTo>
                    <a:pt x="8249" y="80"/>
                  </a:lnTo>
                  <a:close/>
                  <a:moveTo>
                    <a:pt x="7929" y="81"/>
                  </a:moveTo>
                  <a:lnTo>
                    <a:pt x="7689" y="81"/>
                  </a:lnTo>
                  <a:lnTo>
                    <a:pt x="7688" y="1"/>
                  </a:lnTo>
                  <a:lnTo>
                    <a:pt x="7928" y="1"/>
                  </a:lnTo>
                  <a:lnTo>
                    <a:pt x="7929" y="81"/>
                  </a:lnTo>
                  <a:close/>
                  <a:moveTo>
                    <a:pt x="7609" y="81"/>
                  </a:moveTo>
                  <a:lnTo>
                    <a:pt x="7369" y="81"/>
                  </a:lnTo>
                  <a:lnTo>
                    <a:pt x="7368" y="1"/>
                  </a:lnTo>
                  <a:lnTo>
                    <a:pt x="7608" y="1"/>
                  </a:lnTo>
                  <a:lnTo>
                    <a:pt x="7609" y="81"/>
                  </a:lnTo>
                  <a:close/>
                  <a:moveTo>
                    <a:pt x="7289" y="81"/>
                  </a:moveTo>
                  <a:lnTo>
                    <a:pt x="7049" y="82"/>
                  </a:lnTo>
                  <a:lnTo>
                    <a:pt x="7048" y="2"/>
                  </a:lnTo>
                  <a:lnTo>
                    <a:pt x="7288" y="1"/>
                  </a:lnTo>
                  <a:lnTo>
                    <a:pt x="7289" y="81"/>
                  </a:lnTo>
                  <a:close/>
                  <a:moveTo>
                    <a:pt x="6969" y="82"/>
                  </a:moveTo>
                  <a:lnTo>
                    <a:pt x="6729" y="82"/>
                  </a:lnTo>
                  <a:lnTo>
                    <a:pt x="6728" y="2"/>
                  </a:lnTo>
                  <a:lnTo>
                    <a:pt x="6968" y="2"/>
                  </a:lnTo>
                  <a:lnTo>
                    <a:pt x="6969" y="82"/>
                  </a:lnTo>
                  <a:close/>
                  <a:moveTo>
                    <a:pt x="6649" y="82"/>
                  </a:moveTo>
                  <a:lnTo>
                    <a:pt x="6409" y="82"/>
                  </a:lnTo>
                  <a:lnTo>
                    <a:pt x="6408" y="2"/>
                  </a:lnTo>
                  <a:lnTo>
                    <a:pt x="6648" y="2"/>
                  </a:lnTo>
                  <a:lnTo>
                    <a:pt x="6649" y="82"/>
                  </a:lnTo>
                  <a:close/>
                  <a:moveTo>
                    <a:pt x="6329" y="82"/>
                  </a:moveTo>
                  <a:lnTo>
                    <a:pt x="6089" y="83"/>
                  </a:lnTo>
                  <a:lnTo>
                    <a:pt x="6088" y="3"/>
                  </a:lnTo>
                  <a:lnTo>
                    <a:pt x="6328" y="2"/>
                  </a:lnTo>
                  <a:lnTo>
                    <a:pt x="6329" y="82"/>
                  </a:lnTo>
                  <a:close/>
                  <a:moveTo>
                    <a:pt x="6009" y="83"/>
                  </a:moveTo>
                  <a:lnTo>
                    <a:pt x="5769" y="83"/>
                  </a:lnTo>
                  <a:lnTo>
                    <a:pt x="5768" y="3"/>
                  </a:lnTo>
                  <a:lnTo>
                    <a:pt x="6008" y="3"/>
                  </a:lnTo>
                  <a:lnTo>
                    <a:pt x="6009" y="83"/>
                  </a:lnTo>
                  <a:close/>
                  <a:moveTo>
                    <a:pt x="5689" y="83"/>
                  </a:moveTo>
                  <a:lnTo>
                    <a:pt x="5449" y="83"/>
                  </a:lnTo>
                  <a:lnTo>
                    <a:pt x="5448" y="3"/>
                  </a:lnTo>
                  <a:lnTo>
                    <a:pt x="5688" y="3"/>
                  </a:lnTo>
                  <a:lnTo>
                    <a:pt x="5689" y="83"/>
                  </a:lnTo>
                  <a:close/>
                  <a:moveTo>
                    <a:pt x="5369" y="83"/>
                  </a:moveTo>
                  <a:lnTo>
                    <a:pt x="5129" y="84"/>
                  </a:lnTo>
                  <a:lnTo>
                    <a:pt x="5128" y="4"/>
                  </a:lnTo>
                  <a:lnTo>
                    <a:pt x="5368" y="3"/>
                  </a:lnTo>
                  <a:lnTo>
                    <a:pt x="5369" y="83"/>
                  </a:lnTo>
                  <a:close/>
                  <a:moveTo>
                    <a:pt x="5049" y="84"/>
                  </a:moveTo>
                  <a:lnTo>
                    <a:pt x="4809" y="84"/>
                  </a:lnTo>
                  <a:lnTo>
                    <a:pt x="4808" y="4"/>
                  </a:lnTo>
                  <a:lnTo>
                    <a:pt x="5048" y="4"/>
                  </a:lnTo>
                  <a:lnTo>
                    <a:pt x="5049" y="84"/>
                  </a:lnTo>
                  <a:close/>
                  <a:moveTo>
                    <a:pt x="4729" y="84"/>
                  </a:moveTo>
                  <a:lnTo>
                    <a:pt x="4489" y="84"/>
                  </a:lnTo>
                  <a:lnTo>
                    <a:pt x="4488" y="4"/>
                  </a:lnTo>
                  <a:lnTo>
                    <a:pt x="4728" y="4"/>
                  </a:lnTo>
                  <a:lnTo>
                    <a:pt x="4729" y="84"/>
                  </a:lnTo>
                  <a:close/>
                  <a:moveTo>
                    <a:pt x="4409" y="84"/>
                  </a:moveTo>
                  <a:lnTo>
                    <a:pt x="4169" y="85"/>
                  </a:lnTo>
                  <a:lnTo>
                    <a:pt x="4168" y="5"/>
                  </a:lnTo>
                  <a:lnTo>
                    <a:pt x="4408" y="4"/>
                  </a:lnTo>
                  <a:lnTo>
                    <a:pt x="4409" y="84"/>
                  </a:lnTo>
                  <a:close/>
                  <a:moveTo>
                    <a:pt x="4089" y="85"/>
                  </a:moveTo>
                  <a:lnTo>
                    <a:pt x="3849" y="85"/>
                  </a:lnTo>
                  <a:lnTo>
                    <a:pt x="3848" y="5"/>
                  </a:lnTo>
                  <a:lnTo>
                    <a:pt x="4088" y="5"/>
                  </a:lnTo>
                  <a:lnTo>
                    <a:pt x="4089" y="85"/>
                  </a:lnTo>
                  <a:close/>
                  <a:moveTo>
                    <a:pt x="3769" y="85"/>
                  </a:moveTo>
                  <a:lnTo>
                    <a:pt x="3529" y="85"/>
                  </a:lnTo>
                  <a:lnTo>
                    <a:pt x="3528" y="5"/>
                  </a:lnTo>
                  <a:lnTo>
                    <a:pt x="3768" y="5"/>
                  </a:lnTo>
                  <a:lnTo>
                    <a:pt x="3769" y="85"/>
                  </a:lnTo>
                  <a:close/>
                  <a:moveTo>
                    <a:pt x="3449" y="85"/>
                  </a:moveTo>
                  <a:lnTo>
                    <a:pt x="3209" y="86"/>
                  </a:lnTo>
                  <a:lnTo>
                    <a:pt x="3208" y="6"/>
                  </a:lnTo>
                  <a:lnTo>
                    <a:pt x="3448" y="5"/>
                  </a:lnTo>
                  <a:lnTo>
                    <a:pt x="3449" y="85"/>
                  </a:lnTo>
                  <a:close/>
                  <a:moveTo>
                    <a:pt x="3129" y="86"/>
                  </a:moveTo>
                  <a:lnTo>
                    <a:pt x="2889" y="86"/>
                  </a:lnTo>
                  <a:lnTo>
                    <a:pt x="2888" y="6"/>
                  </a:lnTo>
                  <a:lnTo>
                    <a:pt x="3128" y="6"/>
                  </a:lnTo>
                  <a:lnTo>
                    <a:pt x="3129" y="86"/>
                  </a:lnTo>
                  <a:close/>
                  <a:moveTo>
                    <a:pt x="2809" y="86"/>
                  </a:moveTo>
                  <a:lnTo>
                    <a:pt x="2569" y="86"/>
                  </a:lnTo>
                  <a:lnTo>
                    <a:pt x="2568" y="6"/>
                  </a:lnTo>
                  <a:lnTo>
                    <a:pt x="2808" y="6"/>
                  </a:lnTo>
                  <a:lnTo>
                    <a:pt x="2809" y="86"/>
                  </a:lnTo>
                  <a:close/>
                  <a:moveTo>
                    <a:pt x="2489" y="86"/>
                  </a:moveTo>
                  <a:lnTo>
                    <a:pt x="2249" y="87"/>
                  </a:lnTo>
                  <a:lnTo>
                    <a:pt x="2248" y="7"/>
                  </a:lnTo>
                  <a:lnTo>
                    <a:pt x="2488" y="6"/>
                  </a:lnTo>
                  <a:lnTo>
                    <a:pt x="2489" y="86"/>
                  </a:lnTo>
                  <a:close/>
                  <a:moveTo>
                    <a:pt x="2169" y="87"/>
                  </a:moveTo>
                  <a:lnTo>
                    <a:pt x="1929" y="87"/>
                  </a:lnTo>
                  <a:lnTo>
                    <a:pt x="1928" y="7"/>
                  </a:lnTo>
                  <a:lnTo>
                    <a:pt x="2168" y="7"/>
                  </a:lnTo>
                  <a:lnTo>
                    <a:pt x="2169" y="87"/>
                  </a:lnTo>
                  <a:close/>
                  <a:moveTo>
                    <a:pt x="1849" y="87"/>
                  </a:moveTo>
                  <a:lnTo>
                    <a:pt x="1609" y="87"/>
                  </a:lnTo>
                  <a:lnTo>
                    <a:pt x="1608" y="7"/>
                  </a:lnTo>
                  <a:lnTo>
                    <a:pt x="1848" y="7"/>
                  </a:lnTo>
                  <a:lnTo>
                    <a:pt x="1849" y="87"/>
                  </a:lnTo>
                  <a:close/>
                  <a:moveTo>
                    <a:pt x="1529" y="87"/>
                  </a:moveTo>
                  <a:lnTo>
                    <a:pt x="1289" y="88"/>
                  </a:lnTo>
                  <a:lnTo>
                    <a:pt x="1288" y="8"/>
                  </a:lnTo>
                  <a:lnTo>
                    <a:pt x="1528" y="7"/>
                  </a:lnTo>
                  <a:lnTo>
                    <a:pt x="1529" y="87"/>
                  </a:lnTo>
                  <a:close/>
                  <a:moveTo>
                    <a:pt x="1209" y="88"/>
                  </a:moveTo>
                  <a:lnTo>
                    <a:pt x="969" y="88"/>
                  </a:lnTo>
                  <a:lnTo>
                    <a:pt x="968" y="8"/>
                  </a:lnTo>
                  <a:lnTo>
                    <a:pt x="1208" y="8"/>
                  </a:lnTo>
                  <a:lnTo>
                    <a:pt x="1209" y="88"/>
                  </a:lnTo>
                  <a:close/>
                  <a:moveTo>
                    <a:pt x="889" y="88"/>
                  </a:moveTo>
                  <a:lnTo>
                    <a:pt x="649" y="88"/>
                  </a:lnTo>
                  <a:lnTo>
                    <a:pt x="648" y="8"/>
                  </a:lnTo>
                  <a:lnTo>
                    <a:pt x="888" y="8"/>
                  </a:lnTo>
                  <a:lnTo>
                    <a:pt x="889" y="88"/>
                  </a:lnTo>
                  <a:close/>
                  <a:moveTo>
                    <a:pt x="569" y="88"/>
                  </a:moveTo>
                  <a:lnTo>
                    <a:pt x="329" y="89"/>
                  </a:lnTo>
                  <a:lnTo>
                    <a:pt x="328" y="9"/>
                  </a:lnTo>
                  <a:lnTo>
                    <a:pt x="568" y="8"/>
                  </a:lnTo>
                  <a:lnTo>
                    <a:pt x="569" y="88"/>
                  </a:lnTo>
                  <a:close/>
                  <a:moveTo>
                    <a:pt x="249" y="89"/>
                  </a:moveTo>
                  <a:lnTo>
                    <a:pt x="41" y="89"/>
                  </a:lnTo>
                  <a:lnTo>
                    <a:pt x="80" y="49"/>
                  </a:lnTo>
                  <a:lnTo>
                    <a:pt x="80" y="81"/>
                  </a:lnTo>
                  <a:lnTo>
                    <a:pt x="0" y="81"/>
                  </a:lnTo>
                  <a:lnTo>
                    <a:pt x="0" y="49"/>
                  </a:lnTo>
                  <a:cubicBezTo>
                    <a:pt x="0" y="27"/>
                    <a:pt x="18" y="9"/>
                    <a:pt x="40" y="9"/>
                  </a:cubicBezTo>
                  <a:lnTo>
                    <a:pt x="248" y="9"/>
                  </a:lnTo>
                  <a:lnTo>
                    <a:pt x="249" y="89"/>
                  </a:lnTo>
                  <a:close/>
                  <a:moveTo>
                    <a:pt x="80" y="161"/>
                  </a:moveTo>
                  <a:lnTo>
                    <a:pt x="80" y="401"/>
                  </a:lnTo>
                  <a:lnTo>
                    <a:pt x="0" y="401"/>
                  </a:lnTo>
                  <a:lnTo>
                    <a:pt x="0" y="161"/>
                  </a:lnTo>
                  <a:lnTo>
                    <a:pt x="80" y="161"/>
                  </a:lnTo>
                  <a:close/>
                  <a:moveTo>
                    <a:pt x="80" y="481"/>
                  </a:moveTo>
                  <a:lnTo>
                    <a:pt x="80" y="721"/>
                  </a:lnTo>
                  <a:lnTo>
                    <a:pt x="0" y="721"/>
                  </a:lnTo>
                  <a:lnTo>
                    <a:pt x="0" y="481"/>
                  </a:lnTo>
                  <a:lnTo>
                    <a:pt x="80" y="481"/>
                  </a:lnTo>
                  <a:close/>
                  <a:moveTo>
                    <a:pt x="80" y="801"/>
                  </a:moveTo>
                  <a:lnTo>
                    <a:pt x="80" y="1041"/>
                  </a:lnTo>
                  <a:lnTo>
                    <a:pt x="0" y="1041"/>
                  </a:lnTo>
                  <a:lnTo>
                    <a:pt x="0" y="801"/>
                  </a:lnTo>
                  <a:lnTo>
                    <a:pt x="80" y="801"/>
                  </a:lnTo>
                  <a:close/>
                  <a:moveTo>
                    <a:pt x="80" y="1121"/>
                  </a:moveTo>
                  <a:lnTo>
                    <a:pt x="80" y="1361"/>
                  </a:lnTo>
                  <a:lnTo>
                    <a:pt x="0" y="1361"/>
                  </a:lnTo>
                  <a:lnTo>
                    <a:pt x="0" y="1121"/>
                  </a:lnTo>
                  <a:lnTo>
                    <a:pt x="80" y="1121"/>
                  </a:lnTo>
                  <a:close/>
                  <a:moveTo>
                    <a:pt x="80" y="1441"/>
                  </a:moveTo>
                  <a:lnTo>
                    <a:pt x="80" y="1681"/>
                  </a:lnTo>
                  <a:lnTo>
                    <a:pt x="0" y="1681"/>
                  </a:lnTo>
                  <a:lnTo>
                    <a:pt x="0" y="1441"/>
                  </a:lnTo>
                  <a:lnTo>
                    <a:pt x="80" y="1441"/>
                  </a:lnTo>
                  <a:close/>
                  <a:moveTo>
                    <a:pt x="80" y="1761"/>
                  </a:moveTo>
                  <a:lnTo>
                    <a:pt x="80" y="1912"/>
                  </a:lnTo>
                  <a:lnTo>
                    <a:pt x="40" y="1872"/>
                  </a:lnTo>
                  <a:lnTo>
                    <a:pt x="129" y="1872"/>
                  </a:lnTo>
                  <a:lnTo>
                    <a:pt x="129" y="1952"/>
                  </a:lnTo>
                  <a:lnTo>
                    <a:pt x="40" y="1952"/>
                  </a:lnTo>
                  <a:cubicBezTo>
                    <a:pt x="18" y="1952"/>
                    <a:pt x="0" y="1935"/>
                    <a:pt x="0" y="1912"/>
                  </a:cubicBezTo>
                  <a:lnTo>
                    <a:pt x="0" y="1761"/>
                  </a:lnTo>
                  <a:lnTo>
                    <a:pt x="80" y="1761"/>
                  </a:lnTo>
                  <a:close/>
                  <a:moveTo>
                    <a:pt x="209" y="1872"/>
                  </a:moveTo>
                  <a:lnTo>
                    <a:pt x="449" y="1872"/>
                  </a:lnTo>
                  <a:lnTo>
                    <a:pt x="449" y="1952"/>
                  </a:lnTo>
                  <a:lnTo>
                    <a:pt x="209" y="1952"/>
                  </a:lnTo>
                  <a:lnTo>
                    <a:pt x="209" y="1872"/>
                  </a:lnTo>
                  <a:close/>
                  <a:moveTo>
                    <a:pt x="529" y="1872"/>
                  </a:moveTo>
                  <a:lnTo>
                    <a:pt x="769" y="1872"/>
                  </a:lnTo>
                  <a:lnTo>
                    <a:pt x="769" y="1952"/>
                  </a:lnTo>
                  <a:lnTo>
                    <a:pt x="529" y="1952"/>
                  </a:lnTo>
                  <a:lnTo>
                    <a:pt x="529" y="1872"/>
                  </a:lnTo>
                  <a:close/>
                  <a:moveTo>
                    <a:pt x="849" y="1872"/>
                  </a:moveTo>
                  <a:lnTo>
                    <a:pt x="1089" y="1872"/>
                  </a:lnTo>
                  <a:lnTo>
                    <a:pt x="1089" y="1952"/>
                  </a:lnTo>
                  <a:lnTo>
                    <a:pt x="849" y="1952"/>
                  </a:lnTo>
                  <a:lnTo>
                    <a:pt x="849" y="1872"/>
                  </a:lnTo>
                  <a:close/>
                  <a:moveTo>
                    <a:pt x="1169" y="1872"/>
                  </a:moveTo>
                  <a:lnTo>
                    <a:pt x="1409" y="1872"/>
                  </a:lnTo>
                  <a:lnTo>
                    <a:pt x="1409" y="1952"/>
                  </a:lnTo>
                  <a:lnTo>
                    <a:pt x="1169" y="1952"/>
                  </a:lnTo>
                  <a:lnTo>
                    <a:pt x="1169" y="1872"/>
                  </a:lnTo>
                  <a:close/>
                  <a:moveTo>
                    <a:pt x="1489" y="1872"/>
                  </a:moveTo>
                  <a:lnTo>
                    <a:pt x="1729" y="1872"/>
                  </a:lnTo>
                  <a:lnTo>
                    <a:pt x="1729" y="1952"/>
                  </a:lnTo>
                  <a:lnTo>
                    <a:pt x="1489" y="1952"/>
                  </a:lnTo>
                  <a:lnTo>
                    <a:pt x="1489" y="1872"/>
                  </a:lnTo>
                  <a:close/>
                  <a:moveTo>
                    <a:pt x="1809" y="1872"/>
                  </a:moveTo>
                  <a:lnTo>
                    <a:pt x="2049" y="1872"/>
                  </a:lnTo>
                  <a:lnTo>
                    <a:pt x="2049" y="1952"/>
                  </a:lnTo>
                  <a:lnTo>
                    <a:pt x="1809" y="1952"/>
                  </a:lnTo>
                  <a:lnTo>
                    <a:pt x="1809" y="1872"/>
                  </a:lnTo>
                  <a:close/>
                  <a:moveTo>
                    <a:pt x="2129" y="1872"/>
                  </a:moveTo>
                  <a:lnTo>
                    <a:pt x="2369" y="1872"/>
                  </a:lnTo>
                  <a:lnTo>
                    <a:pt x="2369" y="1952"/>
                  </a:lnTo>
                  <a:lnTo>
                    <a:pt x="2129" y="1952"/>
                  </a:lnTo>
                  <a:lnTo>
                    <a:pt x="2129" y="1872"/>
                  </a:lnTo>
                  <a:close/>
                  <a:moveTo>
                    <a:pt x="2449" y="1872"/>
                  </a:moveTo>
                  <a:lnTo>
                    <a:pt x="2689" y="1872"/>
                  </a:lnTo>
                  <a:lnTo>
                    <a:pt x="2689" y="1952"/>
                  </a:lnTo>
                  <a:lnTo>
                    <a:pt x="2449" y="1952"/>
                  </a:lnTo>
                  <a:lnTo>
                    <a:pt x="2449" y="1872"/>
                  </a:lnTo>
                  <a:close/>
                  <a:moveTo>
                    <a:pt x="2769" y="1872"/>
                  </a:moveTo>
                  <a:lnTo>
                    <a:pt x="3009" y="1872"/>
                  </a:lnTo>
                  <a:lnTo>
                    <a:pt x="3009" y="1952"/>
                  </a:lnTo>
                  <a:lnTo>
                    <a:pt x="2769" y="1952"/>
                  </a:lnTo>
                  <a:lnTo>
                    <a:pt x="2769" y="1872"/>
                  </a:lnTo>
                  <a:close/>
                  <a:moveTo>
                    <a:pt x="3089" y="1872"/>
                  </a:moveTo>
                  <a:lnTo>
                    <a:pt x="3329" y="1872"/>
                  </a:lnTo>
                  <a:lnTo>
                    <a:pt x="3329" y="1952"/>
                  </a:lnTo>
                  <a:lnTo>
                    <a:pt x="3089" y="1952"/>
                  </a:lnTo>
                  <a:lnTo>
                    <a:pt x="3089" y="1872"/>
                  </a:lnTo>
                  <a:close/>
                  <a:moveTo>
                    <a:pt x="3409" y="1872"/>
                  </a:moveTo>
                  <a:lnTo>
                    <a:pt x="3649" y="1872"/>
                  </a:lnTo>
                  <a:lnTo>
                    <a:pt x="3649" y="1952"/>
                  </a:lnTo>
                  <a:lnTo>
                    <a:pt x="3409" y="1952"/>
                  </a:lnTo>
                  <a:lnTo>
                    <a:pt x="3409" y="1872"/>
                  </a:lnTo>
                  <a:close/>
                  <a:moveTo>
                    <a:pt x="3729" y="1872"/>
                  </a:moveTo>
                  <a:lnTo>
                    <a:pt x="3969" y="1872"/>
                  </a:lnTo>
                  <a:lnTo>
                    <a:pt x="3969" y="1952"/>
                  </a:lnTo>
                  <a:lnTo>
                    <a:pt x="3729" y="1952"/>
                  </a:lnTo>
                  <a:lnTo>
                    <a:pt x="3729" y="1872"/>
                  </a:lnTo>
                  <a:close/>
                  <a:moveTo>
                    <a:pt x="4049" y="1872"/>
                  </a:moveTo>
                  <a:lnTo>
                    <a:pt x="4289" y="1872"/>
                  </a:lnTo>
                  <a:lnTo>
                    <a:pt x="4289" y="1952"/>
                  </a:lnTo>
                  <a:lnTo>
                    <a:pt x="4049" y="1952"/>
                  </a:lnTo>
                  <a:lnTo>
                    <a:pt x="4049" y="1872"/>
                  </a:lnTo>
                  <a:close/>
                  <a:moveTo>
                    <a:pt x="4369" y="1872"/>
                  </a:moveTo>
                  <a:lnTo>
                    <a:pt x="4609" y="1872"/>
                  </a:lnTo>
                  <a:lnTo>
                    <a:pt x="4609" y="1952"/>
                  </a:lnTo>
                  <a:lnTo>
                    <a:pt x="4369" y="1952"/>
                  </a:lnTo>
                  <a:lnTo>
                    <a:pt x="4369" y="1872"/>
                  </a:lnTo>
                  <a:close/>
                  <a:moveTo>
                    <a:pt x="4689" y="1872"/>
                  </a:moveTo>
                  <a:lnTo>
                    <a:pt x="4929" y="1872"/>
                  </a:lnTo>
                  <a:lnTo>
                    <a:pt x="4929" y="1952"/>
                  </a:lnTo>
                  <a:lnTo>
                    <a:pt x="4689" y="1952"/>
                  </a:lnTo>
                  <a:lnTo>
                    <a:pt x="4689" y="1872"/>
                  </a:lnTo>
                  <a:close/>
                  <a:moveTo>
                    <a:pt x="5009" y="1872"/>
                  </a:moveTo>
                  <a:lnTo>
                    <a:pt x="5249" y="1872"/>
                  </a:lnTo>
                  <a:lnTo>
                    <a:pt x="5249" y="1952"/>
                  </a:lnTo>
                  <a:lnTo>
                    <a:pt x="5009" y="1952"/>
                  </a:lnTo>
                  <a:lnTo>
                    <a:pt x="5009" y="1872"/>
                  </a:lnTo>
                  <a:close/>
                  <a:moveTo>
                    <a:pt x="5329" y="1872"/>
                  </a:moveTo>
                  <a:lnTo>
                    <a:pt x="5569" y="1872"/>
                  </a:lnTo>
                  <a:lnTo>
                    <a:pt x="5569" y="1952"/>
                  </a:lnTo>
                  <a:lnTo>
                    <a:pt x="5329" y="1952"/>
                  </a:lnTo>
                  <a:lnTo>
                    <a:pt x="5329" y="1872"/>
                  </a:lnTo>
                  <a:close/>
                  <a:moveTo>
                    <a:pt x="5649" y="1872"/>
                  </a:moveTo>
                  <a:lnTo>
                    <a:pt x="5889" y="1872"/>
                  </a:lnTo>
                  <a:lnTo>
                    <a:pt x="5889" y="1952"/>
                  </a:lnTo>
                  <a:lnTo>
                    <a:pt x="5649" y="1952"/>
                  </a:lnTo>
                  <a:lnTo>
                    <a:pt x="5649" y="1872"/>
                  </a:lnTo>
                  <a:close/>
                  <a:moveTo>
                    <a:pt x="5969" y="1872"/>
                  </a:moveTo>
                  <a:lnTo>
                    <a:pt x="6209" y="1872"/>
                  </a:lnTo>
                  <a:lnTo>
                    <a:pt x="6209" y="1952"/>
                  </a:lnTo>
                  <a:lnTo>
                    <a:pt x="5969" y="1952"/>
                  </a:lnTo>
                  <a:lnTo>
                    <a:pt x="5969" y="1872"/>
                  </a:lnTo>
                  <a:close/>
                  <a:moveTo>
                    <a:pt x="6289" y="1872"/>
                  </a:moveTo>
                  <a:lnTo>
                    <a:pt x="6529" y="1872"/>
                  </a:lnTo>
                  <a:lnTo>
                    <a:pt x="6529" y="1952"/>
                  </a:lnTo>
                  <a:lnTo>
                    <a:pt x="6289" y="1952"/>
                  </a:lnTo>
                  <a:lnTo>
                    <a:pt x="6289" y="1872"/>
                  </a:lnTo>
                  <a:close/>
                  <a:moveTo>
                    <a:pt x="6609" y="1872"/>
                  </a:moveTo>
                  <a:lnTo>
                    <a:pt x="6849" y="1872"/>
                  </a:lnTo>
                  <a:lnTo>
                    <a:pt x="6849" y="1952"/>
                  </a:lnTo>
                  <a:lnTo>
                    <a:pt x="6609" y="1952"/>
                  </a:lnTo>
                  <a:lnTo>
                    <a:pt x="6609" y="1872"/>
                  </a:lnTo>
                  <a:close/>
                  <a:moveTo>
                    <a:pt x="6929" y="1872"/>
                  </a:moveTo>
                  <a:lnTo>
                    <a:pt x="7169" y="1872"/>
                  </a:lnTo>
                  <a:lnTo>
                    <a:pt x="7169" y="1952"/>
                  </a:lnTo>
                  <a:lnTo>
                    <a:pt x="6929" y="1952"/>
                  </a:lnTo>
                  <a:lnTo>
                    <a:pt x="6929" y="1872"/>
                  </a:lnTo>
                  <a:close/>
                  <a:moveTo>
                    <a:pt x="7249" y="1872"/>
                  </a:moveTo>
                  <a:lnTo>
                    <a:pt x="7489" y="1872"/>
                  </a:lnTo>
                  <a:lnTo>
                    <a:pt x="7489" y="1952"/>
                  </a:lnTo>
                  <a:lnTo>
                    <a:pt x="7249" y="1952"/>
                  </a:lnTo>
                  <a:lnTo>
                    <a:pt x="7249" y="1872"/>
                  </a:lnTo>
                  <a:close/>
                  <a:moveTo>
                    <a:pt x="7569" y="1872"/>
                  </a:moveTo>
                  <a:lnTo>
                    <a:pt x="7809" y="1872"/>
                  </a:lnTo>
                  <a:lnTo>
                    <a:pt x="7809" y="1952"/>
                  </a:lnTo>
                  <a:lnTo>
                    <a:pt x="7569" y="1952"/>
                  </a:lnTo>
                  <a:lnTo>
                    <a:pt x="7569" y="1872"/>
                  </a:lnTo>
                  <a:close/>
                  <a:moveTo>
                    <a:pt x="7889" y="1872"/>
                  </a:moveTo>
                  <a:lnTo>
                    <a:pt x="8129" y="1872"/>
                  </a:lnTo>
                  <a:lnTo>
                    <a:pt x="8129" y="1952"/>
                  </a:lnTo>
                  <a:lnTo>
                    <a:pt x="7889" y="1952"/>
                  </a:lnTo>
                  <a:lnTo>
                    <a:pt x="7889" y="1872"/>
                  </a:lnTo>
                  <a:close/>
                  <a:moveTo>
                    <a:pt x="8209" y="1872"/>
                  </a:moveTo>
                  <a:lnTo>
                    <a:pt x="8218" y="1872"/>
                  </a:lnTo>
                  <a:lnTo>
                    <a:pt x="8218" y="1952"/>
                  </a:lnTo>
                  <a:lnTo>
                    <a:pt x="8209" y="1952"/>
                  </a:lnTo>
                  <a:lnTo>
                    <a:pt x="8209" y="187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4" name="Freeform 210"/>
            <p:cNvSpPr>
              <a:spLocks noEditPoints="1"/>
            </p:cNvSpPr>
            <p:nvPr/>
          </p:nvSpPr>
          <p:spPr bwMode="auto">
            <a:xfrm>
              <a:off x="4944592" y="2801293"/>
              <a:ext cx="20358" cy="782797"/>
            </a:xfrm>
            <a:custGeom>
              <a:avLst/>
              <a:gdLst/>
              <a:ahLst/>
              <a:cxnLst>
                <a:cxn ang="0">
                  <a:pos x="46" y="95"/>
                </a:cxn>
                <a:cxn ang="0">
                  <a:pos x="16" y="0"/>
                </a:cxn>
                <a:cxn ang="0">
                  <a:pos x="46" y="127"/>
                </a:cxn>
                <a:cxn ang="0">
                  <a:pos x="14" y="220"/>
                </a:cxn>
                <a:cxn ang="0">
                  <a:pos x="46" y="127"/>
                </a:cxn>
                <a:cxn ang="0">
                  <a:pos x="44" y="347"/>
                </a:cxn>
                <a:cxn ang="0">
                  <a:pos x="14" y="252"/>
                </a:cxn>
                <a:cxn ang="0">
                  <a:pos x="44" y="378"/>
                </a:cxn>
                <a:cxn ang="0">
                  <a:pos x="12" y="472"/>
                </a:cxn>
                <a:cxn ang="0">
                  <a:pos x="44" y="378"/>
                </a:cxn>
                <a:cxn ang="0">
                  <a:pos x="42" y="598"/>
                </a:cxn>
                <a:cxn ang="0">
                  <a:pos x="11" y="503"/>
                </a:cxn>
                <a:cxn ang="0">
                  <a:pos x="42" y="629"/>
                </a:cxn>
                <a:cxn ang="0">
                  <a:pos x="9" y="723"/>
                </a:cxn>
                <a:cxn ang="0">
                  <a:pos x="42" y="629"/>
                </a:cxn>
                <a:cxn ang="0">
                  <a:pos x="40" y="849"/>
                </a:cxn>
                <a:cxn ang="0">
                  <a:pos x="9" y="754"/>
                </a:cxn>
                <a:cxn ang="0">
                  <a:pos x="39" y="881"/>
                </a:cxn>
                <a:cxn ang="0">
                  <a:pos x="7" y="974"/>
                </a:cxn>
                <a:cxn ang="0">
                  <a:pos x="39" y="881"/>
                </a:cxn>
                <a:cxn ang="0">
                  <a:pos x="37" y="1101"/>
                </a:cxn>
                <a:cxn ang="0">
                  <a:pos x="7" y="1006"/>
                </a:cxn>
                <a:cxn ang="0">
                  <a:pos x="37" y="1132"/>
                </a:cxn>
                <a:cxn ang="0">
                  <a:pos x="5" y="1226"/>
                </a:cxn>
                <a:cxn ang="0">
                  <a:pos x="37" y="1132"/>
                </a:cxn>
                <a:cxn ang="0">
                  <a:pos x="35" y="1352"/>
                </a:cxn>
                <a:cxn ang="0">
                  <a:pos x="5" y="1257"/>
                </a:cxn>
                <a:cxn ang="0">
                  <a:pos x="35" y="1383"/>
                </a:cxn>
                <a:cxn ang="0">
                  <a:pos x="3" y="1477"/>
                </a:cxn>
                <a:cxn ang="0">
                  <a:pos x="35" y="1383"/>
                </a:cxn>
                <a:cxn ang="0">
                  <a:pos x="33" y="1603"/>
                </a:cxn>
                <a:cxn ang="0">
                  <a:pos x="3" y="1508"/>
                </a:cxn>
                <a:cxn ang="0">
                  <a:pos x="33" y="1635"/>
                </a:cxn>
                <a:cxn ang="0">
                  <a:pos x="1" y="1728"/>
                </a:cxn>
                <a:cxn ang="0">
                  <a:pos x="33" y="1635"/>
                </a:cxn>
                <a:cxn ang="0">
                  <a:pos x="31" y="1814"/>
                </a:cxn>
                <a:cxn ang="0">
                  <a:pos x="0" y="1760"/>
                </a:cxn>
              </a:cxnLst>
              <a:rect l="0" t="0" r="r" b="b"/>
              <a:pathLst>
                <a:path w="47" h="1814">
                  <a:moveTo>
                    <a:pt x="47" y="1"/>
                  </a:moveTo>
                  <a:lnTo>
                    <a:pt x="46" y="95"/>
                  </a:lnTo>
                  <a:lnTo>
                    <a:pt x="15" y="95"/>
                  </a:lnTo>
                  <a:lnTo>
                    <a:pt x="16" y="0"/>
                  </a:lnTo>
                  <a:lnTo>
                    <a:pt x="47" y="1"/>
                  </a:lnTo>
                  <a:close/>
                  <a:moveTo>
                    <a:pt x="46" y="127"/>
                  </a:moveTo>
                  <a:lnTo>
                    <a:pt x="45" y="221"/>
                  </a:lnTo>
                  <a:lnTo>
                    <a:pt x="14" y="220"/>
                  </a:lnTo>
                  <a:lnTo>
                    <a:pt x="15" y="126"/>
                  </a:lnTo>
                  <a:lnTo>
                    <a:pt x="46" y="127"/>
                  </a:lnTo>
                  <a:close/>
                  <a:moveTo>
                    <a:pt x="45" y="252"/>
                  </a:moveTo>
                  <a:lnTo>
                    <a:pt x="44" y="347"/>
                  </a:lnTo>
                  <a:lnTo>
                    <a:pt x="13" y="346"/>
                  </a:lnTo>
                  <a:lnTo>
                    <a:pt x="14" y="252"/>
                  </a:lnTo>
                  <a:lnTo>
                    <a:pt x="45" y="252"/>
                  </a:lnTo>
                  <a:close/>
                  <a:moveTo>
                    <a:pt x="44" y="378"/>
                  </a:moveTo>
                  <a:lnTo>
                    <a:pt x="43" y="472"/>
                  </a:lnTo>
                  <a:lnTo>
                    <a:pt x="12" y="472"/>
                  </a:lnTo>
                  <a:lnTo>
                    <a:pt x="12" y="377"/>
                  </a:lnTo>
                  <a:lnTo>
                    <a:pt x="44" y="378"/>
                  </a:lnTo>
                  <a:close/>
                  <a:moveTo>
                    <a:pt x="43" y="504"/>
                  </a:moveTo>
                  <a:lnTo>
                    <a:pt x="42" y="598"/>
                  </a:lnTo>
                  <a:lnTo>
                    <a:pt x="10" y="597"/>
                  </a:lnTo>
                  <a:lnTo>
                    <a:pt x="11" y="503"/>
                  </a:lnTo>
                  <a:lnTo>
                    <a:pt x="43" y="504"/>
                  </a:lnTo>
                  <a:close/>
                  <a:moveTo>
                    <a:pt x="42" y="629"/>
                  </a:moveTo>
                  <a:lnTo>
                    <a:pt x="41" y="724"/>
                  </a:lnTo>
                  <a:lnTo>
                    <a:pt x="9" y="723"/>
                  </a:lnTo>
                  <a:lnTo>
                    <a:pt x="10" y="629"/>
                  </a:lnTo>
                  <a:lnTo>
                    <a:pt x="42" y="629"/>
                  </a:lnTo>
                  <a:close/>
                  <a:moveTo>
                    <a:pt x="41" y="755"/>
                  </a:moveTo>
                  <a:lnTo>
                    <a:pt x="40" y="849"/>
                  </a:lnTo>
                  <a:lnTo>
                    <a:pt x="8" y="849"/>
                  </a:lnTo>
                  <a:lnTo>
                    <a:pt x="9" y="754"/>
                  </a:lnTo>
                  <a:lnTo>
                    <a:pt x="41" y="755"/>
                  </a:lnTo>
                  <a:close/>
                  <a:moveTo>
                    <a:pt x="39" y="881"/>
                  </a:moveTo>
                  <a:lnTo>
                    <a:pt x="39" y="975"/>
                  </a:lnTo>
                  <a:lnTo>
                    <a:pt x="7" y="974"/>
                  </a:lnTo>
                  <a:lnTo>
                    <a:pt x="8" y="880"/>
                  </a:lnTo>
                  <a:lnTo>
                    <a:pt x="39" y="881"/>
                  </a:lnTo>
                  <a:close/>
                  <a:moveTo>
                    <a:pt x="38" y="1006"/>
                  </a:moveTo>
                  <a:lnTo>
                    <a:pt x="37" y="1101"/>
                  </a:lnTo>
                  <a:lnTo>
                    <a:pt x="6" y="1100"/>
                  </a:lnTo>
                  <a:lnTo>
                    <a:pt x="7" y="1006"/>
                  </a:lnTo>
                  <a:lnTo>
                    <a:pt x="38" y="1006"/>
                  </a:lnTo>
                  <a:close/>
                  <a:moveTo>
                    <a:pt x="37" y="1132"/>
                  </a:moveTo>
                  <a:lnTo>
                    <a:pt x="36" y="1226"/>
                  </a:lnTo>
                  <a:lnTo>
                    <a:pt x="5" y="1226"/>
                  </a:lnTo>
                  <a:lnTo>
                    <a:pt x="6" y="1131"/>
                  </a:lnTo>
                  <a:lnTo>
                    <a:pt x="37" y="1132"/>
                  </a:lnTo>
                  <a:close/>
                  <a:moveTo>
                    <a:pt x="36" y="1258"/>
                  </a:moveTo>
                  <a:lnTo>
                    <a:pt x="35" y="1352"/>
                  </a:lnTo>
                  <a:lnTo>
                    <a:pt x="4" y="1351"/>
                  </a:lnTo>
                  <a:lnTo>
                    <a:pt x="5" y="1257"/>
                  </a:lnTo>
                  <a:lnTo>
                    <a:pt x="36" y="1258"/>
                  </a:lnTo>
                  <a:close/>
                  <a:moveTo>
                    <a:pt x="35" y="1383"/>
                  </a:moveTo>
                  <a:lnTo>
                    <a:pt x="34" y="1478"/>
                  </a:lnTo>
                  <a:lnTo>
                    <a:pt x="3" y="1477"/>
                  </a:lnTo>
                  <a:lnTo>
                    <a:pt x="4" y="1383"/>
                  </a:lnTo>
                  <a:lnTo>
                    <a:pt x="35" y="1383"/>
                  </a:lnTo>
                  <a:close/>
                  <a:moveTo>
                    <a:pt x="34" y="1509"/>
                  </a:moveTo>
                  <a:lnTo>
                    <a:pt x="33" y="1603"/>
                  </a:lnTo>
                  <a:lnTo>
                    <a:pt x="2" y="1603"/>
                  </a:lnTo>
                  <a:lnTo>
                    <a:pt x="3" y="1508"/>
                  </a:lnTo>
                  <a:lnTo>
                    <a:pt x="34" y="1509"/>
                  </a:lnTo>
                  <a:close/>
                  <a:moveTo>
                    <a:pt x="33" y="1635"/>
                  </a:moveTo>
                  <a:lnTo>
                    <a:pt x="32" y="1729"/>
                  </a:lnTo>
                  <a:lnTo>
                    <a:pt x="1" y="1728"/>
                  </a:lnTo>
                  <a:lnTo>
                    <a:pt x="2" y="1634"/>
                  </a:lnTo>
                  <a:lnTo>
                    <a:pt x="33" y="1635"/>
                  </a:lnTo>
                  <a:close/>
                  <a:moveTo>
                    <a:pt x="32" y="1760"/>
                  </a:moveTo>
                  <a:lnTo>
                    <a:pt x="31" y="1814"/>
                  </a:lnTo>
                  <a:lnTo>
                    <a:pt x="0" y="1813"/>
                  </a:lnTo>
                  <a:lnTo>
                    <a:pt x="0" y="1760"/>
                  </a:lnTo>
                  <a:lnTo>
                    <a:pt x="32" y="1760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5" name="Freeform 212"/>
            <p:cNvSpPr>
              <a:spLocks noEditPoints="1"/>
            </p:cNvSpPr>
            <p:nvPr/>
          </p:nvSpPr>
          <p:spPr bwMode="auto">
            <a:xfrm>
              <a:off x="3617574" y="2801293"/>
              <a:ext cx="1334422" cy="776955"/>
            </a:xfrm>
            <a:custGeom>
              <a:avLst/>
              <a:gdLst>
                <a:gd name="T0" fmla="*/ 2147483647 w 8905"/>
                <a:gd name="T1" fmla="*/ 2147483647 h 3696"/>
                <a:gd name="T2" fmla="*/ 2147483647 w 8905"/>
                <a:gd name="T3" fmla="*/ 2147483647 h 3696"/>
                <a:gd name="T4" fmla="*/ 2147483647 w 8905"/>
                <a:gd name="T5" fmla="*/ 2147483647 h 3696"/>
                <a:gd name="T6" fmla="*/ 2147483647 w 8905"/>
                <a:gd name="T7" fmla="*/ 2147483647 h 3696"/>
                <a:gd name="T8" fmla="*/ 2147483647 w 8905"/>
                <a:gd name="T9" fmla="*/ 2147483647 h 3696"/>
                <a:gd name="T10" fmla="*/ 2147483647 w 8905"/>
                <a:gd name="T11" fmla="*/ 2147483647 h 3696"/>
                <a:gd name="T12" fmla="*/ 2147483647 w 8905"/>
                <a:gd name="T13" fmla="*/ 2147483647 h 3696"/>
                <a:gd name="T14" fmla="*/ 2147483647 w 8905"/>
                <a:gd name="T15" fmla="*/ 2147483647 h 3696"/>
                <a:gd name="T16" fmla="*/ 2147483647 w 8905"/>
                <a:gd name="T17" fmla="*/ 2147483647 h 3696"/>
                <a:gd name="T18" fmla="*/ 2147483647 w 8905"/>
                <a:gd name="T19" fmla="*/ 2147483647 h 3696"/>
                <a:gd name="T20" fmla="*/ 2147483647 w 8905"/>
                <a:gd name="T21" fmla="*/ 2147483647 h 3696"/>
                <a:gd name="T22" fmla="*/ 2147483647 w 8905"/>
                <a:gd name="T23" fmla="*/ 2147483647 h 3696"/>
                <a:gd name="T24" fmla="*/ 2147483647 w 8905"/>
                <a:gd name="T25" fmla="*/ 2147483647 h 3696"/>
                <a:gd name="T26" fmla="*/ 2147483647 w 8905"/>
                <a:gd name="T27" fmla="*/ 2147483647 h 3696"/>
                <a:gd name="T28" fmla="*/ 2147483647 w 8905"/>
                <a:gd name="T29" fmla="*/ 2147483647 h 3696"/>
                <a:gd name="T30" fmla="*/ 2147483647 w 8905"/>
                <a:gd name="T31" fmla="*/ 2147483647 h 3696"/>
                <a:gd name="T32" fmla="*/ 2147483647 w 8905"/>
                <a:gd name="T33" fmla="*/ 2147483647 h 3696"/>
                <a:gd name="T34" fmla="*/ 2147483647 w 8905"/>
                <a:gd name="T35" fmla="*/ 2147483647 h 3696"/>
                <a:gd name="T36" fmla="*/ 2147483647 w 8905"/>
                <a:gd name="T37" fmla="*/ 2147483647 h 3696"/>
                <a:gd name="T38" fmla="*/ 2147483647 w 8905"/>
                <a:gd name="T39" fmla="*/ 2147483647 h 3696"/>
                <a:gd name="T40" fmla="*/ 2147483647 w 8905"/>
                <a:gd name="T41" fmla="*/ 2147483647 h 3696"/>
                <a:gd name="T42" fmla="*/ 2147483647 w 8905"/>
                <a:gd name="T43" fmla="*/ 2147483647 h 3696"/>
                <a:gd name="T44" fmla="*/ 2147483647 w 8905"/>
                <a:gd name="T45" fmla="*/ 2147483647 h 3696"/>
                <a:gd name="T46" fmla="*/ 2147483647 w 8905"/>
                <a:gd name="T47" fmla="*/ 2147483647 h 3696"/>
                <a:gd name="T48" fmla="*/ 2147483647 w 8905"/>
                <a:gd name="T49" fmla="*/ 2147483647 h 3696"/>
                <a:gd name="T50" fmla="*/ 2147483647 w 8905"/>
                <a:gd name="T51" fmla="*/ 2147483647 h 3696"/>
                <a:gd name="T52" fmla="*/ 0 w 8905"/>
                <a:gd name="T53" fmla="*/ 2147483647 h 3696"/>
                <a:gd name="T54" fmla="*/ 0 w 8905"/>
                <a:gd name="T55" fmla="*/ 2147483647 h 3696"/>
                <a:gd name="T56" fmla="*/ 2147483647 w 8905"/>
                <a:gd name="T57" fmla="*/ 2147483647 h 3696"/>
                <a:gd name="T58" fmla="*/ 2147483647 w 8905"/>
                <a:gd name="T59" fmla="*/ 2147483647 h 3696"/>
                <a:gd name="T60" fmla="*/ 2147483647 w 8905"/>
                <a:gd name="T61" fmla="*/ 2147483647 h 3696"/>
                <a:gd name="T62" fmla="*/ 0 w 8905"/>
                <a:gd name="T63" fmla="*/ 2147483647 h 3696"/>
                <a:gd name="T64" fmla="*/ 0 w 8905"/>
                <a:gd name="T65" fmla="*/ 2147483647 h 3696"/>
                <a:gd name="T66" fmla="*/ 2147483647 w 8905"/>
                <a:gd name="T67" fmla="*/ 2147483647 h 3696"/>
                <a:gd name="T68" fmla="*/ 2147483647 w 8905"/>
                <a:gd name="T69" fmla="*/ 2147483647 h 3696"/>
                <a:gd name="T70" fmla="*/ 2147483647 w 8905"/>
                <a:gd name="T71" fmla="*/ 2147483647 h 3696"/>
                <a:gd name="T72" fmla="*/ 2147483647 w 8905"/>
                <a:gd name="T73" fmla="*/ 2147483647 h 3696"/>
                <a:gd name="T74" fmla="*/ 2147483647 w 8905"/>
                <a:gd name="T75" fmla="*/ 2147483647 h 3696"/>
                <a:gd name="T76" fmla="*/ 2147483647 w 8905"/>
                <a:gd name="T77" fmla="*/ 2147483647 h 3696"/>
                <a:gd name="T78" fmla="*/ 2147483647 w 8905"/>
                <a:gd name="T79" fmla="*/ 2147483647 h 3696"/>
                <a:gd name="T80" fmla="*/ 2147483647 w 8905"/>
                <a:gd name="T81" fmla="*/ 2147483647 h 3696"/>
                <a:gd name="T82" fmla="*/ 2147483647 w 8905"/>
                <a:gd name="T83" fmla="*/ 2147483647 h 3696"/>
                <a:gd name="T84" fmla="*/ 2147483647 w 8905"/>
                <a:gd name="T85" fmla="*/ 2147483647 h 3696"/>
                <a:gd name="T86" fmla="*/ 2147483647 w 8905"/>
                <a:gd name="T87" fmla="*/ 2147483647 h 3696"/>
                <a:gd name="T88" fmla="*/ 2147483647 w 8905"/>
                <a:gd name="T89" fmla="*/ 2147483647 h 3696"/>
                <a:gd name="T90" fmla="*/ 2147483647 w 8905"/>
                <a:gd name="T91" fmla="*/ 2147483647 h 3696"/>
                <a:gd name="T92" fmla="*/ 2147483647 w 8905"/>
                <a:gd name="T93" fmla="*/ 2147483647 h 3696"/>
                <a:gd name="T94" fmla="*/ 2147483647 w 8905"/>
                <a:gd name="T95" fmla="*/ 2147483647 h 3696"/>
                <a:gd name="T96" fmla="*/ 2147483647 w 8905"/>
                <a:gd name="T97" fmla="*/ 2147483647 h 3696"/>
                <a:gd name="T98" fmla="*/ 2147483647 w 8905"/>
                <a:gd name="T99" fmla="*/ 2147483647 h 3696"/>
                <a:gd name="T100" fmla="*/ 2147483647 w 8905"/>
                <a:gd name="T101" fmla="*/ 2147483647 h 3696"/>
                <a:gd name="T102" fmla="*/ 2147483647 w 8905"/>
                <a:gd name="T103" fmla="*/ 2147483647 h 3696"/>
                <a:gd name="T104" fmla="*/ 2147483647 w 8905"/>
                <a:gd name="T105" fmla="*/ 2147483647 h 3696"/>
                <a:gd name="T106" fmla="*/ 2147483647 w 8905"/>
                <a:gd name="T107" fmla="*/ 2147483647 h 3696"/>
                <a:gd name="T108" fmla="*/ 2147483647 w 8905"/>
                <a:gd name="T109" fmla="*/ 2147483647 h 3696"/>
                <a:gd name="T110" fmla="*/ 2147483647 w 8905"/>
                <a:gd name="T111" fmla="*/ 2147483647 h 36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905"/>
                <a:gd name="T169" fmla="*/ 0 h 3696"/>
                <a:gd name="T170" fmla="*/ 8905 w 8905"/>
                <a:gd name="T171" fmla="*/ 3696 h 36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905" h="3696">
                  <a:moveTo>
                    <a:pt x="8905" y="80"/>
                  </a:moveTo>
                  <a:lnTo>
                    <a:pt x="8665" y="81"/>
                  </a:lnTo>
                  <a:lnTo>
                    <a:pt x="8664" y="1"/>
                  </a:lnTo>
                  <a:lnTo>
                    <a:pt x="8904" y="0"/>
                  </a:lnTo>
                  <a:lnTo>
                    <a:pt x="8905" y="80"/>
                  </a:lnTo>
                  <a:close/>
                  <a:moveTo>
                    <a:pt x="8585" y="81"/>
                  </a:moveTo>
                  <a:lnTo>
                    <a:pt x="8345" y="81"/>
                  </a:lnTo>
                  <a:lnTo>
                    <a:pt x="8344" y="1"/>
                  </a:lnTo>
                  <a:lnTo>
                    <a:pt x="8584" y="1"/>
                  </a:lnTo>
                  <a:lnTo>
                    <a:pt x="8585" y="81"/>
                  </a:lnTo>
                  <a:close/>
                  <a:moveTo>
                    <a:pt x="8265" y="82"/>
                  </a:moveTo>
                  <a:lnTo>
                    <a:pt x="8025" y="82"/>
                  </a:lnTo>
                  <a:lnTo>
                    <a:pt x="8024" y="2"/>
                  </a:lnTo>
                  <a:lnTo>
                    <a:pt x="8264" y="2"/>
                  </a:lnTo>
                  <a:lnTo>
                    <a:pt x="8265" y="82"/>
                  </a:lnTo>
                  <a:close/>
                  <a:moveTo>
                    <a:pt x="7945" y="82"/>
                  </a:moveTo>
                  <a:lnTo>
                    <a:pt x="7705" y="83"/>
                  </a:lnTo>
                  <a:lnTo>
                    <a:pt x="7704" y="3"/>
                  </a:lnTo>
                  <a:lnTo>
                    <a:pt x="7944" y="2"/>
                  </a:lnTo>
                  <a:lnTo>
                    <a:pt x="7945" y="82"/>
                  </a:lnTo>
                  <a:close/>
                  <a:moveTo>
                    <a:pt x="7625" y="83"/>
                  </a:moveTo>
                  <a:lnTo>
                    <a:pt x="7385" y="83"/>
                  </a:lnTo>
                  <a:lnTo>
                    <a:pt x="7384" y="3"/>
                  </a:lnTo>
                  <a:lnTo>
                    <a:pt x="7624" y="3"/>
                  </a:lnTo>
                  <a:lnTo>
                    <a:pt x="7625" y="83"/>
                  </a:lnTo>
                  <a:close/>
                  <a:moveTo>
                    <a:pt x="7305" y="83"/>
                  </a:moveTo>
                  <a:lnTo>
                    <a:pt x="7065" y="84"/>
                  </a:lnTo>
                  <a:lnTo>
                    <a:pt x="7064" y="4"/>
                  </a:lnTo>
                  <a:lnTo>
                    <a:pt x="7304" y="3"/>
                  </a:lnTo>
                  <a:lnTo>
                    <a:pt x="7305" y="83"/>
                  </a:lnTo>
                  <a:close/>
                  <a:moveTo>
                    <a:pt x="6985" y="84"/>
                  </a:moveTo>
                  <a:lnTo>
                    <a:pt x="6745" y="84"/>
                  </a:lnTo>
                  <a:lnTo>
                    <a:pt x="6744" y="4"/>
                  </a:lnTo>
                  <a:lnTo>
                    <a:pt x="6984" y="4"/>
                  </a:lnTo>
                  <a:lnTo>
                    <a:pt x="6985" y="84"/>
                  </a:lnTo>
                  <a:close/>
                  <a:moveTo>
                    <a:pt x="6665" y="85"/>
                  </a:moveTo>
                  <a:lnTo>
                    <a:pt x="6425" y="85"/>
                  </a:lnTo>
                  <a:lnTo>
                    <a:pt x="6424" y="5"/>
                  </a:lnTo>
                  <a:lnTo>
                    <a:pt x="6664" y="5"/>
                  </a:lnTo>
                  <a:lnTo>
                    <a:pt x="6665" y="85"/>
                  </a:lnTo>
                  <a:close/>
                  <a:moveTo>
                    <a:pt x="6345" y="85"/>
                  </a:moveTo>
                  <a:lnTo>
                    <a:pt x="6105" y="86"/>
                  </a:lnTo>
                  <a:lnTo>
                    <a:pt x="6104" y="6"/>
                  </a:lnTo>
                  <a:lnTo>
                    <a:pt x="6344" y="5"/>
                  </a:lnTo>
                  <a:lnTo>
                    <a:pt x="6345" y="85"/>
                  </a:lnTo>
                  <a:close/>
                  <a:moveTo>
                    <a:pt x="6025" y="86"/>
                  </a:moveTo>
                  <a:lnTo>
                    <a:pt x="5785" y="86"/>
                  </a:lnTo>
                  <a:lnTo>
                    <a:pt x="5784" y="6"/>
                  </a:lnTo>
                  <a:lnTo>
                    <a:pt x="6024" y="6"/>
                  </a:lnTo>
                  <a:lnTo>
                    <a:pt x="6025" y="86"/>
                  </a:lnTo>
                  <a:close/>
                  <a:moveTo>
                    <a:pt x="5705" y="86"/>
                  </a:moveTo>
                  <a:lnTo>
                    <a:pt x="5465" y="87"/>
                  </a:lnTo>
                  <a:lnTo>
                    <a:pt x="5464" y="7"/>
                  </a:lnTo>
                  <a:lnTo>
                    <a:pt x="5704" y="6"/>
                  </a:lnTo>
                  <a:lnTo>
                    <a:pt x="5705" y="86"/>
                  </a:lnTo>
                  <a:close/>
                  <a:moveTo>
                    <a:pt x="5385" y="87"/>
                  </a:moveTo>
                  <a:lnTo>
                    <a:pt x="5145" y="87"/>
                  </a:lnTo>
                  <a:lnTo>
                    <a:pt x="5144" y="7"/>
                  </a:lnTo>
                  <a:lnTo>
                    <a:pt x="5384" y="7"/>
                  </a:lnTo>
                  <a:lnTo>
                    <a:pt x="5385" y="87"/>
                  </a:lnTo>
                  <a:close/>
                  <a:moveTo>
                    <a:pt x="5065" y="87"/>
                  </a:moveTo>
                  <a:lnTo>
                    <a:pt x="4825" y="88"/>
                  </a:lnTo>
                  <a:lnTo>
                    <a:pt x="4824" y="8"/>
                  </a:lnTo>
                  <a:lnTo>
                    <a:pt x="5064" y="7"/>
                  </a:lnTo>
                  <a:lnTo>
                    <a:pt x="5065" y="87"/>
                  </a:lnTo>
                  <a:close/>
                  <a:moveTo>
                    <a:pt x="4745" y="88"/>
                  </a:moveTo>
                  <a:lnTo>
                    <a:pt x="4505" y="88"/>
                  </a:lnTo>
                  <a:lnTo>
                    <a:pt x="4504" y="8"/>
                  </a:lnTo>
                  <a:lnTo>
                    <a:pt x="4744" y="8"/>
                  </a:lnTo>
                  <a:lnTo>
                    <a:pt x="4745" y="88"/>
                  </a:lnTo>
                  <a:close/>
                  <a:moveTo>
                    <a:pt x="4425" y="89"/>
                  </a:moveTo>
                  <a:lnTo>
                    <a:pt x="4185" y="89"/>
                  </a:lnTo>
                  <a:lnTo>
                    <a:pt x="4184" y="9"/>
                  </a:lnTo>
                  <a:lnTo>
                    <a:pt x="4424" y="9"/>
                  </a:lnTo>
                  <a:lnTo>
                    <a:pt x="4425" y="89"/>
                  </a:lnTo>
                  <a:close/>
                  <a:moveTo>
                    <a:pt x="4105" y="89"/>
                  </a:moveTo>
                  <a:lnTo>
                    <a:pt x="3865" y="90"/>
                  </a:lnTo>
                  <a:lnTo>
                    <a:pt x="3864" y="10"/>
                  </a:lnTo>
                  <a:lnTo>
                    <a:pt x="4104" y="9"/>
                  </a:lnTo>
                  <a:lnTo>
                    <a:pt x="4105" y="89"/>
                  </a:lnTo>
                  <a:close/>
                  <a:moveTo>
                    <a:pt x="3785" y="90"/>
                  </a:moveTo>
                  <a:lnTo>
                    <a:pt x="3545" y="90"/>
                  </a:lnTo>
                  <a:lnTo>
                    <a:pt x="3544" y="10"/>
                  </a:lnTo>
                  <a:lnTo>
                    <a:pt x="3784" y="10"/>
                  </a:lnTo>
                  <a:lnTo>
                    <a:pt x="3785" y="90"/>
                  </a:lnTo>
                  <a:close/>
                  <a:moveTo>
                    <a:pt x="3465" y="90"/>
                  </a:moveTo>
                  <a:lnTo>
                    <a:pt x="3225" y="91"/>
                  </a:lnTo>
                  <a:lnTo>
                    <a:pt x="3224" y="11"/>
                  </a:lnTo>
                  <a:lnTo>
                    <a:pt x="3464" y="10"/>
                  </a:lnTo>
                  <a:lnTo>
                    <a:pt x="3465" y="90"/>
                  </a:lnTo>
                  <a:close/>
                  <a:moveTo>
                    <a:pt x="3145" y="91"/>
                  </a:moveTo>
                  <a:lnTo>
                    <a:pt x="2905" y="91"/>
                  </a:lnTo>
                  <a:lnTo>
                    <a:pt x="2904" y="11"/>
                  </a:lnTo>
                  <a:lnTo>
                    <a:pt x="3144" y="11"/>
                  </a:lnTo>
                  <a:lnTo>
                    <a:pt x="3145" y="91"/>
                  </a:lnTo>
                  <a:close/>
                  <a:moveTo>
                    <a:pt x="2825" y="92"/>
                  </a:moveTo>
                  <a:lnTo>
                    <a:pt x="2585" y="92"/>
                  </a:lnTo>
                  <a:lnTo>
                    <a:pt x="2584" y="12"/>
                  </a:lnTo>
                  <a:lnTo>
                    <a:pt x="2824" y="12"/>
                  </a:lnTo>
                  <a:lnTo>
                    <a:pt x="2825" y="92"/>
                  </a:lnTo>
                  <a:close/>
                  <a:moveTo>
                    <a:pt x="2505" y="92"/>
                  </a:moveTo>
                  <a:lnTo>
                    <a:pt x="2265" y="93"/>
                  </a:lnTo>
                  <a:lnTo>
                    <a:pt x="2264" y="13"/>
                  </a:lnTo>
                  <a:lnTo>
                    <a:pt x="2504" y="12"/>
                  </a:lnTo>
                  <a:lnTo>
                    <a:pt x="2505" y="92"/>
                  </a:lnTo>
                  <a:close/>
                  <a:moveTo>
                    <a:pt x="2185" y="93"/>
                  </a:moveTo>
                  <a:lnTo>
                    <a:pt x="1945" y="93"/>
                  </a:lnTo>
                  <a:lnTo>
                    <a:pt x="1944" y="13"/>
                  </a:lnTo>
                  <a:lnTo>
                    <a:pt x="2184" y="13"/>
                  </a:lnTo>
                  <a:lnTo>
                    <a:pt x="2185" y="93"/>
                  </a:lnTo>
                  <a:close/>
                  <a:moveTo>
                    <a:pt x="1865" y="93"/>
                  </a:moveTo>
                  <a:lnTo>
                    <a:pt x="1625" y="94"/>
                  </a:lnTo>
                  <a:lnTo>
                    <a:pt x="1624" y="14"/>
                  </a:lnTo>
                  <a:lnTo>
                    <a:pt x="1864" y="13"/>
                  </a:lnTo>
                  <a:lnTo>
                    <a:pt x="1865" y="93"/>
                  </a:lnTo>
                  <a:close/>
                  <a:moveTo>
                    <a:pt x="1545" y="94"/>
                  </a:moveTo>
                  <a:lnTo>
                    <a:pt x="1305" y="94"/>
                  </a:lnTo>
                  <a:lnTo>
                    <a:pt x="1304" y="14"/>
                  </a:lnTo>
                  <a:lnTo>
                    <a:pt x="1544" y="14"/>
                  </a:lnTo>
                  <a:lnTo>
                    <a:pt x="1545" y="94"/>
                  </a:lnTo>
                  <a:close/>
                  <a:moveTo>
                    <a:pt x="1225" y="94"/>
                  </a:moveTo>
                  <a:lnTo>
                    <a:pt x="985" y="95"/>
                  </a:lnTo>
                  <a:lnTo>
                    <a:pt x="984" y="15"/>
                  </a:lnTo>
                  <a:lnTo>
                    <a:pt x="1224" y="14"/>
                  </a:lnTo>
                  <a:lnTo>
                    <a:pt x="1225" y="94"/>
                  </a:lnTo>
                  <a:close/>
                  <a:moveTo>
                    <a:pt x="905" y="95"/>
                  </a:moveTo>
                  <a:lnTo>
                    <a:pt x="665" y="95"/>
                  </a:lnTo>
                  <a:lnTo>
                    <a:pt x="664" y="15"/>
                  </a:lnTo>
                  <a:lnTo>
                    <a:pt x="904" y="15"/>
                  </a:lnTo>
                  <a:lnTo>
                    <a:pt x="905" y="95"/>
                  </a:lnTo>
                  <a:close/>
                  <a:moveTo>
                    <a:pt x="585" y="96"/>
                  </a:moveTo>
                  <a:lnTo>
                    <a:pt x="345" y="96"/>
                  </a:lnTo>
                  <a:lnTo>
                    <a:pt x="344" y="16"/>
                  </a:lnTo>
                  <a:lnTo>
                    <a:pt x="584" y="16"/>
                  </a:lnTo>
                  <a:lnTo>
                    <a:pt x="585" y="96"/>
                  </a:lnTo>
                  <a:close/>
                  <a:moveTo>
                    <a:pt x="265" y="96"/>
                  </a:moveTo>
                  <a:lnTo>
                    <a:pt x="41" y="97"/>
                  </a:lnTo>
                  <a:lnTo>
                    <a:pt x="80" y="57"/>
                  </a:lnTo>
                  <a:lnTo>
                    <a:pt x="80" y="73"/>
                  </a:lnTo>
                  <a:lnTo>
                    <a:pt x="0" y="73"/>
                  </a:lnTo>
                  <a:lnTo>
                    <a:pt x="0" y="57"/>
                  </a:lnTo>
                  <a:cubicBezTo>
                    <a:pt x="0" y="35"/>
                    <a:pt x="18" y="17"/>
                    <a:pt x="40" y="17"/>
                  </a:cubicBezTo>
                  <a:lnTo>
                    <a:pt x="264" y="16"/>
                  </a:lnTo>
                  <a:lnTo>
                    <a:pt x="265" y="96"/>
                  </a:lnTo>
                  <a:close/>
                  <a:moveTo>
                    <a:pt x="80" y="153"/>
                  </a:moveTo>
                  <a:lnTo>
                    <a:pt x="80" y="393"/>
                  </a:lnTo>
                  <a:lnTo>
                    <a:pt x="0" y="393"/>
                  </a:lnTo>
                  <a:lnTo>
                    <a:pt x="0" y="153"/>
                  </a:lnTo>
                  <a:lnTo>
                    <a:pt x="80" y="153"/>
                  </a:lnTo>
                  <a:close/>
                  <a:moveTo>
                    <a:pt x="80" y="473"/>
                  </a:moveTo>
                  <a:lnTo>
                    <a:pt x="80" y="713"/>
                  </a:lnTo>
                  <a:lnTo>
                    <a:pt x="0" y="713"/>
                  </a:lnTo>
                  <a:lnTo>
                    <a:pt x="0" y="473"/>
                  </a:lnTo>
                  <a:lnTo>
                    <a:pt x="80" y="473"/>
                  </a:lnTo>
                  <a:close/>
                  <a:moveTo>
                    <a:pt x="80" y="793"/>
                  </a:moveTo>
                  <a:lnTo>
                    <a:pt x="80" y="1033"/>
                  </a:lnTo>
                  <a:lnTo>
                    <a:pt x="0" y="1033"/>
                  </a:lnTo>
                  <a:lnTo>
                    <a:pt x="0" y="793"/>
                  </a:lnTo>
                  <a:lnTo>
                    <a:pt x="80" y="793"/>
                  </a:lnTo>
                  <a:close/>
                  <a:moveTo>
                    <a:pt x="80" y="1113"/>
                  </a:moveTo>
                  <a:lnTo>
                    <a:pt x="80" y="1353"/>
                  </a:lnTo>
                  <a:lnTo>
                    <a:pt x="0" y="1353"/>
                  </a:lnTo>
                  <a:lnTo>
                    <a:pt x="0" y="1113"/>
                  </a:lnTo>
                  <a:lnTo>
                    <a:pt x="80" y="1113"/>
                  </a:lnTo>
                  <a:close/>
                  <a:moveTo>
                    <a:pt x="80" y="1433"/>
                  </a:moveTo>
                  <a:lnTo>
                    <a:pt x="80" y="1673"/>
                  </a:lnTo>
                  <a:lnTo>
                    <a:pt x="0" y="1673"/>
                  </a:lnTo>
                  <a:lnTo>
                    <a:pt x="0" y="1433"/>
                  </a:lnTo>
                  <a:lnTo>
                    <a:pt x="80" y="1433"/>
                  </a:lnTo>
                  <a:close/>
                  <a:moveTo>
                    <a:pt x="80" y="1753"/>
                  </a:moveTo>
                  <a:lnTo>
                    <a:pt x="80" y="1993"/>
                  </a:lnTo>
                  <a:lnTo>
                    <a:pt x="0" y="1993"/>
                  </a:lnTo>
                  <a:lnTo>
                    <a:pt x="0" y="1753"/>
                  </a:lnTo>
                  <a:lnTo>
                    <a:pt x="80" y="1753"/>
                  </a:lnTo>
                  <a:close/>
                  <a:moveTo>
                    <a:pt x="80" y="2073"/>
                  </a:moveTo>
                  <a:lnTo>
                    <a:pt x="80" y="2313"/>
                  </a:lnTo>
                  <a:lnTo>
                    <a:pt x="0" y="2313"/>
                  </a:lnTo>
                  <a:lnTo>
                    <a:pt x="0" y="2073"/>
                  </a:lnTo>
                  <a:lnTo>
                    <a:pt x="80" y="2073"/>
                  </a:lnTo>
                  <a:close/>
                  <a:moveTo>
                    <a:pt x="80" y="2393"/>
                  </a:moveTo>
                  <a:lnTo>
                    <a:pt x="80" y="2633"/>
                  </a:lnTo>
                  <a:lnTo>
                    <a:pt x="0" y="2633"/>
                  </a:lnTo>
                  <a:lnTo>
                    <a:pt x="0" y="2393"/>
                  </a:lnTo>
                  <a:lnTo>
                    <a:pt x="80" y="2393"/>
                  </a:lnTo>
                  <a:close/>
                  <a:moveTo>
                    <a:pt x="80" y="2713"/>
                  </a:moveTo>
                  <a:lnTo>
                    <a:pt x="80" y="2953"/>
                  </a:lnTo>
                  <a:lnTo>
                    <a:pt x="0" y="2953"/>
                  </a:lnTo>
                  <a:lnTo>
                    <a:pt x="0" y="2713"/>
                  </a:lnTo>
                  <a:lnTo>
                    <a:pt x="80" y="2713"/>
                  </a:lnTo>
                  <a:close/>
                  <a:moveTo>
                    <a:pt x="80" y="3033"/>
                  </a:moveTo>
                  <a:lnTo>
                    <a:pt x="80" y="3273"/>
                  </a:lnTo>
                  <a:lnTo>
                    <a:pt x="0" y="3273"/>
                  </a:lnTo>
                  <a:lnTo>
                    <a:pt x="0" y="3033"/>
                  </a:lnTo>
                  <a:lnTo>
                    <a:pt x="80" y="3033"/>
                  </a:lnTo>
                  <a:close/>
                  <a:moveTo>
                    <a:pt x="80" y="3353"/>
                  </a:moveTo>
                  <a:lnTo>
                    <a:pt x="80" y="3593"/>
                  </a:lnTo>
                  <a:lnTo>
                    <a:pt x="0" y="3593"/>
                  </a:lnTo>
                  <a:lnTo>
                    <a:pt x="0" y="3353"/>
                  </a:lnTo>
                  <a:lnTo>
                    <a:pt x="80" y="3353"/>
                  </a:lnTo>
                  <a:close/>
                  <a:moveTo>
                    <a:pt x="57" y="3616"/>
                  </a:moveTo>
                  <a:lnTo>
                    <a:pt x="297" y="3616"/>
                  </a:lnTo>
                  <a:lnTo>
                    <a:pt x="297" y="3696"/>
                  </a:lnTo>
                  <a:lnTo>
                    <a:pt x="57" y="3696"/>
                  </a:lnTo>
                  <a:lnTo>
                    <a:pt x="57" y="3616"/>
                  </a:lnTo>
                  <a:close/>
                  <a:moveTo>
                    <a:pt x="377" y="3616"/>
                  </a:moveTo>
                  <a:lnTo>
                    <a:pt x="617" y="3616"/>
                  </a:lnTo>
                  <a:lnTo>
                    <a:pt x="617" y="3696"/>
                  </a:lnTo>
                  <a:lnTo>
                    <a:pt x="377" y="3696"/>
                  </a:lnTo>
                  <a:lnTo>
                    <a:pt x="377" y="3616"/>
                  </a:lnTo>
                  <a:close/>
                  <a:moveTo>
                    <a:pt x="697" y="3616"/>
                  </a:moveTo>
                  <a:lnTo>
                    <a:pt x="937" y="3616"/>
                  </a:lnTo>
                  <a:lnTo>
                    <a:pt x="937" y="3696"/>
                  </a:lnTo>
                  <a:lnTo>
                    <a:pt x="697" y="3696"/>
                  </a:lnTo>
                  <a:lnTo>
                    <a:pt x="697" y="3616"/>
                  </a:lnTo>
                  <a:close/>
                  <a:moveTo>
                    <a:pt x="1017" y="3616"/>
                  </a:moveTo>
                  <a:lnTo>
                    <a:pt x="1257" y="3616"/>
                  </a:lnTo>
                  <a:lnTo>
                    <a:pt x="1257" y="3696"/>
                  </a:lnTo>
                  <a:lnTo>
                    <a:pt x="1017" y="3696"/>
                  </a:lnTo>
                  <a:lnTo>
                    <a:pt x="1017" y="3616"/>
                  </a:lnTo>
                  <a:close/>
                  <a:moveTo>
                    <a:pt x="1337" y="3616"/>
                  </a:moveTo>
                  <a:lnTo>
                    <a:pt x="1577" y="3616"/>
                  </a:lnTo>
                  <a:lnTo>
                    <a:pt x="1577" y="3696"/>
                  </a:lnTo>
                  <a:lnTo>
                    <a:pt x="1337" y="3696"/>
                  </a:lnTo>
                  <a:lnTo>
                    <a:pt x="1337" y="3616"/>
                  </a:lnTo>
                  <a:close/>
                  <a:moveTo>
                    <a:pt x="1657" y="3616"/>
                  </a:moveTo>
                  <a:lnTo>
                    <a:pt x="1897" y="3616"/>
                  </a:lnTo>
                  <a:lnTo>
                    <a:pt x="1897" y="3696"/>
                  </a:lnTo>
                  <a:lnTo>
                    <a:pt x="1657" y="3696"/>
                  </a:lnTo>
                  <a:lnTo>
                    <a:pt x="1657" y="3616"/>
                  </a:lnTo>
                  <a:close/>
                  <a:moveTo>
                    <a:pt x="1977" y="3616"/>
                  </a:moveTo>
                  <a:lnTo>
                    <a:pt x="2217" y="3616"/>
                  </a:lnTo>
                  <a:lnTo>
                    <a:pt x="2217" y="3696"/>
                  </a:lnTo>
                  <a:lnTo>
                    <a:pt x="1977" y="3696"/>
                  </a:lnTo>
                  <a:lnTo>
                    <a:pt x="1977" y="3616"/>
                  </a:lnTo>
                  <a:close/>
                  <a:moveTo>
                    <a:pt x="2297" y="3616"/>
                  </a:moveTo>
                  <a:lnTo>
                    <a:pt x="2537" y="3616"/>
                  </a:lnTo>
                  <a:lnTo>
                    <a:pt x="2537" y="3696"/>
                  </a:lnTo>
                  <a:lnTo>
                    <a:pt x="2297" y="3696"/>
                  </a:lnTo>
                  <a:lnTo>
                    <a:pt x="2297" y="3616"/>
                  </a:lnTo>
                  <a:close/>
                  <a:moveTo>
                    <a:pt x="2617" y="3616"/>
                  </a:moveTo>
                  <a:lnTo>
                    <a:pt x="2857" y="3616"/>
                  </a:lnTo>
                  <a:lnTo>
                    <a:pt x="2857" y="3696"/>
                  </a:lnTo>
                  <a:lnTo>
                    <a:pt x="2617" y="3696"/>
                  </a:lnTo>
                  <a:lnTo>
                    <a:pt x="2617" y="3616"/>
                  </a:lnTo>
                  <a:close/>
                  <a:moveTo>
                    <a:pt x="2937" y="3616"/>
                  </a:moveTo>
                  <a:lnTo>
                    <a:pt x="3177" y="3616"/>
                  </a:lnTo>
                  <a:lnTo>
                    <a:pt x="3177" y="3696"/>
                  </a:lnTo>
                  <a:lnTo>
                    <a:pt x="2937" y="3696"/>
                  </a:lnTo>
                  <a:lnTo>
                    <a:pt x="2937" y="3616"/>
                  </a:lnTo>
                  <a:close/>
                  <a:moveTo>
                    <a:pt x="3257" y="3616"/>
                  </a:moveTo>
                  <a:lnTo>
                    <a:pt x="3497" y="3616"/>
                  </a:lnTo>
                  <a:lnTo>
                    <a:pt x="3497" y="3696"/>
                  </a:lnTo>
                  <a:lnTo>
                    <a:pt x="3257" y="3696"/>
                  </a:lnTo>
                  <a:lnTo>
                    <a:pt x="3257" y="3616"/>
                  </a:lnTo>
                  <a:close/>
                  <a:moveTo>
                    <a:pt x="3577" y="3616"/>
                  </a:moveTo>
                  <a:lnTo>
                    <a:pt x="3817" y="3616"/>
                  </a:lnTo>
                  <a:lnTo>
                    <a:pt x="3817" y="3696"/>
                  </a:lnTo>
                  <a:lnTo>
                    <a:pt x="3577" y="3696"/>
                  </a:lnTo>
                  <a:lnTo>
                    <a:pt x="3577" y="3616"/>
                  </a:lnTo>
                  <a:close/>
                  <a:moveTo>
                    <a:pt x="3897" y="3616"/>
                  </a:moveTo>
                  <a:lnTo>
                    <a:pt x="4137" y="3616"/>
                  </a:lnTo>
                  <a:lnTo>
                    <a:pt x="4137" y="3696"/>
                  </a:lnTo>
                  <a:lnTo>
                    <a:pt x="3897" y="3696"/>
                  </a:lnTo>
                  <a:lnTo>
                    <a:pt x="3897" y="3616"/>
                  </a:lnTo>
                  <a:close/>
                  <a:moveTo>
                    <a:pt x="4217" y="3616"/>
                  </a:moveTo>
                  <a:lnTo>
                    <a:pt x="4457" y="3616"/>
                  </a:lnTo>
                  <a:lnTo>
                    <a:pt x="4457" y="3696"/>
                  </a:lnTo>
                  <a:lnTo>
                    <a:pt x="4217" y="3696"/>
                  </a:lnTo>
                  <a:lnTo>
                    <a:pt x="4217" y="3616"/>
                  </a:lnTo>
                  <a:close/>
                  <a:moveTo>
                    <a:pt x="4537" y="3616"/>
                  </a:moveTo>
                  <a:lnTo>
                    <a:pt x="4777" y="3616"/>
                  </a:lnTo>
                  <a:lnTo>
                    <a:pt x="4777" y="3696"/>
                  </a:lnTo>
                  <a:lnTo>
                    <a:pt x="4537" y="3696"/>
                  </a:lnTo>
                  <a:lnTo>
                    <a:pt x="4537" y="3616"/>
                  </a:lnTo>
                  <a:close/>
                  <a:moveTo>
                    <a:pt x="4857" y="3616"/>
                  </a:moveTo>
                  <a:lnTo>
                    <a:pt x="5097" y="3616"/>
                  </a:lnTo>
                  <a:lnTo>
                    <a:pt x="5097" y="3696"/>
                  </a:lnTo>
                  <a:lnTo>
                    <a:pt x="4857" y="3696"/>
                  </a:lnTo>
                  <a:lnTo>
                    <a:pt x="4857" y="3616"/>
                  </a:lnTo>
                  <a:close/>
                  <a:moveTo>
                    <a:pt x="5177" y="3616"/>
                  </a:moveTo>
                  <a:lnTo>
                    <a:pt x="5417" y="3616"/>
                  </a:lnTo>
                  <a:lnTo>
                    <a:pt x="5417" y="3696"/>
                  </a:lnTo>
                  <a:lnTo>
                    <a:pt x="5177" y="3696"/>
                  </a:lnTo>
                  <a:lnTo>
                    <a:pt x="5177" y="3616"/>
                  </a:lnTo>
                  <a:close/>
                  <a:moveTo>
                    <a:pt x="5497" y="3616"/>
                  </a:moveTo>
                  <a:lnTo>
                    <a:pt x="5737" y="3616"/>
                  </a:lnTo>
                  <a:lnTo>
                    <a:pt x="5737" y="3696"/>
                  </a:lnTo>
                  <a:lnTo>
                    <a:pt x="5497" y="3696"/>
                  </a:lnTo>
                  <a:lnTo>
                    <a:pt x="5497" y="3616"/>
                  </a:lnTo>
                  <a:close/>
                  <a:moveTo>
                    <a:pt x="5817" y="3616"/>
                  </a:moveTo>
                  <a:lnTo>
                    <a:pt x="6057" y="3616"/>
                  </a:lnTo>
                  <a:lnTo>
                    <a:pt x="6057" y="3696"/>
                  </a:lnTo>
                  <a:lnTo>
                    <a:pt x="5817" y="3696"/>
                  </a:lnTo>
                  <a:lnTo>
                    <a:pt x="5817" y="3616"/>
                  </a:lnTo>
                  <a:close/>
                  <a:moveTo>
                    <a:pt x="6137" y="3616"/>
                  </a:moveTo>
                  <a:lnTo>
                    <a:pt x="6377" y="3616"/>
                  </a:lnTo>
                  <a:lnTo>
                    <a:pt x="6377" y="3696"/>
                  </a:lnTo>
                  <a:lnTo>
                    <a:pt x="6137" y="3696"/>
                  </a:lnTo>
                  <a:lnTo>
                    <a:pt x="6137" y="3616"/>
                  </a:lnTo>
                  <a:close/>
                  <a:moveTo>
                    <a:pt x="6457" y="3616"/>
                  </a:moveTo>
                  <a:lnTo>
                    <a:pt x="6697" y="3616"/>
                  </a:lnTo>
                  <a:lnTo>
                    <a:pt x="6697" y="3696"/>
                  </a:lnTo>
                  <a:lnTo>
                    <a:pt x="6457" y="3696"/>
                  </a:lnTo>
                  <a:lnTo>
                    <a:pt x="6457" y="3616"/>
                  </a:lnTo>
                  <a:close/>
                  <a:moveTo>
                    <a:pt x="6777" y="3616"/>
                  </a:moveTo>
                  <a:lnTo>
                    <a:pt x="7017" y="3616"/>
                  </a:lnTo>
                  <a:lnTo>
                    <a:pt x="7017" y="3696"/>
                  </a:lnTo>
                  <a:lnTo>
                    <a:pt x="6777" y="3696"/>
                  </a:lnTo>
                  <a:lnTo>
                    <a:pt x="6777" y="3616"/>
                  </a:lnTo>
                  <a:close/>
                  <a:moveTo>
                    <a:pt x="7097" y="3616"/>
                  </a:moveTo>
                  <a:lnTo>
                    <a:pt x="7337" y="3616"/>
                  </a:lnTo>
                  <a:lnTo>
                    <a:pt x="7337" y="3696"/>
                  </a:lnTo>
                  <a:lnTo>
                    <a:pt x="7097" y="3696"/>
                  </a:lnTo>
                  <a:lnTo>
                    <a:pt x="7097" y="3616"/>
                  </a:lnTo>
                  <a:close/>
                  <a:moveTo>
                    <a:pt x="7417" y="3616"/>
                  </a:moveTo>
                  <a:lnTo>
                    <a:pt x="7657" y="3616"/>
                  </a:lnTo>
                  <a:lnTo>
                    <a:pt x="7657" y="3696"/>
                  </a:lnTo>
                  <a:lnTo>
                    <a:pt x="7417" y="3696"/>
                  </a:lnTo>
                  <a:lnTo>
                    <a:pt x="7417" y="3616"/>
                  </a:lnTo>
                  <a:close/>
                  <a:moveTo>
                    <a:pt x="7737" y="3616"/>
                  </a:moveTo>
                  <a:lnTo>
                    <a:pt x="7977" y="3616"/>
                  </a:lnTo>
                  <a:lnTo>
                    <a:pt x="7977" y="3696"/>
                  </a:lnTo>
                  <a:lnTo>
                    <a:pt x="7737" y="3696"/>
                  </a:lnTo>
                  <a:lnTo>
                    <a:pt x="7737" y="3616"/>
                  </a:lnTo>
                  <a:close/>
                  <a:moveTo>
                    <a:pt x="8057" y="3616"/>
                  </a:moveTo>
                  <a:lnTo>
                    <a:pt x="8297" y="3616"/>
                  </a:lnTo>
                  <a:lnTo>
                    <a:pt x="8297" y="3696"/>
                  </a:lnTo>
                  <a:lnTo>
                    <a:pt x="8057" y="3696"/>
                  </a:lnTo>
                  <a:lnTo>
                    <a:pt x="8057" y="3616"/>
                  </a:lnTo>
                  <a:close/>
                  <a:moveTo>
                    <a:pt x="8377" y="3616"/>
                  </a:moveTo>
                  <a:lnTo>
                    <a:pt x="8617" y="3616"/>
                  </a:lnTo>
                  <a:lnTo>
                    <a:pt x="8617" y="3696"/>
                  </a:lnTo>
                  <a:lnTo>
                    <a:pt x="8377" y="3696"/>
                  </a:lnTo>
                  <a:lnTo>
                    <a:pt x="8377" y="3616"/>
                  </a:lnTo>
                  <a:close/>
                  <a:moveTo>
                    <a:pt x="8697" y="3616"/>
                  </a:moveTo>
                  <a:lnTo>
                    <a:pt x="8872" y="3616"/>
                  </a:lnTo>
                  <a:lnTo>
                    <a:pt x="8872" y="3696"/>
                  </a:lnTo>
                  <a:lnTo>
                    <a:pt x="8697" y="3696"/>
                  </a:lnTo>
                  <a:lnTo>
                    <a:pt x="8697" y="361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6" name="Freeform 206"/>
            <p:cNvSpPr>
              <a:spLocks noEditPoints="1"/>
            </p:cNvSpPr>
            <p:nvPr/>
          </p:nvSpPr>
          <p:spPr bwMode="auto">
            <a:xfrm>
              <a:off x="3510228" y="2620198"/>
              <a:ext cx="2133964" cy="17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5" y="0"/>
                </a:cxn>
                <a:cxn ang="0">
                  <a:pos x="251" y="0"/>
                </a:cxn>
                <a:cxn ang="0">
                  <a:pos x="377" y="0"/>
                </a:cxn>
                <a:cxn ang="0">
                  <a:pos x="502" y="0"/>
                </a:cxn>
                <a:cxn ang="0">
                  <a:pos x="628" y="0"/>
                </a:cxn>
                <a:cxn ang="0">
                  <a:pos x="753" y="0"/>
                </a:cxn>
                <a:cxn ang="0">
                  <a:pos x="879" y="0"/>
                </a:cxn>
                <a:cxn ang="0">
                  <a:pos x="1005" y="0"/>
                </a:cxn>
                <a:cxn ang="0">
                  <a:pos x="1130" y="0"/>
                </a:cxn>
                <a:cxn ang="0">
                  <a:pos x="1256" y="0"/>
                </a:cxn>
                <a:cxn ang="0">
                  <a:pos x="1382" y="0"/>
                </a:cxn>
                <a:cxn ang="0">
                  <a:pos x="1507" y="0"/>
                </a:cxn>
                <a:cxn ang="0">
                  <a:pos x="1633" y="0"/>
                </a:cxn>
                <a:cxn ang="0">
                  <a:pos x="1758" y="0"/>
                </a:cxn>
                <a:cxn ang="0">
                  <a:pos x="1884" y="0"/>
                </a:cxn>
                <a:cxn ang="0">
                  <a:pos x="2010" y="0"/>
                </a:cxn>
                <a:cxn ang="0">
                  <a:pos x="2135" y="0"/>
                </a:cxn>
                <a:cxn ang="0">
                  <a:pos x="2261" y="0"/>
                </a:cxn>
                <a:cxn ang="0">
                  <a:pos x="2386" y="0"/>
                </a:cxn>
                <a:cxn ang="0">
                  <a:pos x="2512" y="0"/>
                </a:cxn>
                <a:cxn ang="0">
                  <a:pos x="2638" y="0"/>
                </a:cxn>
                <a:cxn ang="0">
                  <a:pos x="2763" y="1"/>
                </a:cxn>
                <a:cxn ang="0">
                  <a:pos x="2889" y="1"/>
                </a:cxn>
                <a:cxn ang="0">
                  <a:pos x="3014" y="1"/>
                </a:cxn>
                <a:cxn ang="0">
                  <a:pos x="3140" y="1"/>
                </a:cxn>
                <a:cxn ang="0">
                  <a:pos x="3266" y="1"/>
                </a:cxn>
                <a:cxn ang="0">
                  <a:pos x="3391" y="1"/>
                </a:cxn>
                <a:cxn ang="0">
                  <a:pos x="3517" y="1"/>
                </a:cxn>
                <a:cxn ang="0">
                  <a:pos x="3642" y="1"/>
                </a:cxn>
                <a:cxn ang="0">
                  <a:pos x="3768" y="1"/>
                </a:cxn>
                <a:cxn ang="0">
                  <a:pos x="3894" y="1"/>
                </a:cxn>
                <a:cxn ang="0">
                  <a:pos x="4019" y="1"/>
                </a:cxn>
                <a:cxn ang="0">
                  <a:pos x="4145" y="1"/>
                </a:cxn>
                <a:cxn ang="0">
                  <a:pos x="4270" y="1"/>
                </a:cxn>
                <a:cxn ang="0">
                  <a:pos x="4396" y="1"/>
                </a:cxn>
                <a:cxn ang="0">
                  <a:pos x="4522" y="1"/>
                </a:cxn>
                <a:cxn ang="0">
                  <a:pos x="4647" y="1"/>
                </a:cxn>
                <a:cxn ang="0">
                  <a:pos x="4773" y="1"/>
                </a:cxn>
                <a:cxn ang="0">
                  <a:pos x="4898" y="1"/>
                </a:cxn>
                <a:cxn ang="0">
                  <a:pos x="5024" y="1"/>
                </a:cxn>
                <a:cxn ang="0">
                  <a:pos x="5150" y="1"/>
                </a:cxn>
                <a:cxn ang="0">
                  <a:pos x="5275" y="1"/>
                </a:cxn>
                <a:cxn ang="0">
                  <a:pos x="5401" y="1"/>
                </a:cxn>
                <a:cxn ang="0">
                  <a:pos x="5527" y="1"/>
                </a:cxn>
                <a:cxn ang="0">
                  <a:pos x="5652" y="1"/>
                </a:cxn>
                <a:cxn ang="0">
                  <a:pos x="5778" y="1"/>
                </a:cxn>
                <a:cxn ang="0">
                  <a:pos x="5903" y="1"/>
                </a:cxn>
                <a:cxn ang="0">
                  <a:pos x="6029" y="1"/>
                </a:cxn>
                <a:cxn ang="0">
                  <a:pos x="6155" y="1"/>
                </a:cxn>
                <a:cxn ang="0">
                  <a:pos x="6280" y="1"/>
                </a:cxn>
                <a:cxn ang="0">
                  <a:pos x="6406" y="1"/>
                </a:cxn>
                <a:cxn ang="0">
                  <a:pos x="6531" y="1"/>
                </a:cxn>
                <a:cxn ang="0">
                  <a:pos x="6657" y="1"/>
                </a:cxn>
                <a:cxn ang="0">
                  <a:pos x="6783" y="1"/>
                </a:cxn>
                <a:cxn ang="0">
                  <a:pos x="6908" y="1"/>
                </a:cxn>
              </a:cxnLst>
              <a:rect l="0" t="0" r="r" b="b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7" name="Freeform 206"/>
            <p:cNvSpPr>
              <a:spLocks noEditPoints="1"/>
            </p:cNvSpPr>
            <p:nvPr/>
          </p:nvSpPr>
          <p:spPr bwMode="auto">
            <a:xfrm>
              <a:off x="3506526" y="3741817"/>
              <a:ext cx="2133964" cy="146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5" y="0"/>
                </a:cxn>
                <a:cxn ang="0">
                  <a:pos x="251" y="0"/>
                </a:cxn>
                <a:cxn ang="0">
                  <a:pos x="377" y="0"/>
                </a:cxn>
                <a:cxn ang="0">
                  <a:pos x="502" y="0"/>
                </a:cxn>
                <a:cxn ang="0">
                  <a:pos x="628" y="0"/>
                </a:cxn>
                <a:cxn ang="0">
                  <a:pos x="753" y="0"/>
                </a:cxn>
                <a:cxn ang="0">
                  <a:pos x="879" y="0"/>
                </a:cxn>
                <a:cxn ang="0">
                  <a:pos x="1005" y="0"/>
                </a:cxn>
                <a:cxn ang="0">
                  <a:pos x="1130" y="0"/>
                </a:cxn>
                <a:cxn ang="0">
                  <a:pos x="1256" y="0"/>
                </a:cxn>
                <a:cxn ang="0">
                  <a:pos x="1382" y="0"/>
                </a:cxn>
                <a:cxn ang="0">
                  <a:pos x="1507" y="0"/>
                </a:cxn>
                <a:cxn ang="0">
                  <a:pos x="1633" y="0"/>
                </a:cxn>
                <a:cxn ang="0">
                  <a:pos x="1758" y="0"/>
                </a:cxn>
                <a:cxn ang="0">
                  <a:pos x="1884" y="0"/>
                </a:cxn>
                <a:cxn ang="0">
                  <a:pos x="2010" y="0"/>
                </a:cxn>
                <a:cxn ang="0">
                  <a:pos x="2135" y="0"/>
                </a:cxn>
                <a:cxn ang="0">
                  <a:pos x="2261" y="0"/>
                </a:cxn>
                <a:cxn ang="0">
                  <a:pos x="2386" y="0"/>
                </a:cxn>
                <a:cxn ang="0">
                  <a:pos x="2512" y="0"/>
                </a:cxn>
                <a:cxn ang="0">
                  <a:pos x="2638" y="0"/>
                </a:cxn>
                <a:cxn ang="0">
                  <a:pos x="2763" y="1"/>
                </a:cxn>
                <a:cxn ang="0">
                  <a:pos x="2889" y="1"/>
                </a:cxn>
                <a:cxn ang="0">
                  <a:pos x="3014" y="1"/>
                </a:cxn>
                <a:cxn ang="0">
                  <a:pos x="3140" y="1"/>
                </a:cxn>
                <a:cxn ang="0">
                  <a:pos x="3266" y="1"/>
                </a:cxn>
                <a:cxn ang="0">
                  <a:pos x="3391" y="1"/>
                </a:cxn>
                <a:cxn ang="0">
                  <a:pos x="3517" y="1"/>
                </a:cxn>
                <a:cxn ang="0">
                  <a:pos x="3642" y="1"/>
                </a:cxn>
                <a:cxn ang="0">
                  <a:pos x="3768" y="1"/>
                </a:cxn>
                <a:cxn ang="0">
                  <a:pos x="3894" y="1"/>
                </a:cxn>
                <a:cxn ang="0">
                  <a:pos x="4019" y="1"/>
                </a:cxn>
                <a:cxn ang="0">
                  <a:pos x="4145" y="1"/>
                </a:cxn>
                <a:cxn ang="0">
                  <a:pos x="4270" y="1"/>
                </a:cxn>
                <a:cxn ang="0">
                  <a:pos x="4396" y="1"/>
                </a:cxn>
                <a:cxn ang="0">
                  <a:pos x="4522" y="1"/>
                </a:cxn>
                <a:cxn ang="0">
                  <a:pos x="4647" y="1"/>
                </a:cxn>
                <a:cxn ang="0">
                  <a:pos x="4773" y="1"/>
                </a:cxn>
                <a:cxn ang="0">
                  <a:pos x="4898" y="1"/>
                </a:cxn>
                <a:cxn ang="0">
                  <a:pos x="5024" y="1"/>
                </a:cxn>
                <a:cxn ang="0">
                  <a:pos x="5150" y="1"/>
                </a:cxn>
                <a:cxn ang="0">
                  <a:pos x="5275" y="1"/>
                </a:cxn>
                <a:cxn ang="0">
                  <a:pos x="5401" y="1"/>
                </a:cxn>
                <a:cxn ang="0">
                  <a:pos x="5527" y="1"/>
                </a:cxn>
                <a:cxn ang="0">
                  <a:pos x="5652" y="1"/>
                </a:cxn>
                <a:cxn ang="0">
                  <a:pos x="5778" y="1"/>
                </a:cxn>
                <a:cxn ang="0">
                  <a:pos x="5903" y="1"/>
                </a:cxn>
                <a:cxn ang="0">
                  <a:pos x="6029" y="1"/>
                </a:cxn>
                <a:cxn ang="0">
                  <a:pos x="6155" y="1"/>
                </a:cxn>
                <a:cxn ang="0">
                  <a:pos x="6280" y="1"/>
                </a:cxn>
                <a:cxn ang="0">
                  <a:pos x="6406" y="1"/>
                </a:cxn>
                <a:cxn ang="0">
                  <a:pos x="6531" y="1"/>
                </a:cxn>
                <a:cxn ang="0">
                  <a:pos x="6657" y="1"/>
                </a:cxn>
                <a:cxn ang="0">
                  <a:pos x="6783" y="1"/>
                </a:cxn>
                <a:cxn ang="0">
                  <a:pos x="6908" y="1"/>
                </a:cxn>
              </a:cxnLst>
              <a:rect l="0" t="0" r="r" b="b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8" name="Freeform 206"/>
            <p:cNvSpPr>
              <a:spLocks noEditPoints="1"/>
            </p:cNvSpPr>
            <p:nvPr/>
          </p:nvSpPr>
          <p:spPr bwMode="auto">
            <a:xfrm>
              <a:off x="3506526" y="4337678"/>
              <a:ext cx="2133964" cy="17525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92D050"/>
            </a:solidFill>
            <a:ln w="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9" name="Freeform 206"/>
            <p:cNvSpPr>
              <a:spLocks noEditPoints="1"/>
            </p:cNvSpPr>
            <p:nvPr/>
          </p:nvSpPr>
          <p:spPr bwMode="auto">
            <a:xfrm>
              <a:off x="3506526" y="2082755"/>
              <a:ext cx="2133964" cy="17525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92D050"/>
            </a:solidFill>
            <a:ln w="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0" name="Freeform 210"/>
            <p:cNvSpPr>
              <a:spLocks noEditPoints="1"/>
            </p:cNvSpPr>
            <p:nvPr/>
          </p:nvSpPr>
          <p:spPr bwMode="auto">
            <a:xfrm>
              <a:off x="5620131" y="2801293"/>
              <a:ext cx="20359" cy="782797"/>
            </a:xfrm>
            <a:custGeom>
              <a:avLst/>
              <a:gdLst>
                <a:gd name="T0" fmla="*/ 2147483647 w 47"/>
                <a:gd name="T1" fmla="*/ 2147483647 h 1814"/>
                <a:gd name="T2" fmla="*/ 2147483647 w 47"/>
                <a:gd name="T3" fmla="*/ 0 h 1814"/>
                <a:gd name="T4" fmla="*/ 2147483647 w 47"/>
                <a:gd name="T5" fmla="*/ 2147483647 h 1814"/>
                <a:gd name="T6" fmla="*/ 2147483647 w 47"/>
                <a:gd name="T7" fmla="*/ 2147483647 h 1814"/>
                <a:gd name="T8" fmla="*/ 2147483647 w 47"/>
                <a:gd name="T9" fmla="*/ 2147483647 h 1814"/>
                <a:gd name="T10" fmla="*/ 2147483647 w 47"/>
                <a:gd name="T11" fmla="*/ 2147483647 h 1814"/>
                <a:gd name="T12" fmla="*/ 2147483647 w 47"/>
                <a:gd name="T13" fmla="*/ 2147483647 h 1814"/>
                <a:gd name="T14" fmla="*/ 2147483647 w 47"/>
                <a:gd name="T15" fmla="*/ 2147483647 h 1814"/>
                <a:gd name="T16" fmla="*/ 2147483647 w 47"/>
                <a:gd name="T17" fmla="*/ 2147483647 h 1814"/>
                <a:gd name="T18" fmla="*/ 2147483647 w 47"/>
                <a:gd name="T19" fmla="*/ 2147483647 h 1814"/>
                <a:gd name="T20" fmla="*/ 2147483647 w 47"/>
                <a:gd name="T21" fmla="*/ 2147483647 h 1814"/>
                <a:gd name="T22" fmla="*/ 2147483647 w 47"/>
                <a:gd name="T23" fmla="*/ 2147483647 h 1814"/>
                <a:gd name="T24" fmla="*/ 2147483647 w 47"/>
                <a:gd name="T25" fmla="*/ 2147483647 h 1814"/>
                <a:gd name="T26" fmla="*/ 2147483647 w 47"/>
                <a:gd name="T27" fmla="*/ 2147483647 h 1814"/>
                <a:gd name="T28" fmla="*/ 2147483647 w 47"/>
                <a:gd name="T29" fmla="*/ 2147483647 h 1814"/>
                <a:gd name="T30" fmla="*/ 2147483647 w 47"/>
                <a:gd name="T31" fmla="*/ 2147483647 h 1814"/>
                <a:gd name="T32" fmla="*/ 2147483647 w 47"/>
                <a:gd name="T33" fmla="*/ 2147483647 h 1814"/>
                <a:gd name="T34" fmla="*/ 2147483647 w 47"/>
                <a:gd name="T35" fmla="*/ 2147483647 h 1814"/>
                <a:gd name="T36" fmla="*/ 2147483647 w 47"/>
                <a:gd name="T37" fmla="*/ 2147483647 h 1814"/>
                <a:gd name="T38" fmla="*/ 2147483647 w 47"/>
                <a:gd name="T39" fmla="*/ 2147483647 h 1814"/>
                <a:gd name="T40" fmla="*/ 2147483647 w 47"/>
                <a:gd name="T41" fmla="*/ 2147483647 h 1814"/>
                <a:gd name="T42" fmla="*/ 2147483647 w 47"/>
                <a:gd name="T43" fmla="*/ 2147483647 h 1814"/>
                <a:gd name="T44" fmla="*/ 2147483647 w 47"/>
                <a:gd name="T45" fmla="*/ 2147483647 h 1814"/>
                <a:gd name="T46" fmla="*/ 2147483647 w 47"/>
                <a:gd name="T47" fmla="*/ 2147483647 h 1814"/>
                <a:gd name="T48" fmla="*/ 2147483647 w 47"/>
                <a:gd name="T49" fmla="*/ 2147483647 h 1814"/>
                <a:gd name="T50" fmla="*/ 2147483647 w 47"/>
                <a:gd name="T51" fmla="*/ 2147483647 h 1814"/>
                <a:gd name="T52" fmla="*/ 2147483647 w 47"/>
                <a:gd name="T53" fmla="*/ 2147483647 h 1814"/>
                <a:gd name="T54" fmla="*/ 2147483647 w 47"/>
                <a:gd name="T55" fmla="*/ 2147483647 h 1814"/>
                <a:gd name="T56" fmla="*/ 2147483647 w 47"/>
                <a:gd name="T57" fmla="*/ 2147483647 h 1814"/>
                <a:gd name="T58" fmla="*/ 2147483647 w 47"/>
                <a:gd name="T59" fmla="*/ 2147483647 h 1814"/>
                <a:gd name="T60" fmla="*/ 2147483647 w 47"/>
                <a:gd name="T61" fmla="*/ 2147483647 h 1814"/>
                <a:gd name="T62" fmla="*/ 2147483647 w 47"/>
                <a:gd name="T63" fmla="*/ 2147483647 h 1814"/>
                <a:gd name="T64" fmla="*/ 2147483647 w 47"/>
                <a:gd name="T65" fmla="*/ 2147483647 h 1814"/>
                <a:gd name="T66" fmla="*/ 2147483647 w 47"/>
                <a:gd name="T67" fmla="*/ 2147483647 h 1814"/>
                <a:gd name="T68" fmla="*/ 2147483647 w 47"/>
                <a:gd name="T69" fmla="*/ 2147483647 h 1814"/>
                <a:gd name="T70" fmla="*/ 2147483647 w 47"/>
                <a:gd name="T71" fmla="*/ 2147483647 h 1814"/>
                <a:gd name="T72" fmla="*/ 0 w 47"/>
                <a:gd name="T73" fmla="*/ 2147483647 h 181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1814"/>
                <a:gd name="T113" fmla="*/ 47 w 47"/>
                <a:gd name="T114" fmla="*/ 1814 h 181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1814">
                  <a:moveTo>
                    <a:pt x="47" y="1"/>
                  </a:moveTo>
                  <a:lnTo>
                    <a:pt x="46" y="95"/>
                  </a:lnTo>
                  <a:lnTo>
                    <a:pt x="15" y="95"/>
                  </a:lnTo>
                  <a:lnTo>
                    <a:pt x="16" y="0"/>
                  </a:lnTo>
                  <a:lnTo>
                    <a:pt x="47" y="1"/>
                  </a:lnTo>
                  <a:close/>
                  <a:moveTo>
                    <a:pt x="46" y="127"/>
                  </a:moveTo>
                  <a:lnTo>
                    <a:pt x="45" y="221"/>
                  </a:lnTo>
                  <a:lnTo>
                    <a:pt x="14" y="220"/>
                  </a:lnTo>
                  <a:lnTo>
                    <a:pt x="15" y="126"/>
                  </a:lnTo>
                  <a:lnTo>
                    <a:pt x="46" y="127"/>
                  </a:lnTo>
                  <a:close/>
                  <a:moveTo>
                    <a:pt x="45" y="252"/>
                  </a:moveTo>
                  <a:lnTo>
                    <a:pt x="44" y="347"/>
                  </a:lnTo>
                  <a:lnTo>
                    <a:pt x="13" y="346"/>
                  </a:lnTo>
                  <a:lnTo>
                    <a:pt x="14" y="252"/>
                  </a:lnTo>
                  <a:lnTo>
                    <a:pt x="45" y="252"/>
                  </a:lnTo>
                  <a:close/>
                  <a:moveTo>
                    <a:pt x="44" y="378"/>
                  </a:moveTo>
                  <a:lnTo>
                    <a:pt x="43" y="472"/>
                  </a:lnTo>
                  <a:lnTo>
                    <a:pt x="12" y="472"/>
                  </a:lnTo>
                  <a:lnTo>
                    <a:pt x="12" y="377"/>
                  </a:lnTo>
                  <a:lnTo>
                    <a:pt x="44" y="378"/>
                  </a:lnTo>
                  <a:close/>
                  <a:moveTo>
                    <a:pt x="43" y="504"/>
                  </a:moveTo>
                  <a:lnTo>
                    <a:pt x="42" y="598"/>
                  </a:lnTo>
                  <a:lnTo>
                    <a:pt x="10" y="597"/>
                  </a:lnTo>
                  <a:lnTo>
                    <a:pt x="11" y="503"/>
                  </a:lnTo>
                  <a:lnTo>
                    <a:pt x="43" y="504"/>
                  </a:lnTo>
                  <a:close/>
                  <a:moveTo>
                    <a:pt x="42" y="629"/>
                  </a:moveTo>
                  <a:lnTo>
                    <a:pt x="41" y="724"/>
                  </a:lnTo>
                  <a:lnTo>
                    <a:pt x="9" y="723"/>
                  </a:lnTo>
                  <a:lnTo>
                    <a:pt x="10" y="629"/>
                  </a:lnTo>
                  <a:lnTo>
                    <a:pt x="42" y="629"/>
                  </a:lnTo>
                  <a:close/>
                  <a:moveTo>
                    <a:pt x="41" y="755"/>
                  </a:moveTo>
                  <a:lnTo>
                    <a:pt x="40" y="849"/>
                  </a:lnTo>
                  <a:lnTo>
                    <a:pt x="8" y="849"/>
                  </a:lnTo>
                  <a:lnTo>
                    <a:pt x="9" y="754"/>
                  </a:lnTo>
                  <a:lnTo>
                    <a:pt x="41" y="755"/>
                  </a:lnTo>
                  <a:close/>
                  <a:moveTo>
                    <a:pt x="39" y="881"/>
                  </a:moveTo>
                  <a:lnTo>
                    <a:pt x="39" y="975"/>
                  </a:lnTo>
                  <a:lnTo>
                    <a:pt x="7" y="974"/>
                  </a:lnTo>
                  <a:lnTo>
                    <a:pt x="8" y="880"/>
                  </a:lnTo>
                  <a:lnTo>
                    <a:pt x="39" y="881"/>
                  </a:lnTo>
                  <a:close/>
                  <a:moveTo>
                    <a:pt x="38" y="1006"/>
                  </a:moveTo>
                  <a:lnTo>
                    <a:pt x="37" y="1101"/>
                  </a:lnTo>
                  <a:lnTo>
                    <a:pt x="6" y="1100"/>
                  </a:lnTo>
                  <a:lnTo>
                    <a:pt x="7" y="1006"/>
                  </a:lnTo>
                  <a:lnTo>
                    <a:pt x="38" y="1006"/>
                  </a:lnTo>
                  <a:close/>
                  <a:moveTo>
                    <a:pt x="37" y="1132"/>
                  </a:moveTo>
                  <a:lnTo>
                    <a:pt x="36" y="1226"/>
                  </a:lnTo>
                  <a:lnTo>
                    <a:pt x="5" y="1226"/>
                  </a:lnTo>
                  <a:lnTo>
                    <a:pt x="6" y="1131"/>
                  </a:lnTo>
                  <a:lnTo>
                    <a:pt x="37" y="1132"/>
                  </a:lnTo>
                  <a:close/>
                  <a:moveTo>
                    <a:pt x="36" y="1258"/>
                  </a:moveTo>
                  <a:lnTo>
                    <a:pt x="35" y="1352"/>
                  </a:lnTo>
                  <a:lnTo>
                    <a:pt x="4" y="1351"/>
                  </a:lnTo>
                  <a:lnTo>
                    <a:pt x="5" y="1257"/>
                  </a:lnTo>
                  <a:lnTo>
                    <a:pt x="36" y="1258"/>
                  </a:lnTo>
                  <a:close/>
                  <a:moveTo>
                    <a:pt x="35" y="1383"/>
                  </a:moveTo>
                  <a:lnTo>
                    <a:pt x="34" y="1478"/>
                  </a:lnTo>
                  <a:lnTo>
                    <a:pt x="3" y="1477"/>
                  </a:lnTo>
                  <a:lnTo>
                    <a:pt x="4" y="1383"/>
                  </a:lnTo>
                  <a:lnTo>
                    <a:pt x="35" y="1383"/>
                  </a:lnTo>
                  <a:close/>
                  <a:moveTo>
                    <a:pt x="34" y="1509"/>
                  </a:moveTo>
                  <a:lnTo>
                    <a:pt x="33" y="1603"/>
                  </a:lnTo>
                  <a:lnTo>
                    <a:pt x="2" y="1603"/>
                  </a:lnTo>
                  <a:lnTo>
                    <a:pt x="3" y="1508"/>
                  </a:lnTo>
                  <a:lnTo>
                    <a:pt x="34" y="1509"/>
                  </a:lnTo>
                  <a:close/>
                  <a:moveTo>
                    <a:pt x="33" y="1635"/>
                  </a:moveTo>
                  <a:lnTo>
                    <a:pt x="32" y="1729"/>
                  </a:lnTo>
                  <a:lnTo>
                    <a:pt x="1" y="1728"/>
                  </a:lnTo>
                  <a:lnTo>
                    <a:pt x="2" y="1634"/>
                  </a:lnTo>
                  <a:lnTo>
                    <a:pt x="33" y="1635"/>
                  </a:lnTo>
                  <a:close/>
                  <a:moveTo>
                    <a:pt x="32" y="1760"/>
                  </a:moveTo>
                  <a:lnTo>
                    <a:pt x="31" y="1814"/>
                  </a:lnTo>
                  <a:lnTo>
                    <a:pt x="0" y="1813"/>
                  </a:lnTo>
                  <a:lnTo>
                    <a:pt x="0" y="1760"/>
                  </a:lnTo>
                  <a:lnTo>
                    <a:pt x="32" y="1760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pic>
        <p:nvPicPr>
          <p:cNvPr id="52" name="Picture 82"/>
          <p:cNvPicPr>
            <a:picLocks noChangeAspect="1" noChangeArrowheads="1"/>
          </p:cNvPicPr>
          <p:nvPr/>
        </p:nvPicPr>
        <p:blipFill>
          <a:blip r:embed="rId15" cstate="print"/>
          <a:srcRect l="2971" r="7169"/>
          <a:stretch>
            <a:fillRect/>
          </a:stretch>
        </p:blipFill>
        <p:spPr bwMode="auto">
          <a:xfrm>
            <a:off x="214282" y="2357430"/>
            <a:ext cx="2857520" cy="206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83"/>
          <p:cNvPicPr>
            <a:picLocks noChangeAspect="1" noChangeArrowheads="1"/>
          </p:cNvPicPr>
          <p:nvPr/>
        </p:nvPicPr>
        <p:blipFill>
          <a:blip r:embed="rId16" cstate="print"/>
          <a:srcRect l="3293" r="7553"/>
          <a:stretch>
            <a:fillRect/>
          </a:stretch>
        </p:blipFill>
        <p:spPr bwMode="auto">
          <a:xfrm>
            <a:off x="3143240" y="2357430"/>
            <a:ext cx="2786082" cy="210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84"/>
          <p:cNvPicPr>
            <a:picLocks noChangeAspect="1" noChangeArrowheads="1"/>
          </p:cNvPicPr>
          <p:nvPr/>
        </p:nvPicPr>
        <p:blipFill>
          <a:blip r:embed="rId17" cstate="print"/>
          <a:srcRect l="3928" r="8096"/>
          <a:stretch>
            <a:fillRect/>
          </a:stretch>
        </p:blipFill>
        <p:spPr bwMode="auto">
          <a:xfrm>
            <a:off x="6000760" y="2357547"/>
            <a:ext cx="2643206" cy="206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5" name="Tableau 54"/>
          <p:cNvGraphicFramePr>
            <a:graphicFrameLocks noGrp="1"/>
          </p:cNvGraphicFramePr>
          <p:nvPr/>
        </p:nvGraphicFramePr>
        <p:xfrm>
          <a:off x="119076" y="4468887"/>
          <a:ext cx="2886319" cy="1205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680"/>
                <a:gridCol w="884251"/>
                <a:gridCol w="842388"/>
              </a:tblGrid>
              <a:tr h="413468">
                <a:tc gridSpan="3">
                  <a:txBody>
                    <a:bodyPr/>
                    <a:lstStyle/>
                    <a:p>
                      <a:r>
                        <a:rPr lang="fr-FR" sz="1000" b="1" dirty="0" smtClean="0">
                          <a:solidFill>
                            <a:schemeClr val="tx1"/>
                          </a:solidFill>
                        </a:rPr>
                        <a:t>X = 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maximal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molar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rate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coming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out of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</a:rPr>
                        <a:t>argillites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</a:rPr>
                        <a:t> (15 m)</a:t>
                      </a:r>
                      <a:endParaRPr lang="fr-FR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70344">
                <a:tc>
                  <a:txBody>
                    <a:bodyPr/>
                    <a:lstStyle/>
                    <a:p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P (X&gt;10</a:t>
                      </a:r>
                      <a:r>
                        <a:rPr lang="fr-FR" sz="850" baseline="30000" dirty="0" smtClean="0">
                          <a:latin typeface="Lucida Sans" pitchFamily="34" charset="0"/>
                          <a:cs typeface="Lucida Sans" pitchFamily="34" charset="0"/>
                        </a:rPr>
                        <a:t>-5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 mol/</a:t>
                      </a:r>
                      <a:r>
                        <a:rPr lang="fr-FR" sz="850" dirty="0" err="1" smtClean="0">
                          <a:latin typeface="Lucida Sans" pitchFamily="34" charset="0"/>
                          <a:cs typeface="Lucida Sans" pitchFamily="34" charset="0"/>
                        </a:rPr>
                        <a:t>yr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85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Alliances: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70%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err="1" smtClean="0">
                          <a:latin typeface="Lucida Sans" pitchFamily="34" charset="0"/>
                          <a:cs typeface="Lucida Sans" pitchFamily="34" charset="0"/>
                        </a:rPr>
                        <a:t>GoldSim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70%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</a:tr>
              <a:tr h="254441">
                <a:tc>
                  <a:txBody>
                    <a:bodyPr/>
                    <a:lstStyle/>
                    <a:p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P (X&gt;10</a:t>
                      </a:r>
                      <a:r>
                        <a:rPr lang="fr-FR" sz="850" baseline="30000" dirty="0" smtClean="0">
                          <a:latin typeface="Lucida Sans" pitchFamily="34" charset="0"/>
                          <a:cs typeface="Lucida Sans" pitchFamily="34" charset="0"/>
                        </a:rPr>
                        <a:t>-6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 mol/</a:t>
                      </a:r>
                      <a:r>
                        <a:rPr lang="fr-FR" sz="850" dirty="0" err="1" smtClean="0">
                          <a:latin typeface="Lucida Sans" pitchFamily="34" charset="0"/>
                          <a:cs typeface="Lucida Sans" pitchFamily="34" charset="0"/>
                        </a:rPr>
                        <a:t>yr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85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Alliances: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95%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err="1" smtClean="0">
                          <a:latin typeface="Lucida Sans" pitchFamily="34" charset="0"/>
                          <a:cs typeface="Lucida Sans" pitchFamily="34" charset="0"/>
                        </a:rPr>
                        <a:t>GoldSim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95%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6" name="Tableau 55"/>
          <p:cNvGraphicFramePr>
            <a:graphicFrameLocks noGrp="1"/>
          </p:cNvGraphicFramePr>
          <p:nvPr/>
        </p:nvGraphicFramePr>
        <p:xfrm>
          <a:off x="3127402" y="4484668"/>
          <a:ext cx="2883671" cy="1205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616"/>
                <a:gridCol w="883442"/>
                <a:gridCol w="841613"/>
              </a:tblGrid>
              <a:tr h="413468">
                <a:tc gridSpan="3">
                  <a:txBody>
                    <a:bodyPr/>
                    <a:lstStyle/>
                    <a:p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X = maximal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molar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rate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coming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out of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argillites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(top +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bottom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1000" b="1" dirty="0">
                        <a:solidFill>
                          <a:schemeClr val="tx1"/>
                        </a:solidFill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91548">
                <a:tc>
                  <a:txBody>
                    <a:bodyPr/>
                    <a:lstStyle/>
                    <a:p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P (X&gt;10</a:t>
                      </a:r>
                      <a:r>
                        <a:rPr lang="fr-FR" sz="850" baseline="30000" dirty="0" smtClean="0">
                          <a:latin typeface="Lucida Sans" pitchFamily="34" charset="0"/>
                          <a:cs typeface="Lucida Sans" pitchFamily="34" charset="0"/>
                        </a:rPr>
                        <a:t>-6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 mol/</a:t>
                      </a:r>
                      <a:r>
                        <a:rPr lang="fr-FR" sz="850" dirty="0" err="1" smtClean="0">
                          <a:latin typeface="Lucida Sans" pitchFamily="34" charset="0"/>
                          <a:cs typeface="Lucida Sans" pitchFamily="34" charset="0"/>
                        </a:rPr>
                        <a:t>yr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85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Alliances: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52%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err="1" smtClean="0">
                          <a:latin typeface="Lucida Sans" pitchFamily="34" charset="0"/>
                          <a:cs typeface="Lucida Sans" pitchFamily="34" charset="0"/>
                        </a:rPr>
                        <a:t>GoldSim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45%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</a:tr>
              <a:tr h="286247">
                <a:tc>
                  <a:txBody>
                    <a:bodyPr/>
                    <a:lstStyle/>
                    <a:p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P (X&gt;10</a:t>
                      </a:r>
                      <a:r>
                        <a:rPr lang="fr-FR" sz="850" baseline="30000" dirty="0" smtClean="0">
                          <a:latin typeface="Lucida Sans" pitchFamily="34" charset="0"/>
                          <a:cs typeface="Lucida Sans" pitchFamily="34" charset="0"/>
                        </a:rPr>
                        <a:t>-7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 mol/</a:t>
                      </a:r>
                      <a:r>
                        <a:rPr lang="fr-FR" sz="850" dirty="0" err="1" smtClean="0">
                          <a:latin typeface="Lucida Sans" pitchFamily="34" charset="0"/>
                          <a:cs typeface="Lucida Sans" pitchFamily="34" charset="0"/>
                        </a:rPr>
                        <a:t>yr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85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Alliances: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62%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err="1" smtClean="0">
                          <a:latin typeface="Lucida Sans" pitchFamily="34" charset="0"/>
                          <a:cs typeface="Lucida Sans" pitchFamily="34" charset="0"/>
                        </a:rPr>
                        <a:t>GoldSim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60%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7" name="Tableau 56"/>
          <p:cNvGraphicFramePr>
            <a:graphicFrameLocks noGrp="1"/>
          </p:cNvGraphicFramePr>
          <p:nvPr/>
        </p:nvGraphicFramePr>
        <p:xfrm>
          <a:off x="6124575" y="4484668"/>
          <a:ext cx="2877059" cy="1205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5960"/>
                <a:gridCol w="881414"/>
                <a:gridCol w="839685"/>
              </a:tblGrid>
              <a:tr h="413468">
                <a:tc gridSpan="3">
                  <a:txBody>
                    <a:bodyPr/>
                    <a:lstStyle/>
                    <a:p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X = maximal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molar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rate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coming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 out of </a:t>
                      </a:r>
                      <a:r>
                        <a:rPr lang="fr-FR" sz="1000" b="1" dirty="0" err="1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gallery</a:t>
                      </a: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Lucida Sans" pitchFamily="34" charset="0"/>
                          <a:cs typeface="Lucida Sans" pitchFamily="34" charset="0"/>
                        </a:rPr>
                        <a:t>/EDZ</a:t>
                      </a:r>
                      <a:endParaRPr lang="fr-FR" sz="1000" b="1" dirty="0">
                        <a:solidFill>
                          <a:schemeClr val="tx1"/>
                        </a:solidFill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84923">
                <a:tc>
                  <a:txBody>
                    <a:bodyPr/>
                    <a:lstStyle/>
                    <a:p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P (X&gt;10</a:t>
                      </a:r>
                      <a:r>
                        <a:rPr lang="fr-FR" sz="850" baseline="30000" dirty="0" smtClean="0">
                          <a:latin typeface="Lucida Sans" pitchFamily="34" charset="0"/>
                          <a:cs typeface="Lucida Sans" pitchFamily="34" charset="0"/>
                        </a:rPr>
                        <a:t>-6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 mol/</a:t>
                      </a:r>
                      <a:r>
                        <a:rPr lang="fr-FR" sz="850" dirty="0" err="1" smtClean="0">
                          <a:latin typeface="Lucida Sans" pitchFamily="34" charset="0"/>
                          <a:cs typeface="Lucida Sans" pitchFamily="34" charset="0"/>
                        </a:rPr>
                        <a:t>yr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85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Alliances: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57%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err="1" smtClean="0">
                          <a:latin typeface="Lucida Sans" pitchFamily="34" charset="0"/>
                          <a:cs typeface="Lucida Sans" pitchFamily="34" charset="0"/>
                        </a:rPr>
                        <a:t>GoldSim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27%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</a:tr>
              <a:tr h="238539">
                <a:tc>
                  <a:txBody>
                    <a:bodyPr/>
                    <a:lstStyle/>
                    <a:p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P (X&gt;10</a:t>
                      </a:r>
                      <a:r>
                        <a:rPr lang="fr-FR" sz="850" baseline="30000" dirty="0" smtClean="0">
                          <a:latin typeface="Lucida Sans" pitchFamily="34" charset="0"/>
                          <a:cs typeface="Lucida Sans" pitchFamily="34" charset="0"/>
                        </a:rPr>
                        <a:t>-7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 mol/</a:t>
                      </a:r>
                      <a:r>
                        <a:rPr lang="fr-FR" sz="850" dirty="0" err="1" smtClean="0">
                          <a:latin typeface="Lucida Sans" pitchFamily="34" charset="0"/>
                          <a:cs typeface="Lucida Sans" pitchFamily="34" charset="0"/>
                        </a:rPr>
                        <a:t>yr</a:t>
                      </a:r>
                      <a:r>
                        <a:rPr lang="fr-FR" sz="850" dirty="0" smtClean="0">
                          <a:latin typeface="Lucida Sans" pitchFamily="34" charset="0"/>
                          <a:cs typeface="Lucida Sans" pitchFamily="34" charset="0"/>
                        </a:rPr>
                        <a:t>)</a:t>
                      </a:r>
                      <a:endParaRPr lang="fr-FR" sz="85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Alliances: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82%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00" dirty="0" err="1" smtClean="0">
                          <a:latin typeface="Lucida Sans" pitchFamily="34" charset="0"/>
                          <a:cs typeface="Lucida Sans" pitchFamily="34" charset="0"/>
                        </a:rPr>
                        <a:t>GoldSim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: </a:t>
                      </a:r>
                      <a:r>
                        <a:rPr lang="fr-FR" sz="1000" dirty="0" smtClean="0">
                          <a:latin typeface="Lucida Sans" pitchFamily="34" charset="0"/>
                          <a:cs typeface="Lucida Sans" pitchFamily="34" charset="0"/>
                        </a:rPr>
                        <a:t>62%</a:t>
                      </a:r>
                      <a:endParaRPr lang="fr-FR" sz="1000" dirty="0">
                        <a:latin typeface="Lucida Sans" pitchFamily="34" charset="0"/>
                        <a:cs typeface="Lucida San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8" name="ZoneTexte 28"/>
          <p:cNvSpPr txBox="1">
            <a:spLocks noChangeArrowheads="1"/>
          </p:cNvSpPr>
          <p:nvPr/>
        </p:nvSpPr>
        <p:spPr bwMode="auto">
          <a:xfrm>
            <a:off x="71406" y="5700713"/>
            <a:ext cx="8969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CCDF’s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curves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(Alliances/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Goldsim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) are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similar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for the host rock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pathway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(radial), but show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discrepancies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for the axial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pathway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(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along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b="1" dirty="0" err="1" smtClean="0">
                <a:effectLst/>
                <a:latin typeface="Arial Narrow" pitchFamily="34" charset="0"/>
                <a:sym typeface="Wingdings" pitchFamily="2" charset="2"/>
              </a:rPr>
              <a:t>disposal</a:t>
            </a:r>
            <a:r>
              <a:rPr lang="fr-FR" sz="1600" b="1" dirty="0" smtClean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600" b="1" dirty="0" err="1">
                <a:effectLst/>
                <a:latin typeface="Arial Narrow" pitchFamily="34" charset="0"/>
                <a:sym typeface="Wingdings" pitchFamily="2" charset="2"/>
              </a:rPr>
              <a:t>cell</a:t>
            </a:r>
            <a:r>
              <a:rPr lang="fr-FR" sz="1600" b="1" dirty="0">
                <a:effectLst/>
                <a:latin typeface="Arial Narrow" pitchFamily="34" charset="0"/>
                <a:sym typeface="Wingdings" pitchFamily="2" charset="2"/>
              </a:rPr>
              <a:t>) </a:t>
            </a:r>
            <a:r>
              <a:rPr lang="en-GB" sz="1400" i="1" dirty="0">
                <a:effectLst/>
                <a:sym typeface="Wingdings" pitchFamily="2" charset="2"/>
              </a:rPr>
              <a:t> linked to the representation of </a:t>
            </a:r>
            <a:r>
              <a:rPr lang="en-GB" sz="1400" i="1" dirty="0" err="1">
                <a:effectLst/>
                <a:sym typeface="Wingdings" pitchFamily="2" charset="2"/>
              </a:rPr>
              <a:t>advective</a:t>
            </a:r>
            <a:r>
              <a:rPr lang="en-GB" sz="1400" i="1" dirty="0">
                <a:effectLst/>
                <a:sym typeface="Wingdings" pitchFamily="2" charset="2"/>
              </a:rPr>
              <a:t> pathway with </a:t>
            </a:r>
            <a:r>
              <a:rPr lang="en-GB" sz="1400" i="1" dirty="0" err="1">
                <a:effectLst/>
                <a:sym typeface="Wingdings" pitchFamily="2" charset="2"/>
              </a:rPr>
              <a:t>GoldSim</a:t>
            </a:r>
            <a:endParaRPr lang="fr-FR" sz="1400" b="1" i="1" dirty="0">
              <a:effectLst/>
              <a:latin typeface="Arial Narrow" pitchFamily="34" charset="0"/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1428728" y="1500174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cxnSp>
        <p:nvCxnSpPr>
          <p:cNvPr id="60" name="Connecteur droit 59"/>
          <p:cNvCxnSpPr/>
          <p:nvPr/>
        </p:nvCxnSpPr>
        <p:spPr>
          <a:xfrm>
            <a:off x="538172" y="3005151"/>
            <a:ext cx="1584000" cy="15875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>
            <a:off x="535177" y="2595597"/>
            <a:ext cx="1332000" cy="15875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 rot="16200000" flipH="1">
            <a:off x="1077402" y="3397833"/>
            <a:ext cx="1584000" cy="1588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/>
          <p:cNvCxnSpPr/>
          <p:nvPr/>
        </p:nvCxnSpPr>
        <p:spPr>
          <a:xfrm rot="16200000">
            <a:off x="1523492" y="3595855"/>
            <a:ext cx="1152000" cy="7938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/>
          <p:cNvCxnSpPr/>
          <p:nvPr/>
        </p:nvCxnSpPr>
        <p:spPr>
          <a:xfrm>
            <a:off x="3452845" y="3444902"/>
            <a:ext cx="13140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/>
          <p:cNvCxnSpPr/>
          <p:nvPr/>
        </p:nvCxnSpPr>
        <p:spPr>
          <a:xfrm rot="16200000" flipH="1">
            <a:off x="4331376" y="3773771"/>
            <a:ext cx="864000" cy="1587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/>
          <p:cNvCxnSpPr/>
          <p:nvPr/>
        </p:nvCxnSpPr>
        <p:spPr>
          <a:xfrm>
            <a:off x="3449693" y="3316247"/>
            <a:ext cx="1314000" cy="17462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/>
          <p:cNvCxnSpPr/>
          <p:nvPr/>
        </p:nvCxnSpPr>
        <p:spPr>
          <a:xfrm>
            <a:off x="3444997" y="3184618"/>
            <a:ext cx="1098000" cy="14287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>
            <a:off x="3444997" y="3151226"/>
            <a:ext cx="1080000" cy="15875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/>
          <p:cNvCxnSpPr/>
          <p:nvPr/>
        </p:nvCxnSpPr>
        <p:spPr>
          <a:xfrm rot="16200000" flipH="1">
            <a:off x="4019111" y="3683771"/>
            <a:ext cx="1044000" cy="1587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/>
          <p:cNvCxnSpPr/>
          <p:nvPr/>
        </p:nvCxnSpPr>
        <p:spPr>
          <a:xfrm rot="16200000">
            <a:off x="6645488" y="3498359"/>
            <a:ext cx="1368000" cy="3175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/>
          <p:cNvCxnSpPr/>
          <p:nvPr/>
        </p:nvCxnSpPr>
        <p:spPr>
          <a:xfrm rot="16200000" flipH="1">
            <a:off x="7049041" y="3684806"/>
            <a:ext cx="972000" cy="11112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/>
          <p:cNvCxnSpPr/>
          <p:nvPr/>
        </p:nvCxnSpPr>
        <p:spPr>
          <a:xfrm>
            <a:off x="6278561" y="3714752"/>
            <a:ext cx="1260000" cy="4763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/>
          <p:cNvCxnSpPr/>
          <p:nvPr/>
        </p:nvCxnSpPr>
        <p:spPr>
          <a:xfrm>
            <a:off x="6286512" y="3222637"/>
            <a:ext cx="1249351" cy="4763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/>
          <p:cNvCxnSpPr/>
          <p:nvPr/>
        </p:nvCxnSpPr>
        <p:spPr>
          <a:xfrm>
            <a:off x="6278561" y="3135310"/>
            <a:ext cx="1044000" cy="7938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/>
          <p:cNvCxnSpPr/>
          <p:nvPr/>
        </p:nvCxnSpPr>
        <p:spPr>
          <a:xfrm>
            <a:off x="6276928" y="2806687"/>
            <a:ext cx="1044000" cy="7937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/>
          <p:cNvCxnSpPr/>
          <p:nvPr/>
        </p:nvCxnSpPr>
        <p:spPr>
          <a:xfrm rot="5400000" flipH="1" flipV="1">
            <a:off x="3393278" y="1750208"/>
            <a:ext cx="1357317" cy="142880"/>
          </a:xfrm>
          <a:prstGeom prst="line">
            <a:avLst/>
          </a:prstGeom>
          <a:ln w="9525">
            <a:solidFill>
              <a:srgbClr val="00FF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/>
          <p:cNvCxnSpPr>
            <a:endCxn id="16" idx="55"/>
          </p:cNvCxnSpPr>
          <p:nvPr/>
        </p:nvCxnSpPr>
        <p:spPr>
          <a:xfrm flipV="1">
            <a:off x="2357422" y="1447785"/>
            <a:ext cx="1295967" cy="909645"/>
          </a:xfrm>
          <a:prstGeom prst="line">
            <a:avLst/>
          </a:prstGeom>
          <a:ln w="95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/>
          <p:cNvCxnSpPr>
            <a:endCxn id="17" idx="55"/>
          </p:cNvCxnSpPr>
          <p:nvPr/>
        </p:nvCxnSpPr>
        <p:spPr>
          <a:xfrm flipV="1">
            <a:off x="2357422" y="2057385"/>
            <a:ext cx="1292792" cy="300045"/>
          </a:xfrm>
          <a:prstGeom prst="line">
            <a:avLst/>
          </a:prstGeom>
          <a:ln w="95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/>
          <p:cNvCxnSpPr/>
          <p:nvPr/>
        </p:nvCxnSpPr>
        <p:spPr>
          <a:xfrm rot="5400000" flipH="1" flipV="1">
            <a:off x="3964776" y="2393150"/>
            <a:ext cx="142878" cy="71438"/>
          </a:xfrm>
          <a:prstGeom prst="line">
            <a:avLst/>
          </a:prstGeom>
          <a:ln w="9525">
            <a:solidFill>
              <a:srgbClr val="00FF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10800000">
            <a:off x="5461060" y="1730390"/>
            <a:ext cx="1428760" cy="642942"/>
          </a:xfrm>
          <a:prstGeom prst="line">
            <a:avLst/>
          </a:prstGeom>
          <a:ln w="9525">
            <a:solidFill>
              <a:srgbClr val="7030A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Uncertainty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CCDFs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6" name="Espace réservé du numéro de diapositive 8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12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Image 98" descr="SHAUTBAS_PRCC_zoom_1e5_1e6_yrs.png"/>
          <p:cNvPicPr>
            <a:picLocks noChangeAspect="1"/>
          </p:cNvPicPr>
          <p:nvPr/>
        </p:nvPicPr>
        <p:blipFill>
          <a:blip r:embed="rId3" cstate="print"/>
          <a:srcRect l="2353" t="13349" r="38823" b="2745"/>
          <a:stretch>
            <a:fillRect/>
          </a:stretch>
        </p:blipFill>
        <p:spPr>
          <a:xfrm>
            <a:off x="5159406" y="3857749"/>
            <a:ext cx="3714776" cy="2643206"/>
          </a:xfrm>
          <a:prstGeom prst="rect">
            <a:avLst/>
          </a:prstGeom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52466" y="836601"/>
            <a:ext cx="6376988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Evolution in time of PRCC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indicator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(radial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concrete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) 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undisturbed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argillites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  <a:endParaRPr lang="fr-FR" sz="1700" i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14282" y="1714488"/>
            <a:ext cx="4412850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disposal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cell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(radial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concrete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)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5214942" y="3429000"/>
            <a:ext cx="3571900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undisturbed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argillites</a:t>
            </a:r>
            <a:endParaRPr lang="fr-FR" sz="1500" dirty="0">
              <a:effectLst/>
              <a:latin typeface="Lucida Sans" pitchFamily="34" charset="0"/>
              <a:cs typeface="Lucida Sans" pitchFamily="34" charset="0"/>
            </a:endParaRPr>
          </a:p>
        </p:txBody>
      </p:sp>
      <p:pic>
        <p:nvPicPr>
          <p:cNvPr id="51" name="Image 99" descr="Salvtotal_PRCC_zoom_1e0_1e4_yrs.png"/>
          <p:cNvPicPr>
            <a:picLocks noChangeAspect="1"/>
          </p:cNvPicPr>
          <p:nvPr/>
        </p:nvPicPr>
        <p:blipFill>
          <a:blip r:embed="rId4" cstate="print"/>
          <a:srcRect l="1981" t="14148" r="40784" b="2103"/>
          <a:stretch>
            <a:fillRect/>
          </a:stretch>
        </p:blipFill>
        <p:spPr bwMode="auto">
          <a:xfrm>
            <a:off x="230188" y="2151076"/>
            <a:ext cx="3770308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ZoneTexte 51"/>
          <p:cNvSpPr txBox="1"/>
          <p:nvPr/>
        </p:nvSpPr>
        <p:spPr>
          <a:xfrm>
            <a:off x="4286248" y="3714752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071934" y="4643446"/>
            <a:ext cx="896426" cy="439061"/>
            <a:chOff x="1220" y="780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4" name="Picture 28" descr="allianc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20" y="780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grpSp>
          <p:nvGrpSpPr>
            <p:cNvPr id="3" name="Group 29"/>
            <p:cNvGrpSpPr>
              <a:grpSpLocks noChangeAspect="1"/>
            </p:cNvGrpSpPr>
            <p:nvPr/>
          </p:nvGrpSpPr>
          <p:grpSpPr bwMode="auto">
            <a:xfrm>
              <a:off x="2770" y="838"/>
              <a:ext cx="313" cy="474"/>
              <a:chOff x="3540" y="706"/>
              <a:chExt cx="316" cy="433"/>
            </a:xfrm>
          </p:grpSpPr>
          <p:pic>
            <p:nvPicPr>
              <p:cNvPr id="56" name="Picture 30" descr="alliance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31944" r="89139" b="42592"/>
              <a:stretch>
                <a:fillRect/>
              </a:stretch>
            </p:blipFill>
            <p:spPr bwMode="auto">
              <a:xfrm>
                <a:off x="3540" y="706"/>
                <a:ext cx="316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grpSp>
            <p:nvGrpSpPr>
              <p:cNvPr id="4" name="Group 31"/>
              <p:cNvGrpSpPr>
                <a:grpSpLocks noChangeAspect="1"/>
              </p:cNvGrpSpPr>
              <p:nvPr/>
            </p:nvGrpSpPr>
            <p:grpSpPr bwMode="auto">
              <a:xfrm>
                <a:off x="3585" y="796"/>
                <a:ext cx="254" cy="316"/>
                <a:chOff x="1453" y="942"/>
                <a:chExt cx="254" cy="316"/>
              </a:xfrm>
            </p:grpSpPr>
            <p:pic>
              <p:nvPicPr>
                <p:cNvPr id="58" name="Picture 32" descr="Logo-eDF1-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2692" t="7480" r="16924" b="44876"/>
                <a:stretch>
                  <a:fillRect/>
                </a:stretch>
              </p:blipFill>
              <p:spPr bwMode="auto">
                <a:xfrm>
                  <a:off x="1454" y="942"/>
                  <a:ext cx="226" cy="21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  <p:pic>
              <p:nvPicPr>
                <p:cNvPr id="59" name="Picture 33" descr="Logo-eDF1-3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l="10577" t="59834" r="10577" b="18698"/>
                <a:stretch>
                  <a:fillRect/>
                </a:stretch>
              </p:blipFill>
              <p:spPr bwMode="auto">
                <a:xfrm>
                  <a:off x="1453" y="1159"/>
                  <a:ext cx="254" cy="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</p:grpSp>
        </p:grpSp>
      </p:grpSp>
      <p:grpSp>
        <p:nvGrpSpPr>
          <p:cNvPr id="5" name="Groupe 70"/>
          <p:cNvGrpSpPr>
            <a:grpSpLocks/>
          </p:cNvGrpSpPr>
          <p:nvPr/>
        </p:nvGrpSpPr>
        <p:grpSpPr bwMode="auto">
          <a:xfrm>
            <a:off x="7643833" y="3819536"/>
            <a:ext cx="1198541" cy="1038224"/>
            <a:chOff x="5715000" y="4625975"/>
            <a:chExt cx="1592263" cy="1660525"/>
          </a:xfrm>
        </p:grpSpPr>
        <p:grpSp>
          <p:nvGrpSpPr>
            <p:cNvPr id="9" name="Group 157"/>
            <p:cNvGrpSpPr>
              <a:grpSpLocks noChangeAspect="1"/>
            </p:cNvGrpSpPr>
            <p:nvPr/>
          </p:nvGrpSpPr>
          <p:grpSpPr bwMode="auto">
            <a:xfrm>
              <a:off x="5715000" y="4643438"/>
              <a:ext cx="1592263" cy="1643062"/>
              <a:chOff x="400" y="86"/>
              <a:chExt cx="7050" cy="5459"/>
            </a:xfrm>
          </p:grpSpPr>
          <p:pic>
            <p:nvPicPr>
              <p:cNvPr id="65" name="Picture 259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Picture 258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Picture 257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Picture 254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Picture 25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" name="Rectangle 248"/>
              <p:cNvSpPr>
                <a:spLocks noChangeArrowheads="1"/>
              </p:cNvSpPr>
              <p:nvPr/>
            </p:nvSpPr>
            <p:spPr bwMode="auto">
              <a:xfrm>
                <a:off x="1126" y="2342"/>
                <a:ext cx="4302" cy="94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71" name="Picture 24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Picture 24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3" name="Freeform 243"/>
              <p:cNvSpPr>
                <a:spLocks/>
              </p:cNvSpPr>
              <p:nvPr/>
            </p:nvSpPr>
            <p:spPr bwMode="auto">
              <a:xfrm>
                <a:off x="1540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4" name="Freeform 242"/>
              <p:cNvSpPr>
                <a:spLocks/>
              </p:cNvSpPr>
              <p:nvPr/>
            </p:nvSpPr>
            <p:spPr bwMode="auto">
              <a:xfrm>
                <a:off x="1779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5" name="Freeform 241"/>
              <p:cNvSpPr>
                <a:spLocks/>
              </p:cNvSpPr>
              <p:nvPr/>
            </p:nvSpPr>
            <p:spPr bwMode="auto">
              <a:xfrm>
                <a:off x="2018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6" name="Freeform 240"/>
              <p:cNvSpPr>
                <a:spLocks/>
              </p:cNvSpPr>
              <p:nvPr/>
            </p:nvSpPr>
            <p:spPr bwMode="auto">
              <a:xfrm>
                <a:off x="2248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7" name="Freeform 239"/>
              <p:cNvSpPr>
                <a:spLocks/>
              </p:cNvSpPr>
              <p:nvPr/>
            </p:nvSpPr>
            <p:spPr bwMode="auto">
              <a:xfrm>
                <a:off x="2487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8" name="Freeform 238"/>
              <p:cNvSpPr>
                <a:spLocks/>
              </p:cNvSpPr>
              <p:nvPr/>
            </p:nvSpPr>
            <p:spPr bwMode="auto">
              <a:xfrm>
                <a:off x="2716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9" name="Freeform 237"/>
              <p:cNvSpPr>
                <a:spLocks/>
              </p:cNvSpPr>
              <p:nvPr/>
            </p:nvSpPr>
            <p:spPr bwMode="auto">
              <a:xfrm>
                <a:off x="2955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0" name="Freeform 236"/>
              <p:cNvSpPr>
                <a:spLocks/>
              </p:cNvSpPr>
              <p:nvPr/>
            </p:nvSpPr>
            <p:spPr bwMode="auto">
              <a:xfrm>
                <a:off x="3194" y="2527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1" name="Freeform 235"/>
              <p:cNvSpPr>
                <a:spLocks/>
              </p:cNvSpPr>
              <p:nvPr/>
            </p:nvSpPr>
            <p:spPr bwMode="auto">
              <a:xfrm>
                <a:off x="3424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2" name="Freeform 234"/>
              <p:cNvSpPr>
                <a:spLocks/>
              </p:cNvSpPr>
              <p:nvPr/>
            </p:nvSpPr>
            <p:spPr bwMode="auto">
              <a:xfrm>
                <a:off x="3663" y="2527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3" name="Freeform 233"/>
              <p:cNvSpPr>
                <a:spLocks/>
              </p:cNvSpPr>
              <p:nvPr/>
            </p:nvSpPr>
            <p:spPr bwMode="auto">
              <a:xfrm>
                <a:off x="3902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4" name="Freeform 232"/>
              <p:cNvSpPr>
                <a:spLocks/>
              </p:cNvSpPr>
              <p:nvPr/>
            </p:nvSpPr>
            <p:spPr bwMode="auto">
              <a:xfrm>
                <a:off x="4132" y="2527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5" name="Freeform 231"/>
              <p:cNvSpPr>
                <a:spLocks/>
              </p:cNvSpPr>
              <p:nvPr/>
            </p:nvSpPr>
            <p:spPr bwMode="auto">
              <a:xfrm>
                <a:off x="4371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6" name="Freeform 230"/>
              <p:cNvSpPr>
                <a:spLocks/>
              </p:cNvSpPr>
              <p:nvPr/>
            </p:nvSpPr>
            <p:spPr bwMode="auto">
              <a:xfrm>
                <a:off x="4601" y="2520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7" name="Freeform 229"/>
              <p:cNvSpPr>
                <a:spLocks/>
              </p:cNvSpPr>
              <p:nvPr/>
            </p:nvSpPr>
            <p:spPr bwMode="auto">
              <a:xfrm>
                <a:off x="1310" y="2816"/>
                <a:ext cx="3530" cy="7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88" name="Picture 228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Picture 227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0" name="Picture 226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Picture 225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Picture 224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Picture 223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4" name="Rectangle 222"/>
              <p:cNvSpPr>
                <a:spLocks noChangeArrowheads="1"/>
              </p:cNvSpPr>
              <p:nvPr/>
            </p:nvSpPr>
            <p:spPr bwMode="auto">
              <a:xfrm>
                <a:off x="5373" y="2520"/>
                <a:ext cx="2059" cy="593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5" name="Rectangle 219"/>
              <p:cNvSpPr>
                <a:spLocks noChangeArrowheads="1"/>
              </p:cNvSpPr>
              <p:nvPr/>
            </p:nvSpPr>
            <p:spPr bwMode="auto">
              <a:xfrm>
                <a:off x="4840" y="2505"/>
                <a:ext cx="349" cy="608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6" name="Rectangle 216"/>
              <p:cNvSpPr>
                <a:spLocks noChangeArrowheads="1"/>
              </p:cNvSpPr>
              <p:nvPr/>
            </p:nvSpPr>
            <p:spPr bwMode="auto">
              <a:xfrm>
                <a:off x="6080" y="2520"/>
                <a:ext cx="708" cy="593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63" name="Freeform 206"/>
            <p:cNvSpPr>
              <a:spLocks noEditPoints="1"/>
            </p:cNvSpPr>
            <p:nvPr/>
          </p:nvSpPr>
          <p:spPr bwMode="auto">
            <a:xfrm flipV="1">
              <a:off x="5715000" y="4625975"/>
              <a:ext cx="1554896" cy="17855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4" name="Freeform 206"/>
            <p:cNvSpPr>
              <a:spLocks noEditPoints="1"/>
            </p:cNvSpPr>
            <p:nvPr/>
          </p:nvSpPr>
          <p:spPr bwMode="auto">
            <a:xfrm flipV="1">
              <a:off x="5715000" y="6248559"/>
              <a:ext cx="1554896" cy="17855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0" name="Groupe 29"/>
          <p:cNvGrpSpPr>
            <a:grpSpLocks/>
          </p:cNvGrpSpPr>
          <p:nvPr/>
        </p:nvGrpSpPr>
        <p:grpSpPr bwMode="auto">
          <a:xfrm>
            <a:off x="3903667" y="2063750"/>
            <a:ext cx="1311275" cy="1365250"/>
            <a:chOff x="5715000" y="4572000"/>
            <a:chExt cx="1592263" cy="1857375"/>
          </a:xfrm>
        </p:grpSpPr>
        <p:grpSp>
          <p:nvGrpSpPr>
            <p:cNvPr id="12" name="Group 157"/>
            <p:cNvGrpSpPr>
              <a:grpSpLocks noChangeAspect="1"/>
            </p:cNvGrpSpPr>
            <p:nvPr/>
          </p:nvGrpSpPr>
          <p:grpSpPr bwMode="auto">
            <a:xfrm>
              <a:off x="5715000" y="4572000"/>
              <a:ext cx="1592263" cy="1857375"/>
              <a:chOff x="400" y="86"/>
              <a:chExt cx="7050" cy="5459"/>
            </a:xfrm>
          </p:grpSpPr>
          <p:pic>
            <p:nvPicPr>
              <p:cNvPr id="17" name="Picture 259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258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257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254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251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Rectangle 248"/>
              <p:cNvSpPr>
                <a:spLocks noChangeArrowheads="1"/>
              </p:cNvSpPr>
              <p:nvPr/>
            </p:nvSpPr>
            <p:spPr bwMode="auto">
              <a:xfrm>
                <a:off x="1125" y="2346"/>
                <a:ext cx="4302" cy="93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23" name="Picture 24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4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Freeform 243"/>
              <p:cNvSpPr>
                <a:spLocks/>
              </p:cNvSpPr>
              <p:nvPr/>
            </p:nvSpPr>
            <p:spPr bwMode="auto">
              <a:xfrm>
                <a:off x="1544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6" name="Freeform 242"/>
              <p:cNvSpPr>
                <a:spLocks/>
              </p:cNvSpPr>
              <p:nvPr/>
            </p:nvSpPr>
            <p:spPr bwMode="auto">
              <a:xfrm>
                <a:off x="1774" y="2530"/>
                <a:ext cx="1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7" name="Freeform 241"/>
              <p:cNvSpPr>
                <a:spLocks/>
              </p:cNvSpPr>
              <p:nvPr/>
            </p:nvSpPr>
            <p:spPr bwMode="auto">
              <a:xfrm>
                <a:off x="2013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8" name="Freeform 240"/>
              <p:cNvSpPr>
                <a:spLocks/>
              </p:cNvSpPr>
              <p:nvPr/>
            </p:nvSpPr>
            <p:spPr bwMode="auto">
              <a:xfrm>
                <a:off x="2252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9" name="Freeform 239"/>
              <p:cNvSpPr>
                <a:spLocks/>
              </p:cNvSpPr>
              <p:nvPr/>
            </p:nvSpPr>
            <p:spPr bwMode="auto">
              <a:xfrm>
                <a:off x="2483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0" name="Freeform 238"/>
              <p:cNvSpPr>
                <a:spLocks/>
              </p:cNvSpPr>
              <p:nvPr/>
            </p:nvSpPr>
            <p:spPr bwMode="auto">
              <a:xfrm>
                <a:off x="2722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1" name="Freeform 237"/>
              <p:cNvSpPr>
                <a:spLocks/>
              </p:cNvSpPr>
              <p:nvPr/>
            </p:nvSpPr>
            <p:spPr bwMode="auto">
              <a:xfrm>
                <a:off x="2952" y="2530"/>
                <a:ext cx="1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2" name="Freeform 236"/>
              <p:cNvSpPr>
                <a:spLocks/>
              </p:cNvSpPr>
              <p:nvPr/>
            </p:nvSpPr>
            <p:spPr bwMode="auto">
              <a:xfrm>
                <a:off x="3191" y="2530"/>
                <a:ext cx="9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3" name="Freeform 235"/>
              <p:cNvSpPr>
                <a:spLocks/>
              </p:cNvSpPr>
              <p:nvPr/>
            </p:nvSpPr>
            <p:spPr bwMode="auto">
              <a:xfrm>
                <a:off x="3430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4" name="Freeform 234"/>
              <p:cNvSpPr>
                <a:spLocks/>
              </p:cNvSpPr>
              <p:nvPr/>
            </p:nvSpPr>
            <p:spPr bwMode="auto">
              <a:xfrm>
                <a:off x="3660" y="2530"/>
                <a:ext cx="9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5" name="Freeform 233"/>
              <p:cNvSpPr>
                <a:spLocks/>
              </p:cNvSpPr>
              <p:nvPr/>
            </p:nvSpPr>
            <p:spPr bwMode="auto">
              <a:xfrm>
                <a:off x="3899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6" name="Freeform 232"/>
              <p:cNvSpPr>
                <a:spLocks/>
              </p:cNvSpPr>
              <p:nvPr/>
            </p:nvSpPr>
            <p:spPr bwMode="auto">
              <a:xfrm>
                <a:off x="4130" y="2530"/>
                <a:ext cx="1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7" name="Freeform 231"/>
              <p:cNvSpPr>
                <a:spLocks/>
              </p:cNvSpPr>
              <p:nvPr/>
            </p:nvSpPr>
            <p:spPr bwMode="auto">
              <a:xfrm>
                <a:off x="4369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8" name="Freeform 230"/>
              <p:cNvSpPr>
                <a:spLocks/>
              </p:cNvSpPr>
              <p:nvPr/>
            </p:nvSpPr>
            <p:spPr bwMode="auto">
              <a:xfrm>
                <a:off x="4608" y="2524"/>
                <a:ext cx="9" cy="584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9" name="Freeform 229"/>
              <p:cNvSpPr>
                <a:spLocks/>
              </p:cNvSpPr>
              <p:nvPr/>
            </p:nvSpPr>
            <p:spPr bwMode="auto">
              <a:xfrm>
                <a:off x="1313" y="2816"/>
                <a:ext cx="3534" cy="6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40" name="Picture 228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227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226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Picture 225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224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Picture 223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Rectangle 222"/>
              <p:cNvSpPr>
                <a:spLocks noChangeArrowheads="1"/>
              </p:cNvSpPr>
              <p:nvPr/>
            </p:nvSpPr>
            <p:spPr bwMode="auto">
              <a:xfrm>
                <a:off x="5376" y="2517"/>
                <a:ext cx="2057" cy="597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Rectangle 219"/>
              <p:cNvSpPr>
                <a:spLocks noChangeArrowheads="1"/>
              </p:cNvSpPr>
              <p:nvPr/>
            </p:nvSpPr>
            <p:spPr bwMode="auto">
              <a:xfrm>
                <a:off x="4838" y="2504"/>
                <a:ext cx="358" cy="609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Rectangle 216"/>
              <p:cNvSpPr>
                <a:spLocks noChangeArrowheads="1"/>
              </p:cNvSpPr>
              <p:nvPr/>
            </p:nvSpPr>
            <p:spPr bwMode="auto">
              <a:xfrm>
                <a:off x="6076" y="2517"/>
                <a:ext cx="708" cy="597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6" name="Freeform 211"/>
            <p:cNvSpPr>
              <a:spLocks noEditPoints="1"/>
            </p:cNvSpPr>
            <p:nvPr/>
          </p:nvSpPr>
          <p:spPr bwMode="auto">
            <a:xfrm>
              <a:off x="5857648" y="5306311"/>
              <a:ext cx="929141" cy="336919"/>
            </a:xfrm>
            <a:custGeom>
              <a:avLst/>
              <a:gdLst>
                <a:gd name="T0" fmla="*/ 2147483647 w 8249"/>
                <a:gd name="T1" fmla="*/ 2147483647 h 1952"/>
                <a:gd name="T2" fmla="*/ 2147483647 w 8249"/>
                <a:gd name="T3" fmla="*/ 2147483647 h 1952"/>
                <a:gd name="T4" fmla="*/ 2147483647 w 8249"/>
                <a:gd name="T5" fmla="*/ 2147483647 h 1952"/>
                <a:gd name="T6" fmla="*/ 2147483647 w 8249"/>
                <a:gd name="T7" fmla="*/ 2147483647 h 1952"/>
                <a:gd name="T8" fmla="*/ 2147483647 w 8249"/>
                <a:gd name="T9" fmla="*/ 2147483647 h 1952"/>
                <a:gd name="T10" fmla="*/ 2147483647 w 8249"/>
                <a:gd name="T11" fmla="*/ 2147483647 h 1952"/>
                <a:gd name="T12" fmla="*/ 2147483647 w 8249"/>
                <a:gd name="T13" fmla="*/ 2147483647 h 1952"/>
                <a:gd name="T14" fmla="*/ 2147483647 w 8249"/>
                <a:gd name="T15" fmla="*/ 2147483647 h 1952"/>
                <a:gd name="T16" fmla="*/ 2147483647 w 8249"/>
                <a:gd name="T17" fmla="*/ 2147483647 h 1952"/>
                <a:gd name="T18" fmla="*/ 2147483647 w 8249"/>
                <a:gd name="T19" fmla="*/ 2147483647 h 1952"/>
                <a:gd name="T20" fmla="*/ 2147483647 w 8249"/>
                <a:gd name="T21" fmla="*/ 2147483647 h 1952"/>
                <a:gd name="T22" fmla="*/ 2147483647 w 8249"/>
                <a:gd name="T23" fmla="*/ 2147483647 h 1952"/>
                <a:gd name="T24" fmla="*/ 2147483647 w 8249"/>
                <a:gd name="T25" fmla="*/ 2147483647 h 1952"/>
                <a:gd name="T26" fmla="*/ 2147483647 w 8249"/>
                <a:gd name="T27" fmla="*/ 2147483647 h 1952"/>
                <a:gd name="T28" fmla="*/ 2147483647 w 8249"/>
                <a:gd name="T29" fmla="*/ 2147483647 h 1952"/>
                <a:gd name="T30" fmla="*/ 2147483647 w 8249"/>
                <a:gd name="T31" fmla="*/ 2147483647 h 1952"/>
                <a:gd name="T32" fmla="*/ 2147483647 w 8249"/>
                <a:gd name="T33" fmla="*/ 2147483647 h 1952"/>
                <a:gd name="T34" fmla="*/ 2147483647 w 8249"/>
                <a:gd name="T35" fmla="*/ 2147483647 h 1952"/>
                <a:gd name="T36" fmla="*/ 2147483647 w 8249"/>
                <a:gd name="T37" fmla="*/ 2147483647 h 1952"/>
                <a:gd name="T38" fmla="*/ 2147483647 w 8249"/>
                <a:gd name="T39" fmla="*/ 2147483647 h 1952"/>
                <a:gd name="T40" fmla="*/ 2147483647 w 8249"/>
                <a:gd name="T41" fmla="*/ 2147483647 h 1952"/>
                <a:gd name="T42" fmla="*/ 2147483647 w 8249"/>
                <a:gd name="T43" fmla="*/ 2147483647 h 1952"/>
                <a:gd name="T44" fmla="*/ 2147483647 w 8249"/>
                <a:gd name="T45" fmla="*/ 2147483647 h 1952"/>
                <a:gd name="T46" fmla="*/ 2147483647 w 8249"/>
                <a:gd name="T47" fmla="*/ 2147483647 h 1952"/>
                <a:gd name="T48" fmla="*/ 2147483647 w 8249"/>
                <a:gd name="T49" fmla="*/ 2147483647 h 1952"/>
                <a:gd name="T50" fmla="*/ 0 w 8249"/>
                <a:gd name="T51" fmla="*/ 2147483647 h 1952"/>
                <a:gd name="T52" fmla="*/ 2147483647 w 8249"/>
                <a:gd name="T53" fmla="*/ 2147483647 h 1952"/>
                <a:gd name="T54" fmla="*/ 2147483647 w 8249"/>
                <a:gd name="T55" fmla="*/ 2147483647 h 1952"/>
                <a:gd name="T56" fmla="*/ 2147483647 w 8249"/>
                <a:gd name="T57" fmla="*/ 2147483647 h 1952"/>
                <a:gd name="T58" fmla="*/ 2147483647 w 8249"/>
                <a:gd name="T59" fmla="*/ 2147483647 h 1952"/>
                <a:gd name="T60" fmla="*/ 2147483647 w 8249"/>
                <a:gd name="T61" fmla="*/ 2147483647 h 1952"/>
                <a:gd name="T62" fmla="*/ 2147483647 w 8249"/>
                <a:gd name="T63" fmla="*/ 2147483647 h 1952"/>
                <a:gd name="T64" fmla="*/ 2147483647 w 8249"/>
                <a:gd name="T65" fmla="*/ 2147483647 h 1952"/>
                <a:gd name="T66" fmla="*/ 2147483647 w 8249"/>
                <a:gd name="T67" fmla="*/ 2147483647 h 1952"/>
                <a:gd name="T68" fmla="*/ 2147483647 w 8249"/>
                <a:gd name="T69" fmla="*/ 2147483647 h 1952"/>
                <a:gd name="T70" fmla="*/ 2147483647 w 8249"/>
                <a:gd name="T71" fmla="*/ 2147483647 h 1952"/>
                <a:gd name="T72" fmla="*/ 2147483647 w 8249"/>
                <a:gd name="T73" fmla="*/ 2147483647 h 1952"/>
                <a:gd name="T74" fmla="*/ 2147483647 w 8249"/>
                <a:gd name="T75" fmla="*/ 2147483647 h 1952"/>
                <a:gd name="T76" fmla="*/ 2147483647 w 8249"/>
                <a:gd name="T77" fmla="*/ 2147483647 h 1952"/>
                <a:gd name="T78" fmla="*/ 2147483647 w 8249"/>
                <a:gd name="T79" fmla="*/ 2147483647 h 1952"/>
                <a:gd name="T80" fmla="*/ 2147483647 w 8249"/>
                <a:gd name="T81" fmla="*/ 2147483647 h 1952"/>
                <a:gd name="T82" fmla="*/ 2147483647 w 8249"/>
                <a:gd name="T83" fmla="*/ 2147483647 h 1952"/>
                <a:gd name="T84" fmla="*/ 2147483647 w 8249"/>
                <a:gd name="T85" fmla="*/ 2147483647 h 1952"/>
                <a:gd name="T86" fmla="*/ 2147483647 w 8249"/>
                <a:gd name="T87" fmla="*/ 2147483647 h 1952"/>
                <a:gd name="T88" fmla="*/ 2147483647 w 8249"/>
                <a:gd name="T89" fmla="*/ 2147483647 h 1952"/>
                <a:gd name="T90" fmla="*/ 2147483647 w 8249"/>
                <a:gd name="T91" fmla="*/ 2147483647 h 1952"/>
                <a:gd name="T92" fmla="*/ 2147483647 w 8249"/>
                <a:gd name="T93" fmla="*/ 2147483647 h 1952"/>
                <a:gd name="T94" fmla="*/ 2147483647 w 8249"/>
                <a:gd name="T95" fmla="*/ 2147483647 h 1952"/>
                <a:gd name="T96" fmla="*/ 2147483647 w 8249"/>
                <a:gd name="T97" fmla="*/ 2147483647 h 1952"/>
                <a:gd name="T98" fmla="*/ 2147483647 w 8249"/>
                <a:gd name="T99" fmla="*/ 2147483647 h 1952"/>
                <a:gd name="T100" fmla="*/ 2147483647 w 8249"/>
                <a:gd name="T101" fmla="*/ 2147483647 h 1952"/>
                <a:gd name="T102" fmla="*/ 2147483647 w 8249"/>
                <a:gd name="T103" fmla="*/ 2147483647 h 1952"/>
                <a:gd name="T104" fmla="*/ 2147483647 w 8249"/>
                <a:gd name="T105" fmla="*/ 2147483647 h 1952"/>
                <a:gd name="T106" fmla="*/ 2147483647 w 8249"/>
                <a:gd name="T107" fmla="*/ 2147483647 h 1952"/>
                <a:gd name="T108" fmla="*/ 2147483647 w 8249"/>
                <a:gd name="T109" fmla="*/ 2147483647 h 1952"/>
                <a:gd name="T110" fmla="*/ 2147483647 w 8249"/>
                <a:gd name="T111" fmla="*/ 2147483647 h 1952"/>
                <a:gd name="T112" fmla="*/ 2147483647 w 8249"/>
                <a:gd name="T113" fmla="*/ 2147483647 h 1952"/>
                <a:gd name="T114" fmla="*/ 2147483647 w 8249"/>
                <a:gd name="T115" fmla="*/ 2147483647 h 1952"/>
                <a:gd name="T116" fmla="*/ 2147483647 w 8249"/>
                <a:gd name="T117" fmla="*/ 2147483647 h 19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249"/>
                <a:gd name="T178" fmla="*/ 0 h 1952"/>
                <a:gd name="T179" fmla="*/ 8249 w 8249"/>
                <a:gd name="T180" fmla="*/ 1952 h 19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249" h="1952">
                  <a:moveTo>
                    <a:pt x="8249" y="80"/>
                  </a:moveTo>
                  <a:lnTo>
                    <a:pt x="8009" y="81"/>
                  </a:lnTo>
                  <a:lnTo>
                    <a:pt x="8008" y="1"/>
                  </a:lnTo>
                  <a:lnTo>
                    <a:pt x="8248" y="0"/>
                  </a:lnTo>
                  <a:lnTo>
                    <a:pt x="8249" y="80"/>
                  </a:lnTo>
                  <a:close/>
                  <a:moveTo>
                    <a:pt x="7929" y="81"/>
                  </a:moveTo>
                  <a:lnTo>
                    <a:pt x="7689" y="81"/>
                  </a:lnTo>
                  <a:lnTo>
                    <a:pt x="7688" y="1"/>
                  </a:lnTo>
                  <a:lnTo>
                    <a:pt x="7928" y="1"/>
                  </a:lnTo>
                  <a:lnTo>
                    <a:pt x="7929" y="81"/>
                  </a:lnTo>
                  <a:close/>
                  <a:moveTo>
                    <a:pt x="7609" y="81"/>
                  </a:moveTo>
                  <a:lnTo>
                    <a:pt x="7369" y="81"/>
                  </a:lnTo>
                  <a:lnTo>
                    <a:pt x="7368" y="1"/>
                  </a:lnTo>
                  <a:lnTo>
                    <a:pt x="7608" y="1"/>
                  </a:lnTo>
                  <a:lnTo>
                    <a:pt x="7609" y="81"/>
                  </a:lnTo>
                  <a:close/>
                  <a:moveTo>
                    <a:pt x="7289" y="81"/>
                  </a:moveTo>
                  <a:lnTo>
                    <a:pt x="7049" y="82"/>
                  </a:lnTo>
                  <a:lnTo>
                    <a:pt x="7048" y="2"/>
                  </a:lnTo>
                  <a:lnTo>
                    <a:pt x="7288" y="1"/>
                  </a:lnTo>
                  <a:lnTo>
                    <a:pt x="7289" y="81"/>
                  </a:lnTo>
                  <a:close/>
                  <a:moveTo>
                    <a:pt x="6969" y="82"/>
                  </a:moveTo>
                  <a:lnTo>
                    <a:pt x="6729" y="82"/>
                  </a:lnTo>
                  <a:lnTo>
                    <a:pt x="6728" y="2"/>
                  </a:lnTo>
                  <a:lnTo>
                    <a:pt x="6968" y="2"/>
                  </a:lnTo>
                  <a:lnTo>
                    <a:pt x="6969" y="82"/>
                  </a:lnTo>
                  <a:close/>
                  <a:moveTo>
                    <a:pt x="6649" y="82"/>
                  </a:moveTo>
                  <a:lnTo>
                    <a:pt x="6409" y="82"/>
                  </a:lnTo>
                  <a:lnTo>
                    <a:pt x="6408" y="2"/>
                  </a:lnTo>
                  <a:lnTo>
                    <a:pt x="6648" y="2"/>
                  </a:lnTo>
                  <a:lnTo>
                    <a:pt x="6649" y="82"/>
                  </a:lnTo>
                  <a:close/>
                  <a:moveTo>
                    <a:pt x="6329" y="82"/>
                  </a:moveTo>
                  <a:lnTo>
                    <a:pt x="6089" y="83"/>
                  </a:lnTo>
                  <a:lnTo>
                    <a:pt x="6088" y="3"/>
                  </a:lnTo>
                  <a:lnTo>
                    <a:pt x="6328" y="2"/>
                  </a:lnTo>
                  <a:lnTo>
                    <a:pt x="6329" y="82"/>
                  </a:lnTo>
                  <a:close/>
                  <a:moveTo>
                    <a:pt x="6009" y="83"/>
                  </a:moveTo>
                  <a:lnTo>
                    <a:pt x="5769" y="83"/>
                  </a:lnTo>
                  <a:lnTo>
                    <a:pt x="5768" y="3"/>
                  </a:lnTo>
                  <a:lnTo>
                    <a:pt x="6008" y="3"/>
                  </a:lnTo>
                  <a:lnTo>
                    <a:pt x="6009" y="83"/>
                  </a:lnTo>
                  <a:close/>
                  <a:moveTo>
                    <a:pt x="5689" y="83"/>
                  </a:moveTo>
                  <a:lnTo>
                    <a:pt x="5449" y="83"/>
                  </a:lnTo>
                  <a:lnTo>
                    <a:pt x="5448" y="3"/>
                  </a:lnTo>
                  <a:lnTo>
                    <a:pt x="5688" y="3"/>
                  </a:lnTo>
                  <a:lnTo>
                    <a:pt x="5689" y="83"/>
                  </a:lnTo>
                  <a:close/>
                  <a:moveTo>
                    <a:pt x="5369" y="83"/>
                  </a:moveTo>
                  <a:lnTo>
                    <a:pt x="5129" y="84"/>
                  </a:lnTo>
                  <a:lnTo>
                    <a:pt x="5128" y="4"/>
                  </a:lnTo>
                  <a:lnTo>
                    <a:pt x="5368" y="3"/>
                  </a:lnTo>
                  <a:lnTo>
                    <a:pt x="5369" y="83"/>
                  </a:lnTo>
                  <a:close/>
                  <a:moveTo>
                    <a:pt x="5049" y="84"/>
                  </a:moveTo>
                  <a:lnTo>
                    <a:pt x="4809" y="84"/>
                  </a:lnTo>
                  <a:lnTo>
                    <a:pt x="4808" y="4"/>
                  </a:lnTo>
                  <a:lnTo>
                    <a:pt x="5048" y="4"/>
                  </a:lnTo>
                  <a:lnTo>
                    <a:pt x="5049" y="84"/>
                  </a:lnTo>
                  <a:close/>
                  <a:moveTo>
                    <a:pt x="4729" y="84"/>
                  </a:moveTo>
                  <a:lnTo>
                    <a:pt x="4489" y="84"/>
                  </a:lnTo>
                  <a:lnTo>
                    <a:pt x="4488" y="4"/>
                  </a:lnTo>
                  <a:lnTo>
                    <a:pt x="4728" y="4"/>
                  </a:lnTo>
                  <a:lnTo>
                    <a:pt x="4729" y="84"/>
                  </a:lnTo>
                  <a:close/>
                  <a:moveTo>
                    <a:pt x="4409" y="84"/>
                  </a:moveTo>
                  <a:lnTo>
                    <a:pt x="4169" y="85"/>
                  </a:lnTo>
                  <a:lnTo>
                    <a:pt x="4168" y="5"/>
                  </a:lnTo>
                  <a:lnTo>
                    <a:pt x="4408" y="4"/>
                  </a:lnTo>
                  <a:lnTo>
                    <a:pt x="4409" y="84"/>
                  </a:lnTo>
                  <a:close/>
                  <a:moveTo>
                    <a:pt x="4089" y="85"/>
                  </a:moveTo>
                  <a:lnTo>
                    <a:pt x="3849" y="85"/>
                  </a:lnTo>
                  <a:lnTo>
                    <a:pt x="3848" y="5"/>
                  </a:lnTo>
                  <a:lnTo>
                    <a:pt x="4088" y="5"/>
                  </a:lnTo>
                  <a:lnTo>
                    <a:pt x="4089" y="85"/>
                  </a:lnTo>
                  <a:close/>
                  <a:moveTo>
                    <a:pt x="3769" y="85"/>
                  </a:moveTo>
                  <a:lnTo>
                    <a:pt x="3529" y="85"/>
                  </a:lnTo>
                  <a:lnTo>
                    <a:pt x="3528" y="5"/>
                  </a:lnTo>
                  <a:lnTo>
                    <a:pt x="3768" y="5"/>
                  </a:lnTo>
                  <a:lnTo>
                    <a:pt x="3769" y="85"/>
                  </a:lnTo>
                  <a:close/>
                  <a:moveTo>
                    <a:pt x="3449" y="85"/>
                  </a:moveTo>
                  <a:lnTo>
                    <a:pt x="3209" y="86"/>
                  </a:lnTo>
                  <a:lnTo>
                    <a:pt x="3208" y="6"/>
                  </a:lnTo>
                  <a:lnTo>
                    <a:pt x="3448" y="5"/>
                  </a:lnTo>
                  <a:lnTo>
                    <a:pt x="3449" y="85"/>
                  </a:lnTo>
                  <a:close/>
                  <a:moveTo>
                    <a:pt x="3129" y="86"/>
                  </a:moveTo>
                  <a:lnTo>
                    <a:pt x="2889" y="86"/>
                  </a:lnTo>
                  <a:lnTo>
                    <a:pt x="2888" y="6"/>
                  </a:lnTo>
                  <a:lnTo>
                    <a:pt x="3128" y="6"/>
                  </a:lnTo>
                  <a:lnTo>
                    <a:pt x="3129" y="86"/>
                  </a:lnTo>
                  <a:close/>
                  <a:moveTo>
                    <a:pt x="2809" y="86"/>
                  </a:moveTo>
                  <a:lnTo>
                    <a:pt x="2569" y="86"/>
                  </a:lnTo>
                  <a:lnTo>
                    <a:pt x="2568" y="6"/>
                  </a:lnTo>
                  <a:lnTo>
                    <a:pt x="2808" y="6"/>
                  </a:lnTo>
                  <a:lnTo>
                    <a:pt x="2809" y="86"/>
                  </a:lnTo>
                  <a:close/>
                  <a:moveTo>
                    <a:pt x="2489" y="86"/>
                  </a:moveTo>
                  <a:lnTo>
                    <a:pt x="2249" y="87"/>
                  </a:lnTo>
                  <a:lnTo>
                    <a:pt x="2248" y="7"/>
                  </a:lnTo>
                  <a:lnTo>
                    <a:pt x="2488" y="6"/>
                  </a:lnTo>
                  <a:lnTo>
                    <a:pt x="2489" y="86"/>
                  </a:lnTo>
                  <a:close/>
                  <a:moveTo>
                    <a:pt x="2169" y="87"/>
                  </a:moveTo>
                  <a:lnTo>
                    <a:pt x="1929" y="87"/>
                  </a:lnTo>
                  <a:lnTo>
                    <a:pt x="1928" y="7"/>
                  </a:lnTo>
                  <a:lnTo>
                    <a:pt x="2168" y="7"/>
                  </a:lnTo>
                  <a:lnTo>
                    <a:pt x="2169" y="87"/>
                  </a:lnTo>
                  <a:close/>
                  <a:moveTo>
                    <a:pt x="1849" y="87"/>
                  </a:moveTo>
                  <a:lnTo>
                    <a:pt x="1609" y="87"/>
                  </a:lnTo>
                  <a:lnTo>
                    <a:pt x="1608" y="7"/>
                  </a:lnTo>
                  <a:lnTo>
                    <a:pt x="1848" y="7"/>
                  </a:lnTo>
                  <a:lnTo>
                    <a:pt x="1849" y="87"/>
                  </a:lnTo>
                  <a:close/>
                  <a:moveTo>
                    <a:pt x="1529" y="87"/>
                  </a:moveTo>
                  <a:lnTo>
                    <a:pt x="1289" y="88"/>
                  </a:lnTo>
                  <a:lnTo>
                    <a:pt x="1288" y="8"/>
                  </a:lnTo>
                  <a:lnTo>
                    <a:pt x="1528" y="7"/>
                  </a:lnTo>
                  <a:lnTo>
                    <a:pt x="1529" y="87"/>
                  </a:lnTo>
                  <a:close/>
                  <a:moveTo>
                    <a:pt x="1209" y="88"/>
                  </a:moveTo>
                  <a:lnTo>
                    <a:pt x="969" y="88"/>
                  </a:lnTo>
                  <a:lnTo>
                    <a:pt x="968" y="8"/>
                  </a:lnTo>
                  <a:lnTo>
                    <a:pt x="1208" y="8"/>
                  </a:lnTo>
                  <a:lnTo>
                    <a:pt x="1209" y="88"/>
                  </a:lnTo>
                  <a:close/>
                  <a:moveTo>
                    <a:pt x="889" y="88"/>
                  </a:moveTo>
                  <a:lnTo>
                    <a:pt x="649" y="88"/>
                  </a:lnTo>
                  <a:lnTo>
                    <a:pt x="648" y="8"/>
                  </a:lnTo>
                  <a:lnTo>
                    <a:pt x="888" y="8"/>
                  </a:lnTo>
                  <a:lnTo>
                    <a:pt x="889" y="88"/>
                  </a:lnTo>
                  <a:close/>
                  <a:moveTo>
                    <a:pt x="569" y="88"/>
                  </a:moveTo>
                  <a:lnTo>
                    <a:pt x="329" y="89"/>
                  </a:lnTo>
                  <a:lnTo>
                    <a:pt x="328" y="9"/>
                  </a:lnTo>
                  <a:lnTo>
                    <a:pt x="568" y="8"/>
                  </a:lnTo>
                  <a:lnTo>
                    <a:pt x="569" y="88"/>
                  </a:lnTo>
                  <a:close/>
                  <a:moveTo>
                    <a:pt x="249" y="89"/>
                  </a:moveTo>
                  <a:lnTo>
                    <a:pt x="41" y="89"/>
                  </a:lnTo>
                  <a:lnTo>
                    <a:pt x="80" y="49"/>
                  </a:lnTo>
                  <a:lnTo>
                    <a:pt x="80" y="81"/>
                  </a:lnTo>
                  <a:lnTo>
                    <a:pt x="0" y="81"/>
                  </a:lnTo>
                  <a:lnTo>
                    <a:pt x="0" y="49"/>
                  </a:lnTo>
                  <a:cubicBezTo>
                    <a:pt x="0" y="27"/>
                    <a:pt x="18" y="9"/>
                    <a:pt x="40" y="9"/>
                  </a:cubicBezTo>
                  <a:lnTo>
                    <a:pt x="248" y="9"/>
                  </a:lnTo>
                  <a:lnTo>
                    <a:pt x="249" y="89"/>
                  </a:lnTo>
                  <a:close/>
                  <a:moveTo>
                    <a:pt x="80" y="161"/>
                  </a:moveTo>
                  <a:lnTo>
                    <a:pt x="80" y="401"/>
                  </a:lnTo>
                  <a:lnTo>
                    <a:pt x="0" y="401"/>
                  </a:lnTo>
                  <a:lnTo>
                    <a:pt x="0" y="161"/>
                  </a:lnTo>
                  <a:lnTo>
                    <a:pt x="80" y="161"/>
                  </a:lnTo>
                  <a:close/>
                  <a:moveTo>
                    <a:pt x="80" y="481"/>
                  </a:moveTo>
                  <a:lnTo>
                    <a:pt x="80" y="721"/>
                  </a:lnTo>
                  <a:lnTo>
                    <a:pt x="0" y="721"/>
                  </a:lnTo>
                  <a:lnTo>
                    <a:pt x="0" y="481"/>
                  </a:lnTo>
                  <a:lnTo>
                    <a:pt x="80" y="481"/>
                  </a:lnTo>
                  <a:close/>
                  <a:moveTo>
                    <a:pt x="80" y="801"/>
                  </a:moveTo>
                  <a:lnTo>
                    <a:pt x="80" y="1041"/>
                  </a:lnTo>
                  <a:lnTo>
                    <a:pt x="0" y="1041"/>
                  </a:lnTo>
                  <a:lnTo>
                    <a:pt x="0" y="801"/>
                  </a:lnTo>
                  <a:lnTo>
                    <a:pt x="80" y="801"/>
                  </a:lnTo>
                  <a:close/>
                  <a:moveTo>
                    <a:pt x="80" y="1121"/>
                  </a:moveTo>
                  <a:lnTo>
                    <a:pt x="80" y="1361"/>
                  </a:lnTo>
                  <a:lnTo>
                    <a:pt x="0" y="1361"/>
                  </a:lnTo>
                  <a:lnTo>
                    <a:pt x="0" y="1121"/>
                  </a:lnTo>
                  <a:lnTo>
                    <a:pt x="80" y="1121"/>
                  </a:lnTo>
                  <a:close/>
                  <a:moveTo>
                    <a:pt x="80" y="1441"/>
                  </a:moveTo>
                  <a:lnTo>
                    <a:pt x="80" y="1681"/>
                  </a:lnTo>
                  <a:lnTo>
                    <a:pt x="0" y="1681"/>
                  </a:lnTo>
                  <a:lnTo>
                    <a:pt x="0" y="1441"/>
                  </a:lnTo>
                  <a:lnTo>
                    <a:pt x="80" y="1441"/>
                  </a:lnTo>
                  <a:close/>
                  <a:moveTo>
                    <a:pt x="80" y="1761"/>
                  </a:moveTo>
                  <a:lnTo>
                    <a:pt x="80" y="1912"/>
                  </a:lnTo>
                  <a:lnTo>
                    <a:pt x="40" y="1872"/>
                  </a:lnTo>
                  <a:lnTo>
                    <a:pt x="129" y="1872"/>
                  </a:lnTo>
                  <a:lnTo>
                    <a:pt x="129" y="1952"/>
                  </a:lnTo>
                  <a:lnTo>
                    <a:pt x="40" y="1952"/>
                  </a:lnTo>
                  <a:cubicBezTo>
                    <a:pt x="18" y="1952"/>
                    <a:pt x="0" y="1935"/>
                    <a:pt x="0" y="1912"/>
                  </a:cubicBezTo>
                  <a:lnTo>
                    <a:pt x="0" y="1761"/>
                  </a:lnTo>
                  <a:lnTo>
                    <a:pt x="80" y="1761"/>
                  </a:lnTo>
                  <a:close/>
                  <a:moveTo>
                    <a:pt x="209" y="1872"/>
                  </a:moveTo>
                  <a:lnTo>
                    <a:pt x="449" y="1872"/>
                  </a:lnTo>
                  <a:lnTo>
                    <a:pt x="449" y="1952"/>
                  </a:lnTo>
                  <a:lnTo>
                    <a:pt x="209" y="1952"/>
                  </a:lnTo>
                  <a:lnTo>
                    <a:pt x="209" y="1872"/>
                  </a:lnTo>
                  <a:close/>
                  <a:moveTo>
                    <a:pt x="529" y="1872"/>
                  </a:moveTo>
                  <a:lnTo>
                    <a:pt x="769" y="1872"/>
                  </a:lnTo>
                  <a:lnTo>
                    <a:pt x="769" y="1952"/>
                  </a:lnTo>
                  <a:lnTo>
                    <a:pt x="529" y="1952"/>
                  </a:lnTo>
                  <a:lnTo>
                    <a:pt x="529" y="1872"/>
                  </a:lnTo>
                  <a:close/>
                  <a:moveTo>
                    <a:pt x="849" y="1872"/>
                  </a:moveTo>
                  <a:lnTo>
                    <a:pt x="1089" y="1872"/>
                  </a:lnTo>
                  <a:lnTo>
                    <a:pt x="1089" y="1952"/>
                  </a:lnTo>
                  <a:lnTo>
                    <a:pt x="849" y="1952"/>
                  </a:lnTo>
                  <a:lnTo>
                    <a:pt x="849" y="1872"/>
                  </a:lnTo>
                  <a:close/>
                  <a:moveTo>
                    <a:pt x="1169" y="1872"/>
                  </a:moveTo>
                  <a:lnTo>
                    <a:pt x="1409" y="1872"/>
                  </a:lnTo>
                  <a:lnTo>
                    <a:pt x="1409" y="1952"/>
                  </a:lnTo>
                  <a:lnTo>
                    <a:pt x="1169" y="1952"/>
                  </a:lnTo>
                  <a:lnTo>
                    <a:pt x="1169" y="1872"/>
                  </a:lnTo>
                  <a:close/>
                  <a:moveTo>
                    <a:pt x="1489" y="1872"/>
                  </a:moveTo>
                  <a:lnTo>
                    <a:pt x="1729" y="1872"/>
                  </a:lnTo>
                  <a:lnTo>
                    <a:pt x="1729" y="1952"/>
                  </a:lnTo>
                  <a:lnTo>
                    <a:pt x="1489" y="1952"/>
                  </a:lnTo>
                  <a:lnTo>
                    <a:pt x="1489" y="1872"/>
                  </a:lnTo>
                  <a:close/>
                  <a:moveTo>
                    <a:pt x="1809" y="1872"/>
                  </a:moveTo>
                  <a:lnTo>
                    <a:pt x="2049" y="1872"/>
                  </a:lnTo>
                  <a:lnTo>
                    <a:pt x="2049" y="1952"/>
                  </a:lnTo>
                  <a:lnTo>
                    <a:pt x="1809" y="1952"/>
                  </a:lnTo>
                  <a:lnTo>
                    <a:pt x="1809" y="1872"/>
                  </a:lnTo>
                  <a:close/>
                  <a:moveTo>
                    <a:pt x="2129" y="1872"/>
                  </a:moveTo>
                  <a:lnTo>
                    <a:pt x="2369" y="1872"/>
                  </a:lnTo>
                  <a:lnTo>
                    <a:pt x="2369" y="1952"/>
                  </a:lnTo>
                  <a:lnTo>
                    <a:pt x="2129" y="1952"/>
                  </a:lnTo>
                  <a:lnTo>
                    <a:pt x="2129" y="1872"/>
                  </a:lnTo>
                  <a:close/>
                  <a:moveTo>
                    <a:pt x="2449" y="1872"/>
                  </a:moveTo>
                  <a:lnTo>
                    <a:pt x="2689" y="1872"/>
                  </a:lnTo>
                  <a:lnTo>
                    <a:pt x="2689" y="1952"/>
                  </a:lnTo>
                  <a:lnTo>
                    <a:pt x="2449" y="1952"/>
                  </a:lnTo>
                  <a:lnTo>
                    <a:pt x="2449" y="1872"/>
                  </a:lnTo>
                  <a:close/>
                  <a:moveTo>
                    <a:pt x="2769" y="1872"/>
                  </a:moveTo>
                  <a:lnTo>
                    <a:pt x="3009" y="1872"/>
                  </a:lnTo>
                  <a:lnTo>
                    <a:pt x="3009" y="1952"/>
                  </a:lnTo>
                  <a:lnTo>
                    <a:pt x="2769" y="1952"/>
                  </a:lnTo>
                  <a:lnTo>
                    <a:pt x="2769" y="1872"/>
                  </a:lnTo>
                  <a:close/>
                  <a:moveTo>
                    <a:pt x="3089" y="1872"/>
                  </a:moveTo>
                  <a:lnTo>
                    <a:pt x="3329" y="1872"/>
                  </a:lnTo>
                  <a:lnTo>
                    <a:pt x="3329" y="1952"/>
                  </a:lnTo>
                  <a:lnTo>
                    <a:pt x="3089" y="1952"/>
                  </a:lnTo>
                  <a:lnTo>
                    <a:pt x="3089" y="1872"/>
                  </a:lnTo>
                  <a:close/>
                  <a:moveTo>
                    <a:pt x="3409" y="1872"/>
                  </a:moveTo>
                  <a:lnTo>
                    <a:pt x="3649" y="1872"/>
                  </a:lnTo>
                  <a:lnTo>
                    <a:pt x="3649" y="1952"/>
                  </a:lnTo>
                  <a:lnTo>
                    <a:pt x="3409" y="1952"/>
                  </a:lnTo>
                  <a:lnTo>
                    <a:pt x="3409" y="1872"/>
                  </a:lnTo>
                  <a:close/>
                  <a:moveTo>
                    <a:pt x="3729" y="1872"/>
                  </a:moveTo>
                  <a:lnTo>
                    <a:pt x="3969" y="1872"/>
                  </a:lnTo>
                  <a:lnTo>
                    <a:pt x="3969" y="1952"/>
                  </a:lnTo>
                  <a:lnTo>
                    <a:pt x="3729" y="1952"/>
                  </a:lnTo>
                  <a:lnTo>
                    <a:pt x="3729" y="1872"/>
                  </a:lnTo>
                  <a:close/>
                  <a:moveTo>
                    <a:pt x="4049" y="1872"/>
                  </a:moveTo>
                  <a:lnTo>
                    <a:pt x="4289" y="1872"/>
                  </a:lnTo>
                  <a:lnTo>
                    <a:pt x="4289" y="1952"/>
                  </a:lnTo>
                  <a:lnTo>
                    <a:pt x="4049" y="1952"/>
                  </a:lnTo>
                  <a:lnTo>
                    <a:pt x="4049" y="1872"/>
                  </a:lnTo>
                  <a:close/>
                  <a:moveTo>
                    <a:pt x="4369" y="1872"/>
                  </a:moveTo>
                  <a:lnTo>
                    <a:pt x="4609" y="1872"/>
                  </a:lnTo>
                  <a:lnTo>
                    <a:pt x="4609" y="1952"/>
                  </a:lnTo>
                  <a:lnTo>
                    <a:pt x="4369" y="1952"/>
                  </a:lnTo>
                  <a:lnTo>
                    <a:pt x="4369" y="1872"/>
                  </a:lnTo>
                  <a:close/>
                  <a:moveTo>
                    <a:pt x="4689" y="1872"/>
                  </a:moveTo>
                  <a:lnTo>
                    <a:pt x="4929" y="1872"/>
                  </a:lnTo>
                  <a:lnTo>
                    <a:pt x="4929" y="1952"/>
                  </a:lnTo>
                  <a:lnTo>
                    <a:pt x="4689" y="1952"/>
                  </a:lnTo>
                  <a:lnTo>
                    <a:pt x="4689" y="1872"/>
                  </a:lnTo>
                  <a:close/>
                  <a:moveTo>
                    <a:pt x="5009" y="1872"/>
                  </a:moveTo>
                  <a:lnTo>
                    <a:pt x="5249" y="1872"/>
                  </a:lnTo>
                  <a:lnTo>
                    <a:pt x="5249" y="1952"/>
                  </a:lnTo>
                  <a:lnTo>
                    <a:pt x="5009" y="1952"/>
                  </a:lnTo>
                  <a:lnTo>
                    <a:pt x="5009" y="1872"/>
                  </a:lnTo>
                  <a:close/>
                  <a:moveTo>
                    <a:pt x="5329" y="1872"/>
                  </a:moveTo>
                  <a:lnTo>
                    <a:pt x="5569" y="1872"/>
                  </a:lnTo>
                  <a:lnTo>
                    <a:pt x="5569" y="1952"/>
                  </a:lnTo>
                  <a:lnTo>
                    <a:pt x="5329" y="1952"/>
                  </a:lnTo>
                  <a:lnTo>
                    <a:pt x="5329" y="1872"/>
                  </a:lnTo>
                  <a:close/>
                  <a:moveTo>
                    <a:pt x="5649" y="1872"/>
                  </a:moveTo>
                  <a:lnTo>
                    <a:pt x="5889" y="1872"/>
                  </a:lnTo>
                  <a:lnTo>
                    <a:pt x="5889" y="1952"/>
                  </a:lnTo>
                  <a:lnTo>
                    <a:pt x="5649" y="1952"/>
                  </a:lnTo>
                  <a:lnTo>
                    <a:pt x="5649" y="1872"/>
                  </a:lnTo>
                  <a:close/>
                  <a:moveTo>
                    <a:pt x="5969" y="1872"/>
                  </a:moveTo>
                  <a:lnTo>
                    <a:pt x="6209" y="1872"/>
                  </a:lnTo>
                  <a:lnTo>
                    <a:pt x="6209" y="1952"/>
                  </a:lnTo>
                  <a:lnTo>
                    <a:pt x="5969" y="1952"/>
                  </a:lnTo>
                  <a:lnTo>
                    <a:pt x="5969" y="1872"/>
                  </a:lnTo>
                  <a:close/>
                  <a:moveTo>
                    <a:pt x="6289" y="1872"/>
                  </a:moveTo>
                  <a:lnTo>
                    <a:pt x="6529" y="1872"/>
                  </a:lnTo>
                  <a:lnTo>
                    <a:pt x="6529" y="1952"/>
                  </a:lnTo>
                  <a:lnTo>
                    <a:pt x="6289" y="1952"/>
                  </a:lnTo>
                  <a:lnTo>
                    <a:pt x="6289" y="1872"/>
                  </a:lnTo>
                  <a:close/>
                  <a:moveTo>
                    <a:pt x="6609" y="1872"/>
                  </a:moveTo>
                  <a:lnTo>
                    <a:pt x="6849" y="1872"/>
                  </a:lnTo>
                  <a:lnTo>
                    <a:pt x="6849" y="1952"/>
                  </a:lnTo>
                  <a:lnTo>
                    <a:pt x="6609" y="1952"/>
                  </a:lnTo>
                  <a:lnTo>
                    <a:pt x="6609" y="1872"/>
                  </a:lnTo>
                  <a:close/>
                  <a:moveTo>
                    <a:pt x="6929" y="1872"/>
                  </a:moveTo>
                  <a:lnTo>
                    <a:pt x="7169" y="1872"/>
                  </a:lnTo>
                  <a:lnTo>
                    <a:pt x="7169" y="1952"/>
                  </a:lnTo>
                  <a:lnTo>
                    <a:pt x="6929" y="1952"/>
                  </a:lnTo>
                  <a:lnTo>
                    <a:pt x="6929" y="1872"/>
                  </a:lnTo>
                  <a:close/>
                  <a:moveTo>
                    <a:pt x="7249" y="1872"/>
                  </a:moveTo>
                  <a:lnTo>
                    <a:pt x="7489" y="1872"/>
                  </a:lnTo>
                  <a:lnTo>
                    <a:pt x="7489" y="1952"/>
                  </a:lnTo>
                  <a:lnTo>
                    <a:pt x="7249" y="1952"/>
                  </a:lnTo>
                  <a:lnTo>
                    <a:pt x="7249" y="1872"/>
                  </a:lnTo>
                  <a:close/>
                  <a:moveTo>
                    <a:pt x="7569" y="1872"/>
                  </a:moveTo>
                  <a:lnTo>
                    <a:pt x="7809" y="1872"/>
                  </a:lnTo>
                  <a:lnTo>
                    <a:pt x="7809" y="1952"/>
                  </a:lnTo>
                  <a:lnTo>
                    <a:pt x="7569" y="1952"/>
                  </a:lnTo>
                  <a:lnTo>
                    <a:pt x="7569" y="1872"/>
                  </a:lnTo>
                  <a:close/>
                  <a:moveTo>
                    <a:pt x="7889" y="1872"/>
                  </a:moveTo>
                  <a:lnTo>
                    <a:pt x="8129" y="1872"/>
                  </a:lnTo>
                  <a:lnTo>
                    <a:pt x="8129" y="1952"/>
                  </a:lnTo>
                  <a:lnTo>
                    <a:pt x="7889" y="1952"/>
                  </a:lnTo>
                  <a:lnTo>
                    <a:pt x="7889" y="1872"/>
                  </a:lnTo>
                  <a:close/>
                  <a:moveTo>
                    <a:pt x="8209" y="1872"/>
                  </a:moveTo>
                  <a:lnTo>
                    <a:pt x="8218" y="1872"/>
                  </a:lnTo>
                  <a:lnTo>
                    <a:pt x="8218" y="1952"/>
                  </a:lnTo>
                  <a:lnTo>
                    <a:pt x="8209" y="1952"/>
                  </a:lnTo>
                  <a:lnTo>
                    <a:pt x="8209" y="187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97" name="ZoneTexte 29"/>
          <p:cNvSpPr txBox="1">
            <a:spLocks noChangeArrowheads="1"/>
          </p:cNvSpPr>
          <p:nvPr/>
        </p:nvSpPr>
        <p:spPr bwMode="auto">
          <a:xfrm>
            <a:off x="357158" y="5230731"/>
            <a:ext cx="47149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Relevant input </a:t>
            </a:r>
            <a:r>
              <a:rPr lang="fr-FR" sz="1600" b="1" dirty="0" err="1" smtClean="0">
                <a:solidFill>
                  <a:schemeClr val="tx2"/>
                </a:solidFill>
                <a:latin typeface="Arial Narrow" pitchFamily="34" charset="0"/>
              </a:rPr>
              <a:t>parameters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en-GB" sz="1600" dirty="0" smtClean="0">
                <a:solidFill>
                  <a:schemeClr val="tx2"/>
                </a:solidFill>
                <a:sym typeface="Wingdings" pitchFamily="2" charset="2"/>
              </a:rPr>
              <a:t>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2 time 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ranges:</a:t>
            </a:r>
            <a:endParaRPr lang="fr-FR" sz="16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effectLst/>
                <a:latin typeface="Arial Narrow" pitchFamily="34" charset="0"/>
              </a:rPr>
              <a:t> [0 – 10</a:t>
            </a:r>
            <a:r>
              <a:rPr lang="fr-FR" sz="1600" baseline="30000" dirty="0" smtClean="0">
                <a:effectLst/>
                <a:latin typeface="Arial Narrow" pitchFamily="34" charset="0"/>
              </a:rPr>
              <a:t>4</a:t>
            </a:r>
            <a:r>
              <a:rPr lang="fr-FR" sz="1600" dirty="0" smtClean="0">
                <a:effectLst/>
                <a:latin typeface="Arial Narrow" pitchFamily="34" charset="0"/>
              </a:rPr>
              <a:t> </a:t>
            </a:r>
            <a:r>
              <a:rPr lang="fr-FR" sz="1600" dirty="0" err="1" smtClean="0">
                <a:effectLst/>
                <a:latin typeface="Arial Narrow" pitchFamily="34" charset="0"/>
              </a:rPr>
              <a:t>yrs</a:t>
            </a:r>
            <a:r>
              <a:rPr lang="fr-FR" sz="1600" dirty="0" smtClean="0">
                <a:effectLst/>
                <a:latin typeface="Arial Narrow" pitchFamily="34" charset="0"/>
              </a:rPr>
              <a:t>]: </a:t>
            </a:r>
            <a:r>
              <a:rPr lang="fr-FR" sz="1600" dirty="0" err="1" smtClean="0">
                <a:effectLst/>
                <a:latin typeface="Arial Narrow" pitchFamily="34" charset="0"/>
              </a:rPr>
              <a:t>Kd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concrete</a:t>
            </a:r>
            <a:r>
              <a:rPr lang="fr-FR" sz="1600" dirty="0" smtClean="0">
                <a:effectLst/>
                <a:latin typeface="Arial Narrow" pitchFamily="34" charset="0"/>
              </a:rPr>
              <a:t>), K, De and </a:t>
            </a:r>
            <a:r>
              <a:rPr lang="fr-FR" sz="1600" dirty="0" smtClean="0">
                <a:effectLst/>
                <a:latin typeface="Symbol" pitchFamily="18" charset="2"/>
              </a:rPr>
              <a:t>w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fractured</a:t>
            </a:r>
            <a:r>
              <a:rPr lang="fr-FR" sz="1600" dirty="0" smtClean="0">
                <a:effectLst/>
                <a:latin typeface="Arial Narrow" pitchFamily="34" charset="0"/>
              </a:rPr>
              <a:t> zone), </a:t>
            </a:r>
            <a:r>
              <a:rPr lang="fr-FR" sz="1600" dirty="0" err="1" smtClean="0">
                <a:effectLst/>
                <a:latin typeface="Arial Narrow" pitchFamily="34" charset="0"/>
              </a:rPr>
              <a:t>Kd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clay</a:t>
            </a:r>
            <a:r>
              <a:rPr lang="fr-FR" sz="1600" dirty="0" smtClean="0">
                <a:effectLst/>
                <a:latin typeface="Arial Narrow" pitchFamily="34" charset="0"/>
              </a:rPr>
              <a:t>, </a:t>
            </a:r>
            <a:r>
              <a:rPr lang="fr-FR" sz="1600" dirty="0" err="1" smtClean="0">
                <a:effectLst/>
                <a:latin typeface="Arial Narrow" pitchFamily="34" charset="0"/>
              </a:rPr>
              <a:t>fractured</a:t>
            </a:r>
            <a:r>
              <a:rPr lang="fr-FR" sz="1600" dirty="0" smtClean="0">
                <a:effectLst/>
                <a:latin typeface="Arial Narrow" pitchFamily="34" charset="0"/>
              </a:rPr>
              <a:t> zone)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latin typeface="Arial Narrow" pitchFamily="34" charset="0"/>
              </a:rPr>
              <a:t> [10</a:t>
            </a:r>
            <a:r>
              <a:rPr lang="fr-FR" sz="1600" baseline="30000" dirty="0" smtClean="0">
                <a:latin typeface="Arial Narrow" pitchFamily="34" charset="0"/>
              </a:rPr>
              <a:t>5</a:t>
            </a:r>
            <a:r>
              <a:rPr lang="fr-FR" sz="1600" dirty="0" smtClean="0">
                <a:latin typeface="Arial Narrow" pitchFamily="34" charset="0"/>
              </a:rPr>
              <a:t> – 10</a:t>
            </a:r>
            <a:r>
              <a:rPr lang="fr-FR" sz="1600" baseline="30000" dirty="0" smtClean="0">
                <a:latin typeface="Arial Narrow" pitchFamily="34" charset="0"/>
              </a:rPr>
              <a:t>6</a:t>
            </a:r>
            <a:r>
              <a:rPr lang="fr-FR" sz="1600" dirty="0" smtClean="0">
                <a:latin typeface="Arial Narrow" pitchFamily="34" charset="0"/>
              </a:rPr>
              <a:t> </a:t>
            </a:r>
            <a:r>
              <a:rPr lang="fr-FR" sz="1600" dirty="0" err="1" smtClean="0">
                <a:latin typeface="Arial Narrow" pitchFamily="34" charset="0"/>
              </a:rPr>
              <a:t>yrs</a:t>
            </a:r>
            <a:r>
              <a:rPr lang="fr-FR" sz="1600" dirty="0" smtClean="0">
                <a:latin typeface="Arial Narrow" pitchFamily="34" charset="0"/>
              </a:rPr>
              <a:t>]: </a:t>
            </a:r>
            <a:r>
              <a:rPr lang="fr-FR" sz="1600" dirty="0" err="1" smtClean="0">
                <a:latin typeface="Arial Narrow" pitchFamily="34" charset="0"/>
              </a:rPr>
              <a:t>Kd</a:t>
            </a:r>
            <a:r>
              <a:rPr lang="fr-FR" sz="1600" dirty="0" smtClean="0">
                <a:latin typeface="Arial Narrow" pitchFamily="34" charset="0"/>
              </a:rPr>
              <a:t> and De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 layer)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sp>
        <p:nvSpPr>
          <p:cNvPr id="105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pic>
        <p:nvPicPr>
          <p:cNvPr id="98" name="Image 99" descr="Salvtotal_PRCC_zoom_1e0_1e4_yrs.png"/>
          <p:cNvPicPr>
            <a:picLocks noChangeAspect="1"/>
          </p:cNvPicPr>
          <p:nvPr/>
        </p:nvPicPr>
        <p:blipFill>
          <a:blip r:embed="rId4" cstate="print"/>
          <a:srcRect l="59148" t="14148" r="15781" b="30514"/>
          <a:stretch>
            <a:fillRect/>
          </a:stretch>
        </p:blipFill>
        <p:spPr bwMode="auto">
          <a:xfrm>
            <a:off x="6850065" y="904817"/>
            <a:ext cx="17859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" name="Rectangle 1705"/>
          <p:cNvSpPr>
            <a:spLocks noChangeArrowheads="1"/>
          </p:cNvSpPr>
          <p:nvPr/>
        </p:nvSpPr>
        <p:spPr bwMode="auto">
          <a:xfrm>
            <a:off x="5357818" y="2357430"/>
            <a:ext cx="142876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 smtClean="0">
                <a:solidFill>
                  <a:srgbClr val="0000FF"/>
                </a:solidFill>
                <a:latin typeface="Lucida Sans" pitchFamily="34" charset="0"/>
              </a:rPr>
              <a:t>Radial pathway</a:t>
            </a:r>
            <a:endParaRPr lang="fr-FR" sz="1400" dirty="0">
              <a:latin typeface="Lucida Sans" pitchFamily="34" charset="0"/>
            </a:endParaRPr>
          </a:p>
        </p:txBody>
      </p:sp>
      <p:sp>
        <p:nvSpPr>
          <p:cNvPr id="101" name="Espace réservé du numéro de diapositive 10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13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62" name="Text Box 15"/>
          <p:cNvSpPr txBox="1">
            <a:spLocks noChangeArrowheads="1"/>
          </p:cNvSpPr>
          <p:nvPr/>
        </p:nvSpPr>
        <p:spPr bwMode="auto">
          <a:xfrm>
            <a:off x="571472" y="928670"/>
            <a:ext cx="59404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Ranking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of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key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parameters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Maximum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(radial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concrete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) 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4897507" y="1873145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13" name="Groupe 78"/>
          <p:cNvGrpSpPr>
            <a:grpSpLocks/>
          </p:cNvGrpSpPr>
          <p:nvPr/>
        </p:nvGrpSpPr>
        <p:grpSpPr bwMode="auto">
          <a:xfrm>
            <a:off x="785786" y="1000109"/>
            <a:ext cx="7858180" cy="5286411"/>
            <a:chOff x="714375" y="1071563"/>
            <a:chExt cx="7992192" cy="5286375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75" y="1857375"/>
              <a:ext cx="7361238" cy="4500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Accolade fermante 14"/>
            <p:cNvSpPr/>
            <p:nvPr/>
          </p:nvSpPr>
          <p:spPr>
            <a:xfrm>
              <a:off x="2090889" y="2143820"/>
              <a:ext cx="194877" cy="2071072"/>
            </a:xfrm>
            <a:prstGeom prst="rightBrac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6" name="ZoneTexte 48"/>
            <p:cNvSpPr txBox="1">
              <a:spLocks noChangeArrowheads="1"/>
            </p:cNvSpPr>
            <p:nvPr/>
          </p:nvSpPr>
          <p:spPr bwMode="auto">
            <a:xfrm>
              <a:off x="2285767" y="2143820"/>
              <a:ext cx="2134079" cy="59008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No influence</a:t>
              </a:r>
            </a:p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of 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other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input data</a:t>
              </a:r>
            </a:p>
          </p:txBody>
        </p:sp>
        <p:sp>
          <p:nvSpPr>
            <p:cNvPr id="17" name="ZoneTexte 49"/>
            <p:cNvSpPr txBox="1">
              <a:spLocks noChangeArrowheads="1"/>
            </p:cNvSpPr>
            <p:nvPr/>
          </p:nvSpPr>
          <p:spPr bwMode="auto">
            <a:xfrm>
              <a:off x="6857649" y="4862653"/>
              <a:ext cx="1630950" cy="341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Kd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(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concrete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)</a:t>
              </a:r>
            </a:p>
          </p:txBody>
        </p:sp>
        <p:sp>
          <p:nvSpPr>
            <p:cNvPr id="18" name="ZoneTexte 50"/>
            <p:cNvSpPr txBox="1">
              <a:spLocks noChangeArrowheads="1"/>
            </p:cNvSpPr>
            <p:nvPr/>
          </p:nvSpPr>
          <p:spPr bwMode="auto">
            <a:xfrm>
              <a:off x="3620627" y="4759156"/>
              <a:ext cx="2187456" cy="341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De (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fractured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zone)</a:t>
              </a:r>
            </a:p>
          </p:txBody>
        </p:sp>
        <p:sp>
          <p:nvSpPr>
            <p:cNvPr id="19" name="ZoneTexte 51"/>
            <p:cNvSpPr txBox="1">
              <a:spLocks noChangeArrowheads="1"/>
            </p:cNvSpPr>
            <p:nvPr/>
          </p:nvSpPr>
          <p:spPr bwMode="auto">
            <a:xfrm>
              <a:off x="2821407" y="4515580"/>
              <a:ext cx="2906252" cy="341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Kd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(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fractured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zone, </a:t>
              </a:r>
              <a:r>
                <a:rPr lang="fr-FR" sz="1600" dirty="0" err="1" smtClean="0">
                  <a:latin typeface="Lucida Sans" pitchFamily="34" charset="0"/>
                  <a:cs typeface="Lucida Sans" pitchFamily="34" charset="0"/>
                </a:rPr>
                <a:t>clay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)</a:t>
              </a:r>
              <a:endParaRPr lang="fr-FR" sz="1600" dirty="0">
                <a:latin typeface="Lucida Sans" pitchFamily="34" charset="0"/>
                <a:cs typeface="Lucida Sans" pitchFamily="34" charset="0"/>
              </a:endParaRPr>
            </a:p>
          </p:txBody>
        </p:sp>
        <p:cxnSp>
          <p:nvCxnSpPr>
            <p:cNvPr id="20" name="Connecteur droit 19"/>
            <p:cNvCxnSpPr/>
            <p:nvPr/>
          </p:nvCxnSpPr>
          <p:spPr>
            <a:xfrm>
              <a:off x="899972" y="4289803"/>
              <a:ext cx="7072809" cy="1469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lèche vers le haut 20"/>
            <p:cNvSpPr/>
            <p:nvPr/>
          </p:nvSpPr>
          <p:spPr>
            <a:xfrm>
              <a:off x="5219065" y="3810877"/>
              <a:ext cx="269115" cy="477375"/>
            </a:xfrm>
            <a:prstGeom prst="upArrow">
              <a:avLst/>
            </a:prstGeom>
            <a:solidFill>
              <a:srgbClr val="003B8E"/>
            </a:solidFill>
            <a:ln>
              <a:solidFill>
                <a:srgbClr val="003B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600" dirty="0" err="1"/>
            </a:p>
          </p:txBody>
        </p:sp>
        <p:grpSp>
          <p:nvGrpSpPr>
            <p:cNvPr id="23" name="Group 157"/>
            <p:cNvGrpSpPr>
              <a:grpSpLocks noChangeAspect="1"/>
            </p:cNvGrpSpPr>
            <p:nvPr/>
          </p:nvGrpSpPr>
          <p:grpSpPr bwMode="auto">
            <a:xfrm>
              <a:off x="6562725" y="1071563"/>
              <a:ext cx="1592263" cy="1857375"/>
              <a:chOff x="400" y="86"/>
              <a:chExt cx="7050" cy="5459"/>
            </a:xfrm>
          </p:grpSpPr>
          <p:pic>
            <p:nvPicPr>
              <p:cNvPr id="30" name="Picture 25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" name="Picture 25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25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Picture 25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" name="Picture 251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" name="Rectangle 248"/>
              <p:cNvSpPr>
                <a:spLocks noChangeArrowheads="1"/>
              </p:cNvSpPr>
              <p:nvPr/>
            </p:nvSpPr>
            <p:spPr bwMode="auto">
              <a:xfrm>
                <a:off x="1124" y="2344"/>
                <a:ext cx="4307" cy="945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36" name="Picture 245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244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8" name="Freeform 243"/>
              <p:cNvSpPr>
                <a:spLocks/>
              </p:cNvSpPr>
              <p:nvPr/>
            </p:nvSpPr>
            <p:spPr bwMode="auto">
              <a:xfrm>
                <a:off x="1541" y="2529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9" name="Freeform 242"/>
              <p:cNvSpPr>
                <a:spLocks/>
              </p:cNvSpPr>
              <p:nvPr/>
            </p:nvSpPr>
            <p:spPr bwMode="auto">
              <a:xfrm>
                <a:off x="1774" y="2529"/>
                <a:ext cx="14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0" name="Freeform 241"/>
              <p:cNvSpPr>
                <a:spLocks/>
              </p:cNvSpPr>
              <p:nvPr/>
            </p:nvSpPr>
            <p:spPr bwMode="auto">
              <a:xfrm>
                <a:off x="2014" y="2529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" name="Freeform 240"/>
              <p:cNvSpPr>
                <a:spLocks/>
              </p:cNvSpPr>
              <p:nvPr/>
            </p:nvSpPr>
            <p:spPr bwMode="auto">
              <a:xfrm>
                <a:off x="2247" y="2521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2" name="Freeform 239"/>
              <p:cNvSpPr>
                <a:spLocks/>
              </p:cNvSpPr>
              <p:nvPr/>
            </p:nvSpPr>
            <p:spPr bwMode="auto">
              <a:xfrm>
                <a:off x="2486" y="2529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3" name="Freeform 238"/>
              <p:cNvSpPr>
                <a:spLocks/>
              </p:cNvSpPr>
              <p:nvPr/>
            </p:nvSpPr>
            <p:spPr bwMode="auto">
              <a:xfrm>
                <a:off x="2719" y="2521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4" name="Freeform 237"/>
              <p:cNvSpPr>
                <a:spLocks/>
              </p:cNvSpPr>
              <p:nvPr/>
            </p:nvSpPr>
            <p:spPr bwMode="auto">
              <a:xfrm>
                <a:off x="2952" y="2529"/>
                <a:ext cx="14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5" name="Freeform 236"/>
              <p:cNvSpPr>
                <a:spLocks/>
              </p:cNvSpPr>
              <p:nvPr/>
            </p:nvSpPr>
            <p:spPr bwMode="auto">
              <a:xfrm>
                <a:off x="3192" y="2529"/>
                <a:ext cx="7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6" name="Freeform 235"/>
              <p:cNvSpPr>
                <a:spLocks/>
              </p:cNvSpPr>
              <p:nvPr/>
            </p:nvSpPr>
            <p:spPr bwMode="auto">
              <a:xfrm>
                <a:off x="3425" y="2521"/>
                <a:ext cx="14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Freeform 234"/>
              <p:cNvSpPr>
                <a:spLocks/>
              </p:cNvSpPr>
              <p:nvPr/>
            </p:nvSpPr>
            <p:spPr bwMode="auto">
              <a:xfrm>
                <a:off x="3664" y="2529"/>
                <a:ext cx="7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Freeform 233"/>
              <p:cNvSpPr>
                <a:spLocks/>
              </p:cNvSpPr>
              <p:nvPr/>
            </p:nvSpPr>
            <p:spPr bwMode="auto">
              <a:xfrm>
                <a:off x="3897" y="2521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9" name="Freeform 232"/>
              <p:cNvSpPr>
                <a:spLocks/>
              </p:cNvSpPr>
              <p:nvPr/>
            </p:nvSpPr>
            <p:spPr bwMode="auto">
              <a:xfrm>
                <a:off x="4130" y="2529"/>
                <a:ext cx="14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0" name="Freeform 231"/>
              <p:cNvSpPr>
                <a:spLocks/>
              </p:cNvSpPr>
              <p:nvPr/>
            </p:nvSpPr>
            <p:spPr bwMode="auto">
              <a:xfrm>
                <a:off x="4370" y="2529"/>
                <a:ext cx="7" cy="591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1" name="Freeform 230"/>
              <p:cNvSpPr>
                <a:spLocks/>
              </p:cNvSpPr>
              <p:nvPr/>
            </p:nvSpPr>
            <p:spPr bwMode="auto">
              <a:xfrm>
                <a:off x="4603" y="2521"/>
                <a:ext cx="14" cy="591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2" name="Freeform 229"/>
              <p:cNvSpPr>
                <a:spLocks/>
              </p:cNvSpPr>
              <p:nvPr/>
            </p:nvSpPr>
            <p:spPr bwMode="auto">
              <a:xfrm>
                <a:off x="1309" y="2819"/>
                <a:ext cx="3534" cy="9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53" name="Picture 228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227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Picture 22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22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22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223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9" name="Rectangle 222"/>
              <p:cNvSpPr>
                <a:spLocks noChangeArrowheads="1"/>
              </p:cNvSpPr>
              <p:nvPr/>
            </p:nvSpPr>
            <p:spPr bwMode="auto">
              <a:xfrm>
                <a:off x="5376" y="2517"/>
                <a:ext cx="2054" cy="600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60" name="Rectangle 219"/>
              <p:cNvSpPr>
                <a:spLocks noChangeArrowheads="1"/>
              </p:cNvSpPr>
              <p:nvPr/>
            </p:nvSpPr>
            <p:spPr bwMode="auto">
              <a:xfrm>
                <a:off x="4842" y="2504"/>
                <a:ext cx="349" cy="613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61" name="Rectangle 216"/>
              <p:cNvSpPr>
                <a:spLocks noChangeArrowheads="1"/>
              </p:cNvSpPr>
              <p:nvPr/>
            </p:nvSpPr>
            <p:spPr bwMode="auto">
              <a:xfrm>
                <a:off x="6082" y="2517"/>
                <a:ext cx="705" cy="600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24" name="Freeform 211"/>
            <p:cNvSpPr>
              <a:spLocks noEditPoints="1"/>
            </p:cNvSpPr>
            <p:nvPr/>
          </p:nvSpPr>
          <p:spPr bwMode="auto">
            <a:xfrm>
              <a:off x="6715358" y="1823612"/>
              <a:ext cx="927987" cy="337834"/>
            </a:xfrm>
            <a:custGeom>
              <a:avLst/>
              <a:gdLst>
                <a:gd name="T0" fmla="*/ 2147483647 w 8249"/>
                <a:gd name="T1" fmla="*/ 2147483647 h 1952"/>
                <a:gd name="T2" fmla="*/ 2147483647 w 8249"/>
                <a:gd name="T3" fmla="*/ 2147483647 h 1952"/>
                <a:gd name="T4" fmla="*/ 2147483647 w 8249"/>
                <a:gd name="T5" fmla="*/ 2147483647 h 1952"/>
                <a:gd name="T6" fmla="*/ 2147483647 w 8249"/>
                <a:gd name="T7" fmla="*/ 2147483647 h 1952"/>
                <a:gd name="T8" fmla="*/ 2147483647 w 8249"/>
                <a:gd name="T9" fmla="*/ 2147483647 h 1952"/>
                <a:gd name="T10" fmla="*/ 2147483647 w 8249"/>
                <a:gd name="T11" fmla="*/ 2147483647 h 1952"/>
                <a:gd name="T12" fmla="*/ 2147483647 w 8249"/>
                <a:gd name="T13" fmla="*/ 2147483647 h 1952"/>
                <a:gd name="T14" fmla="*/ 2147483647 w 8249"/>
                <a:gd name="T15" fmla="*/ 2147483647 h 1952"/>
                <a:gd name="T16" fmla="*/ 2147483647 w 8249"/>
                <a:gd name="T17" fmla="*/ 2147483647 h 1952"/>
                <a:gd name="T18" fmla="*/ 2147483647 w 8249"/>
                <a:gd name="T19" fmla="*/ 2147483647 h 1952"/>
                <a:gd name="T20" fmla="*/ 2147483647 w 8249"/>
                <a:gd name="T21" fmla="*/ 2147483647 h 1952"/>
                <a:gd name="T22" fmla="*/ 2147483647 w 8249"/>
                <a:gd name="T23" fmla="*/ 2147483647 h 1952"/>
                <a:gd name="T24" fmla="*/ 2147483647 w 8249"/>
                <a:gd name="T25" fmla="*/ 2147483647 h 1952"/>
                <a:gd name="T26" fmla="*/ 2147483647 w 8249"/>
                <a:gd name="T27" fmla="*/ 2147483647 h 1952"/>
                <a:gd name="T28" fmla="*/ 2147483647 w 8249"/>
                <a:gd name="T29" fmla="*/ 2147483647 h 1952"/>
                <a:gd name="T30" fmla="*/ 2147483647 w 8249"/>
                <a:gd name="T31" fmla="*/ 2147483647 h 1952"/>
                <a:gd name="T32" fmla="*/ 2147483647 w 8249"/>
                <a:gd name="T33" fmla="*/ 2147483647 h 1952"/>
                <a:gd name="T34" fmla="*/ 2147483647 w 8249"/>
                <a:gd name="T35" fmla="*/ 2147483647 h 1952"/>
                <a:gd name="T36" fmla="*/ 2147483647 w 8249"/>
                <a:gd name="T37" fmla="*/ 2147483647 h 1952"/>
                <a:gd name="T38" fmla="*/ 2147483647 w 8249"/>
                <a:gd name="T39" fmla="*/ 2147483647 h 1952"/>
                <a:gd name="T40" fmla="*/ 2147483647 w 8249"/>
                <a:gd name="T41" fmla="*/ 2147483647 h 1952"/>
                <a:gd name="T42" fmla="*/ 2147483647 w 8249"/>
                <a:gd name="T43" fmla="*/ 2147483647 h 1952"/>
                <a:gd name="T44" fmla="*/ 2147483647 w 8249"/>
                <a:gd name="T45" fmla="*/ 2147483647 h 1952"/>
                <a:gd name="T46" fmla="*/ 2147483647 w 8249"/>
                <a:gd name="T47" fmla="*/ 2147483647 h 1952"/>
                <a:gd name="T48" fmla="*/ 2147483647 w 8249"/>
                <a:gd name="T49" fmla="*/ 2147483647 h 1952"/>
                <a:gd name="T50" fmla="*/ 0 w 8249"/>
                <a:gd name="T51" fmla="*/ 2147483647 h 1952"/>
                <a:gd name="T52" fmla="*/ 2147483647 w 8249"/>
                <a:gd name="T53" fmla="*/ 2147483647 h 1952"/>
                <a:gd name="T54" fmla="*/ 2147483647 w 8249"/>
                <a:gd name="T55" fmla="*/ 2147483647 h 1952"/>
                <a:gd name="T56" fmla="*/ 2147483647 w 8249"/>
                <a:gd name="T57" fmla="*/ 2147483647 h 1952"/>
                <a:gd name="T58" fmla="*/ 2147483647 w 8249"/>
                <a:gd name="T59" fmla="*/ 2147483647 h 1952"/>
                <a:gd name="T60" fmla="*/ 2147483647 w 8249"/>
                <a:gd name="T61" fmla="*/ 2147483647 h 1952"/>
                <a:gd name="T62" fmla="*/ 2147483647 w 8249"/>
                <a:gd name="T63" fmla="*/ 2147483647 h 1952"/>
                <a:gd name="T64" fmla="*/ 2147483647 w 8249"/>
                <a:gd name="T65" fmla="*/ 2147483647 h 1952"/>
                <a:gd name="T66" fmla="*/ 2147483647 w 8249"/>
                <a:gd name="T67" fmla="*/ 2147483647 h 1952"/>
                <a:gd name="T68" fmla="*/ 2147483647 w 8249"/>
                <a:gd name="T69" fmla="*/ 2147483647 h 1952"/>
                <a:gd name="T70" fmla="*/ 2147483647 w 8249"/>
                <a:gd name="T71" fmla="*/ 2147483647 h 1952"/>
                <a:gd name="T72" fmla="*/ 2147483647 w 8249"/>
                <a:gd name="T73" fmla="*/ 2147483647 h 1952"/>
                <a:gd name="T74" fmla="*/ 2147483647 w 8249"/>
                <a:gd name="T75" fmla="*/ 2147483647 h 1952"/>
                <a:gd name="T76" fmla="*/ 2147483647 w 8249"/>
                <a:gd name="T77" fmla="*/ 2147483647 h 1952"/>
                <a:gd name="T78" fmla="*/ 2147483647 w 8249"/>
                <a:gd name="T79" fmla="*/ 2147483647 h 1952"/>
                <a:gd name="T80" fmla="*/ 2147483647 w 8249"/>
                <a:gd name="T81" fmla="*/ 2147483647 h 1952"/>
                <a:gd name="T82" fmla="*/ 2147483647 w 8249"/>
                <a:gd name="T83" fmla="*/ 2147483647 h 1952"/>
                <a:gd name="T84" fmla="*/ 2147483647 w 8249"/>
                <a:gd name="T85" fmla="*/ 2147483647 h 1952"/>
                <a:gd name="T86" fmla="*/ 2147483647 w 8249"/>
                <a:gd name="T87" fmla="*/ 2147483647 h 1952"/>
                <a:gd name="T88" fmla="*/ 2147483647 w 8249"/>
                <a:gd name="T89" fmla="*/ 2147483647 h 1952"/>
                <a:gd name="T90" fmla="*/ 2147483647 w 8249"/>
                <a:gd name="T91" fmla="*/ 2147483647 h 1952"/>
                <a:gd name="T92" fmla="*/ 2147483647 w 8249"/>
                <a:gd name="T93" fmla="*/ 2147483647 h 1952"/>
                <a:gd name="T94" fmla="*/ 2147483647 w 8249"/>
                <a:gd name="T95" fmla="*/ 2147483647 h 1952"/>
                <a:gd name="T96" fmla="*/ 2147483647 w 8249"/>
                <a:gd name="T97" fmla="*/ 2147483647 h 1952"/>
                <a:gd name="T98" fmla="*/ 2147483647 w 8249"/>
                <a:gd name="T99" fmla="*/ 2147483647 h 1952"/>
                <a:gd name="T100" fmla="*/ 2147483647 w 8249"/>
                <a:gd name="T101" fmla="*/ 2147483647 h 1952"/>
                <a:gd name="T102" fmla="*/ 2147483647 w 8249"/>
                <a:gd name="T103" fmla="*/ 2147483647 h 1952"/>
                <a:gd name="T104" fmla="*/ 2147483647 w 8249"/>
                <a:gd name="T105" fmla="*/ 2147483647 h 1952"/>
                <a:gd name="T106" fmla="*/ 2147483647 w 8249"/>
                <a:gd name="T107" fmla="*/ 2147483647 h 1952"/>
                <a:gd name="T108" fmla="*/ 2147483647 w 8249"/>
                <a:gd name="T109" fmla="*/ 2147483647 h 1952"/>
                <a:gd name="T110" fmla="*/ 2147483647 w 8249"/>
                <a:gd name="T111" fmla="*/ 2147483647 h 1952"/>
                <a:gd name="T112" fmla="*/ 2147483647 w 8249"/>
                <a:gd name="T113" fmla="*/ 2147483647 h 1952"/>
                <a:gd name="T114" fmla="*/ 2147483647 w 8249"/>
                <a:gd name="T115" fmla="*/ 2147483647 h 1952"/>
                <a:gd name="T116" fmla="*/ 2147483647 w 8249"/>
                <a:gd name="T117" fmla="*/ 2147483647 h 19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249"/>
                <a:gd name="T178" fmla="*/ 0 h 1952"/>
                <a:gd name="T179" fmla="*/ 8249 w 8249"/>
                <a:gd name="T180" fmla="*/ 1952 h 19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249" h="1952">
                  <a:moveTo>
                    <a:pt x="8249" y="80"/>
                  </a:moveTo>
                  <a:lnTo>
                    <a:pt x="8009" y="81"/>
                  </a:lnTo>
                  <a:lnTo>
                    <a:pt x="8008" y="1"/>
                  </a:lnTo>
                  <a:lnTo>
                    <a:pt x="8248" y="0"/>
                  </a:lnTo>
                  <a:lnTo>
                    <a:pt x="8249" y="80"/>
                  </a:lnTo>
                  <a:close/>
                  <a:moveTo>
                    <a:pt x="7929" y="81"/>
                  </a:moveTo>
                  <a:lnTo>
                    <a:pt x="7689" y="81"/>
                  </a:lnTo>
                  <a:lnTo>
                    <a:pt x="7688" y="1"/>
                  </a:lnTo>
                  <a:lnTo>
                    <a:pt x="7928" y="1"/>
                  </a:lnTo>
                  <a:lnTo>
                    <a:pt x="7929" y="81"/>
                  </a:lnTo>
                  <a:close/>
                  <a:moveTo>
                    <a:pt x="7609" y="81"/>
                  </a:moveTo>
                  <a:lnTo>
                    <a:pt x="7369" y="81"/>
                  </a:lnTo>
                  <a:lnTo>
                    <a:pt x="7368" y="1"/>
                  </a:lnTo>
                  <a:lnTo>
                    <a:pt x="7608" y="1"/>
                  </a:lnTo>
                  <a:lnTo>
                    <a:pt x="7609" y="81"/>
                  </a:lnTo>
                  <a:close/>
                  <a:moveTo>
                    <a:pt x="7289" y="81"/>
                  </a:moveTo>
                  <a:lnTo>
                    <a:pt x="7049" y="82"/>
                  </a:lnTo>
                  <a:lnTo>
                    <a:pt x="7048" y="2"/>
                  </a:lnTo>
                  <a:lnTo>
                    <a:pt x="7288" y="1"/>
                  </a:lnTo>
                  <a:lnTo>
                    <a:pt x="7289" y="81"/>
                  </a:lnTo>
                  <a:close/>
                  <a:moveTo>
                    <a:pt x="6969" y="82"/>
                  </a:moveTo>
                  <a:lnTo>
                    <a:pt x="6729" y="82"/>
                  </a:lnTo>
                  <a:lnTo>
                    <a:pt x="6728" y="2"/>
                  </a:lnTo>
                  <a:lnTo>
                    <a:pt x="6968" y="2"/>
                  </a:lnTo>
                  <a:lnTo>
                    <a:pt x="6969" y="82"/>
                  </a:lnTo>
                  <a:close/>
                  <a:moveTo>
                    <a:pt x="6649" y="82"/>
                  </a:moveTo>
                  <a:lnTo>
                    <a:pt x="6409" y="82"/>
                  </a:lnTo>
                  <a:lnTo>
                    <a:pt x="6408" y="2"/>
                  </a:lnTo>
                  <a:lnTo>
                    <a:pt x="6648" y="2"/>
                  </a:lnTo>
                  <a:lnTo>
                    <a:pt x="6649" y="82"/>
                  </a:lnTo>
                  <a:close/>
                  <a:moveTo>
                    <a:pt x="6329" y="82"/>
                  </a:moveTo>
                  <a:lnTo>
                    <a:pt x="6089" y="83"/>
                  </a:lnTo>
                  <a:lnTo>
                    <a:pt x="6088" y="3"/>
                  </a:lnTo>
                  <a:lnTo>
                    <a:pt x="6328" y="2"/>
                  </a:lnTo>
                  <a:lnTo>
                    <a:pt x="6329" y="82"/>
                  </a:lnTo>
                  <a:close/>
                  <a:moveTo>
                    <a:pt x="6009" y="83"/>
                  </a:moveTo>
                  <a:lnTo>
                    <a:pt x="5769" y="83"/>
                  </a:lnTo>
                  <a:lnTo>
                    <a:pt x="5768" y="3"/>
                  </a:lnTo>
                  <a:lnTo>
                    <a:pt x="6008" y="3"/>
                  </a:lnTo>
                  <a:lnTo>
                    <a:pt x="6009" y="83"/>
                  </a:lnTo>
                  <a:close/>
                  <a:moveTo>
                    <a:pt x="5689" y="83"/>
                  </a:moveTo>
                  <a:lnTo>
                    <a:pt x="5449" y="83"/>
                  </a:lnTo>
                  <a:lnTo>
                    <a:pt x="5448" y="3"/>
                  </a:lnTo>
                  <a:lnTo>
                    <a:pt x="5688" y="3"/>
                  </a:lnTo>
                  <a:lnTo>
                    <a:pt x="5689" y="83"/>
                  </a:lnTo>
                  <a:close/>
                  <a:moveTo>
                    <a:pt x="5369" y="83"/>
                  </a:moveTo>
                  <a:lnTo>
                    <a:pt x="5129" y="84"/>
                  </a:lnTo>
                  <a:lnTo>
                    <a:pt x="5128" y="4"/>
                  </a:lnTo>
                  <a:lnTo>
                    <a:pt x="5368" y="3"/>
                  </a:lnTo>
                  <a:lnTo>
                    <a:pt x="5369" y="83"/>
                  </a:lnTo>
                  <a:close/>
                  <a:moveTo>
                    <a:pt x="5049" y="84"/>
                  </a:moveTo>
                  <a:lnTo>
                    <a:pt x="4809" y="84"/>
                  </a:lnTo>
                  <a:lnTo>
                    <a:pt x="4808" y="4"/>
                  </a:lnTo>
                  <a:lnTo>
                    <a:pt x="5048" y="4"/>
                  </a:lnTo>
                  <a:lnTo>
                    <a:pt x="5049" y="84"/>
                  </a:lnTo>
                  <a:close/>
                  <a:moveTo>
                    <a:pt x="4729" y="84"/>
                  </a:moveTo>
                  <a:lnTo>
                    <a:pt x="4489" y="84"/>
                  </a:lnTo>
                  <a:lnTo>
                    <a:pt x="4488" y="4"/>
                  </a:lnTo>
                  <a:lnTo>
                    <a:pt x="4728" y="4"/>
                  </a:lnTo>
                  <a:lnTo>
                    <a:pt x="4729" y="84"/>
                  </a:lnTo>
                  <a:close/>
                  <a:moveTo>
                    <a:pt x="4409" y="84"/>
                  </a:moveTo>
                  <a:lnTo>
                    <a:pt x="4169" y="85"/>
                  </a:lnTo>
                  <a:lnTo>
                    <a:pt x="4168" y="5"/>
                  </a:lnTo>
                  <a:lnTo>
                    <a:pt x="4408" y="4"/>
                  </a:lnTo>
                  <a:lnTo>
                    <a:pt x="4409" y="84"/>
                  </a:lnTo>
                  <a:close/>
                  <a:moveTo>
                    <a:pt x="4089" y="85"/>
                  </a:moveTo>
                  <a:lnTo>
                    <a:pt x="3849" y="85"/>
                  </a:lnTo>
                  <a:lnTo>
                    <a:pt x="3848" y="5"/>
                  </a:lnTo>
                  <a:lnTo>
                    <a:pt x="4088" y="5"/>
                  </a:lnTo>
                  <a:lnTo>
                    <a:pt x="4089" y="85"/>
                  </a:lnTo>
                  <a:close/>
                  <a:moveTo>
                    <a:pt x="3769" y="85"/>
                  </a:moveTo>
                  <a:lnTo>
                    <a:pt x="3529" y="85"/>
                  </a:lnTo>
                  <a:lnTo>
                    <a:pt x="3528" y="5"/>
                  </a:lnTo>
                  <a:lnTo>
                    <a:pt x="3768" y="5"/>
                  </a:lnTo>
                  <a:lnTo>
                    <a:pt x="3769" y="85"/>
                  </a:lnTo>
                  <a:close/>
                  <a:moveTo>
                    <a:pt x="3449" y="85"/>
                  </a:moveTo>
                  <a:lnTo>
                    <a:pt x="3209" y="86"/>
                  </a:lnTo>
                  <a:lnTo>
                    <a:pt x="3208" y="6"/>
                  </a:lnTo>
                  <a:lnTo>
                    <a:pt x="3448" y="5"/>
                  </a:lnTo>
                  <a:lnTo>
                    <a:pt x="3449" y="85"/>
                  </a:lnTo>
                  <a:close/>
                  <a:moveTo>
                    <a:pt x="3129" y="86"/>
                  </a:moveTo>
                  <a:lnTo>
                    <a:pt x="2889" y="86"/>
                  </a:lnTo>
                  <a:lnTo>
                    <a:pt x="2888" y="6"/>
                  </a:lnTo>
                  <a:lnTo>
                    <a:pt x="3128" y="6"/>
                  </a:lnTo>
                  <a:lnTo>
                    <a:pt x="3129" y="86"/>
                  </a:lnTo>
                  <a:close/>
                  <a:moveTo>
                    <a:pt x="2809" y="86"/>
                  </a:moveTo>
                  <a:lnTo>
                    <a:pt x="2569" y="86"/>
                  </a:lnTo>
                  <a:lnTo>
                    <a:pt x="2568" y="6"/>
                  </a:lnTo>
                  <a:lnTo>
                    <a:pt x="2808" y="6"/>
                  </a:lnTo>
                  <a:lnTo>
                    <a:pt x="2809" y="86"/>
                  </a:lnTo>
                  <a:close/>
                  <a:moveTo>
                    <a:pt x="2489" y="86"/>
                  </a:moveTo>
                  <a:lnTo>
                    <a:pt x="2249" y="87"/>
                  </a:lnTo>
                  <a:lnTo>
                    <a:pt x="2248" y="7"/>
                  </a:lnTo>
                  <a:lnTo>
                    <a:pt x="2488" y="6"/>
                  </a:lnTo>
                  <a:lnTo>
                    <a:pt x="2489" y="86"/>
                  </a:lnTo>
                  <a:close/>
                  <a:moveTo>
                    <a:pt x="2169" y="87"/>
                  </a:moveTo>
                  <a:lnTo>
                    <a:pt x="1929" y="87"/>
                  </a:lnTo>
                  <a:lnTo>
                    <a:pt x="1928" y="7"/>
                  </a:lnTo>
                  <a:lnTo>
                    <a:pt x="2168" y="7"/>
                  </a:lnTo>
                  <a:lnTo>
                    <a:pt x="2169" y="87"/>
                  </a:lnTo>
                  <a:close/>
                  <a:moveTo>
                    <a:pt x="1849" y="87"/>
                  </a:moveTo>
                  <a:lnTo>
                    <a:pt x="1609" y="87"/>
                  </a:lnTo>
                  <a:lnTo>
                    <a:pt x="1608" y="7"/>
                  </a:lnTo>
                  <a:lnTo>
                    <a:pt x="1848" y="7"/>
                  </a:lnTo>
                  <a:lnTo>
                    <a:pt x="1849" y="87"/>
                  </a:lnTo>
                  <a:close/>
                  <a:moveTo>
                    <a:pt x="1529" y="87"/>
                  </a:moveTo>
                  <a:lnTo>
                    <a:pt x="1289" y="88"/>
                  </a:lnTo>
                  <a:lnTo>
                    <a:pt x="1288" y="8"/>
                  </a:lnTo>
                  <a:lnTo>
                    <a:pt x="1528" y="7"/>
                  </a:lnTo>
                  <a:lnTo>
                    <a:pt x="1529" y="87"/>
                  </a:lnTo>
                  <a:close/>
                  <a:moveTo>
                    <a:pt x="1209" y="88"/>
                  </a:moveTo>
                  <a:lnTo>
                    <a:pt x="969" y="88"/>
                  </a:lnTo>
                  <a:lnTo>
                    <a:pt x="968" y="8"/>
                  </a:lnTo>
                  <a:lnTo>
                    <a:pt x="1208" y="8"/>
                  </a:lnTo>
                  <a:lnTo>
                    <a:pt x="1209" y="88"/>
                  </a:lnTo>
                  <a:close/>
                  <a:moveTo>
                    <a:pt x="889" y="88"/>
                  </a:moveTo>
                  <a:lnTo>
                    <a:pt x="649" y="88"/>
                  </a:lnTo>
                  <a:lnTo>
                    <a:pt x="648" y="8"/>
                  </a:lnTo>
                  <a:lnTo>
                    <a:pt x="888" y="8"/>
                  </a:lnTo>
                  <a:lnTo>
                    <a:pt x="889" y="88"/>
                  </a:lnTo>
                  <a:close/>
                  <a:moveTo>
                    <a:pt x="569" y="88"/>
                  </a:moveTo>
                  <a:lnTo>
                    <a:pt x="329" y="89"/>
                  </a:lnTo>
                  <a:lnTo>
                    <a:pt x="328" y="9"/>
                  </a:lnTo>
                  <a:lnTo>
                    <a:pt x="568" y="8"/>
                  </a:lnTo>
                  <a:lnTo>
                    <a:pt x="569" y="88"/>
                  </a:lnTo>
                  <a:close/>
                  <a:moveTo>
                    <a:pt x="249" y="89"/>
                  </a:moveTo>
                  <a:lnTo>
                    <a:pt x="41" y="89"/>
                  </a:lnTo>
                  <a:lnTo>
                    <a:pt x="80" y="49"/>
                  </a:lnTo>
                  <a:lnTo>
                    <a:pt x="80" y="81"/>
                  </a:lnTo>
                  <a:lnTo>
                    <a:pt x="0" y="81"/>
                  </a:lnTo>
                  <a:lnTo>
                    <a:pt x="0" y="49"/>
                  </a:lnTo>
                  <a:cubicBezTo>
                    <a:pt x="0" y="27"/>
                    <a:pt x="18" y="9"/>
                    <a:pt x="40" y="9"/>
                  </a:cubicBezTo>
                  <a:lnTo>
                    <a:pt x="248" y="9"/>
                  </a:lnTo>
                  <a:lnTo>
                    <a:pt x="249" y="89"/>
                  </a:lnTo>
                  <a:close/>
                  <a:moveTo>
                    <a:pt x="80" y="161"/>
                  </a:moveTo>
                  <a:lnTo>
                    <a:pt x="80" y="401"/>
                  </a:lnTo>
                  <a:lnTo>
                    <a:pt x="0" y="401"/>
                  </a:lnTo>
                  <a:lnTo>
                    <a:pt x="0" y="161"/>
                  </a:lnTo>
                  <a:lnTo>
                    <a:pt x="80" y="161"/>
                  </a:lnTo>
                  <a:close/>
                  <a:moveTo>
                    <a:pt x="80" y="481"/>
                  </a:moveTo>
                  <a:lnTo>
                    <a:pt x="80" y="721"/>
                  </a:lnTo>
                  <a:lnTo>
                    <a:pt x="0" y="721"/>
                  </a:lnTo>
                  <a:lnTo>
                    <a:pt x="0" y="481"/>
                  </a:lnTo>
                  <a:lnTo>
                    <a:pt x="80" y="481"/>
                  </a:lnTo>
                  <a:close/>
                  <a:moveTo>
                    <a:pt x="80" y="801"/>
                  </a:moveTo>
                  <a:lnTo>
                    <a:pt x="80" y="1041"/>
                  </a:lnTo>
                  <a:lnTo>
                    <a:pt x="0" y="1041"/>
                  </a:lnTo>
                  <a:lnTo>
                    <a:pt x="0" y="801"/>
                  </a:lnTo>
                  <a:lnTo>
                    <a:pt x="80" y="801"/>
                  </a:lnTo>
                  <a:close/>
                  <a:moveTo>
                    <a:pt x="80" y="1121"/>
                  </a:moveTo>
                  <a:lnTo>
                    <a:pt x="80" y="1361"/>
                  </a:lnTo>
                  <a:lnTo>
                    <a:pt x="0" y="1361"/>
                  </a:lnTo>
                  <a:lnTo>
                    <a:pt x="0" y="1121"/>
                  </a:lnTo>
                  <a:lnTo>
                    <a:pt x="80" y="1121"/>
                  </a:lnTo>
                  <a:close/>
                  <a:moveTo>
                    <a:pt x="80" y="1441"/>
                  </a:moveTo>
                  <a:lnTo>
                    <a:pt x="80" y="1681"/>
                  </a:lnTo>
                  <a:lnTo>
                    <a:pt x="0" y="1681"/>
                  </a:lnTo>
                  <a:lnTo>
                    <a:pt x="0" y="1441"/>
                  </a:lnTo>
                  <a:lnTo>
                    <a:pt x="80" y="1441"/>
                  </a:lnTo>
                  <a:close/>
                  <a:moveTo>
                    <a:pt x="80" y="1761"/>
                  </a:moveTo>
                  <a:lnTo>
                    <a:pt x="80" y="1912"/>
                  </a:lnTo>
                  <a:lnTo>
                    <a:pt x="40" y="1872"/>
                  </a:lnTo>
                  <a:lnTo>
                    <a:pt x="129" y="1872"/>
                  </a:lnTo>
                  <a:lnTo>
                    <a:pt x="129" y="1952"/>
                  </a:lnTo>
                  <a:lnTo>
                    <a:pt x="40" y="1952"/>
                  </a:lnTo>
                  <a:cubicBezTo>
                    <a:pt x="18" y="1952"/>
                    <a:pt x="0" y="1935"/>
                    <a:pt x="0" y="1912"/>
                  </a:cubicBezTo>
                  <a:lnTo>
                    <a:pt x="0" y="1761"/>
                  </a:lnTo>
                  <a:lnTo>
                    <a:pt x="80" y="1761"/>
                  </a:lnTo>
                  <a:close/>
                  <a:moveTo>
                    <a:pt x="209" y="1872"/>
                  </a:moveTo>
                  <a:lnTo>
                    <a:pt x="449" y="1872"/>
                  </a:lnTo>
                  <a:lnTo>
                    <a:pt x="449" y="1952"/>
                  </a:lnTo>
                  <a:lnTo>
                    <a:pt x="209" y="1952"/>
                  </a:lnTo>
                  <a:lnTo>
                    <a:pt x="209" y="1872"/>
                  </a:lnTo>
                  <a:close/>
                  <a:moveTo>
                    <a:pt x="529" y="1872"/>
                  </a:moveTo>
                  <a:lnTo>
                    <a:pt x="769" y="1872"/>
                  </a:lnTo>
                  <a:lnTo>
                    <a:pt x="769" y="1952"/>
                  </a:lnTo>
                  <a:lnTo>
                    <a:pt x="529" y="1952"/>
                  </a:lnTo>
                  <a:lnTo>
                    <a:pt x="529" y="1872"/>
                  </a:lnTo>
                  <a:close/>
                  <a:moveTo>
                    <a:pt x="849" y="1872"/>
                  </a:moveTo>
                  <a:lnTo>
                    <a:pt x="1089" y="1872"/>
                  </a:lnTo>
                  <a:lnTo>
                    <a:pt x="1089" y="1952"/>
                  </a:lnTo>
                  <a:lnTo>
                    <a:pt x="849" y="1952"/>
                  </a:lnTo>
                  <a:lnTo>
                    <a:pt x="849" y="1872"/>
                  </a:lnTo>
                  <a:close/>
                  <a:moveTo>
                    <a:pt x="1169" y="1872"/>
                  </a:moveTo>
                  <a:lnTo>
                    <a:pt x="1409" y="1872"/>
                  </a:lnTo>
                  <a:lnTo>
                    <a:pt x="1409" y="1952"/>
                  </a:lnTo>
                  <a:lnTo>
                    <a:pt x="1169" y="1952"/>
                  </a:lnTo>
                  <a:lnTo>
                    <a:pt x="1169" y="1872"/>
                  </a:lnTo>
                  <a:close/>
                  <a:moveTo>
                    <a:pt x="1489" y="1872"/>
                  </a:moveTo>
                  <a:lnTo>
                    <a:pt x="1729" y="1872"/>
                  </a:lnTo>
                  <a:lnTo>
                    <a:pt x="1729" y="1952"/>
                  </a:lnTo>
                  <a:lnTo>
                    <a:pt x="1489" y="1952"/>
                  </a:lnTo>
                  <a:lnTo>
                    <a:pt x="1489" y="1872"/>
                  </a:lnTo>
                  <a:close/>
                  <a:moveTo>
                    <a:pt x="1809" y="1872"/>
                  </a:moveTo>
                  <a:lnTo>
                    <a:pt x="2049" y="1872"/>
                  </a:lnTo>
                  <a:lnTo>
                    <a:pt x="2049" y="1952"/>
                  </a:lnTo>
                  <a:lnTo>
                    <a:pt x="1809" y="1952"/>
                  </a:lnTo>
                  <a:lnTo>
                    <a:pt x="1809" y="1872"/>
                  </a:lnTo>
                  <a:close/>
                  <a:moveTo>
                    <a:pt x="2129" y="1872"/>
                  </a:moveTo>
                  <a:lnTo>
                    <a:pt x="2369" y="1872"/>
                  </a:lnTo>
                  <a:lnTo>
                    <a:pt x="2369" y="1952"/>
                  </a:lnTo>
                  <a:lnTo>
                    <a:pt x="2129" y="1952"/>
                  </a:lnTo>
                  <a:lnTo>
                    <a:pt x="2129" y="1872"/>
                  </a:lnTo>
                  <a:close/>
                  <a:moveTo>
                    <a:pt x="2449" y="1872"/>
                  </a:moveTo>
                  <a:lnTo>
                    <a:pt x="2689" y="1872"/>
                  </a:lnTo>
                  <a:lnTo>
                    <a:pt x="2689" y="1952"/>
                  </a:lnTo>
                  <a:lnTo>
                    <a:pt x="2449" y="1952"/>
                  </a:lnTo>
                  <a:lnTo>
                    <a:pt x="2449" y="1872"/>
                  </a:lnTo>
                  <a:close/>
                  <a:moveTo>
                    <a:pt x="2769" y="1872"/>
                  </a:moveTo>
                  <a:lnTo>
                    <a:pt x="3009" y="1872"/>
                  </a:lnTo>
                  <a:lnTo>
                    <a:pt x="3009" y="1952"/>
                  </a:lnTo>
                  <a:lnTo>
                    <a:pt x="2769" y="1952"/>
                  </a:lnTo>
                  <a:lnTo>
                    <a:pt x="2769" y="1872"/>
                  </a:lnTo>
                  <a:close/>
                  <a:moveTo>
                    <a:pt x="3089" y="1872"/>
                  </a:moveTo>
                  <a:lnTo>
                    <a:pt x="3329" y="1872"/>
                  </a:lnTo>
                  <a:lnTo>
                    <a:pt x="3329" y="1952"/>
                  </a:lnTo>
                  <a:lnTo>
                    <a:pt x="3089" y="1952"/>
                  </a:lnTo>
                  <a:lnTo>
                    <a:pt x="3089" y="1872"/>
                  </a:lnTo>
                  <a:close/>
                  <a:moveTo>
                    <a:pt x="3409" y="1872"/>
                  </a:moveTo>
                  <a:lnTo>
                    <a:pt x="3649" y="1872"/>
                  </a:lnTo>
                  <a:lnTo>
                    <a:pt x="3649" y="1952"/>
                  </a:lnTo>
                  <a:lnTo>
                    <a:pt x="3409" y="1952"/>
                  </a:lnTo>
                  <a:lnTo>
                    <a:pt x="3409" y="1872"/>
                  </a:lnTo>
                  <a:close/>
                  <a:moveTo>
                    <a:pt x="3729" y="1872"/>
                  </a:moveTo>
                  <a:lnTo>
                    <a:pt x="3969" y="1872"/>
                  </a:lnTo>
                  <a:lnTo>
                    <a:pt x="3969" y="1952"/>
                  </a:lnTo>
                  <a:lnTo>
                    <a:pt x="3729" y="1952"/>
                  </a:lnTo>
                  <a:lnTo>
                    <a:pt x="3729" y="1872"/>
                  </a:lnTo>
                  <a:close/>
                  <a:moveTo>
                    <a:pt x="4049" y="1872"/>
                  </a:moveTo>
                  <a:lnTo>
                    <a:pt x="4289" y="1872"/>
                  </a:lnTo>
                  <a:lnTo>
                    <a:pt x="4289" y="1952"/>
                  </a:lnTo>
                  <a:lnTo>
                    <a:pt x="4049" y="1952"/>
                  </a:lnTo>
                  <a:lnTo>
                    <a:pt x="4049" y="1872"/>
                  </a:lnTo>
                  <a:close/>
                  <a:moveTo>
                    <a:pt x="4369" y="1872"/>
                  </a:moveTo>
                  <a:lnTo>
                    <a:pt x="4609" y="1872"/>
                  </a:lnTo>
                  <a:lnTo>
                    <a:pt x="4609" y="1952"/>
                  </a:lnTo>
                  <a:lnTo>
                    <a:pt x="4369" y="1952"/>
                  </a:lnTo>
                  <a:lnTo>
                    <a:pt x="4369" y="1872"/>
                  </a:lnTo>
                  <a:close/>
                  <a:moveTo>
                    <a:pt x="4689" y="1872"/>
                  </a:moveTo>
                  <a:lnTo>
                    <a:pt x="4929" y="1872"/>
                  </a:lnTo>
                  <a:lnTo>
                    <a:pt x="4929" y="1952"/>
                  </a:lnTo>
                  <a:lnTo>
                    <a:pt x="4689" y="1952"/>
                  </a:lnTo>
                  <a:lnTo>
                    <a:pt x="4689" y="1872"/>
                  </a:lnTo>
                  <a:close/>
                  <a:moveTo>
                    <a:pt x="5009" y="1872"/>
                  </a:moveTo>
                  <a:lnTo>
                    <a:pt x="5249" y="1872"/>
                  </a:lnTo>
                  <a:lnTo>
                    <a:pt x="5249" y="1952"/>
                  </a:lnTo>
                  <a:lnTo>
                    <a:pt x="5009" y="1952"/>
                  </a:lnTo>
                  <a:lnTo>
                    <a:pt x="5009" y="1872"/>
                  </a:lnTo>
                  <a:close/>
                  <a:moveTo>
                    <a:pt x="5329" y="1872"/>
                  </a:moveTo>
                  <a:lnTo>
                    <a:pt x="5569" y="1872"/>
                  </a:lnTo>
                  <a:lnTo>
                    <a:pt x="5569" y="1952"/>
                  </a:lnTo>
                  <a:lnTo>
                    <a:pt x="5329" y="1952"/>
                  </a:lnTo>
                  <a:lnTo>
                    <a:pt x="5329" y="1872"/>
                  </a:lnTo>
                  <a:close/>
                  <a:moveTo>
                    <a:pt x="5649" y="1872"/>
                  </a:moveTo>
                  <a:lnTo>
                    <a:pt x="5889" y="1872"/>
                  </a:lnTo>
                  <a:lnTo>
                    <a:pt x="5889" y="1952"/>
                  </a:lnTo>
                  <a:lnTo>
                    <a:pt x="5649" y="1952"/>
                  </a:lnTo>
                  <a:lnTo>
                    <a:pt x="5649" y="1872"/>
                  </a:lnTo>
                  <a:close/>
                  <a:moveTo>
                    <a:pt x="5969" y="1872"/>
                  </a:moveTo>
                  <a:lnTo>
                    <a:pt x="6209" y="1872"/>
                  </a:lnTo>
                  <a:lnTo>
                    <a:pt x="6209" y="1952"/>
                  </a:lnTo>
                  <a:lnTo>
                    <a:pt x="5969" y="1952"/>
                  </a:lnTo>
                  <a:lnTo>
                    <a:pt x="5969" y="1872"/>
                  </a:lnTo>
                  <a:close/>
                  <a:moveTo>
                    <a:pt x="6289" y="1872"/>
                  </a:moveTo>
                  <a:lnTo>
                    <a:pt x="6529" y="1872"/>
                  </a:lnTo>
                  <a:lnTo>
                    <a:pt x="6529" y="1952"/>
                  </a:lnTo>
                  <a:lnTo>
                    <a:pt x="6289" y="1952"/>
                  </a:lnTo>
                  <a:lnTo>
                    <a:pt x="6289" y="1872"/>
                  </a:lnTo>
                  <a:close/>
                  <a:moveTo>
                    <a:pt x="6609" y="1872"/>
                  </a:moveTo>
                  <a:lnTo>
                    <a:pt x="6849" y="1872"/>
                  </a:lnTo>
                  <a:lnTo>
                    <a:pt x="6849" y="1952"/>
                  </a:lnTo>
                  <a:lnTo>
                    <a:pt x="6609" y="1952"/>
                  </a:lnTo>
                  <a:lnTo>
                    <a:pt x="6609" y="1872"/>
                  </a:lnTo>
                  <a:close/>
                  <a:moveTo>
                    <a:pt x="6929" y="1872"/>
                  </a:moveTo>
                  <a:lnTo>
                    <a:pt x="7169" y="1872"/>
                  </a:lnTo>
                  <a:lnTo>
                    <a:pt x="7169" y="1952"/>
                  </a:lnTo>
                  <a:lnTo>
                    <a:pt x="6929" y="1952"/>
                  </a:lnTo>
                  <a:lnTo>
                    <a:pt x="6929" y="1872"/>
                  </a:lnTo>
                  <a:close/>
                  <a:moveTo>
                    <a:pt x="7249" y="1872"/>
                  </a:moveTo>
                  <a:lnTo>
                    <a:pt x="7489" y="1872"/>
                  </a:lnTo>
                  <a:lnTo>
                    <a:pt x="7489" y="1952"/>
                  </a:lnTo>
                  <a:lnTo>
                    <a:pt x="7249" y="1952"/>
                  </a:lnTo>
                  <a:lnTo>
                    <a:pt x="7249" y="1872"/>
                  </a:lnTo>
                  <a:close/>
                  <a:moveTo>
                    <a:pt x="7569" y="1872"/>
                  </a:moveTo>
                  <a:lnTo>
                    <a:pt x="7809" y="1872"/>
                  </a:lnTo>
                  <a:lnTo>
                    <a:pt x="7809" y="1952"/>
                  </a:lnTo>
                  <a:lnTo>
                    <a:pt x="7569" y="1952"/>
                  </a:lnTo>
                  <a:lnTo>
                    <a:pt x="7569" y="1872"/>
                  </a:lnTo>
                  <a:close/>
                  <a:moveTo>
                    <a:pt x="7889" y="1872"/>
                  </a:moveTo>
                  <a:lnTo>
                    <a:pt x="8129" y="1872"/>
                  </a:lnTo>
                  <a:lnTo>
                    <a:pt x="8129" y="1952"/>
                  </a:lnTo>
                  <a:lnTo>
                    <a:pt x="7889" y="1952"/>
                  </a:lnTo>
                  <a:lnTo>
                    <a:pt x="7889" y="1872"/>
                  </a:lnTo>
                  <a:close/>
                  <a:moveTo>
                    <a:pt x="8209" y="1872"/>
                  </a:moveTo>
                  <a:lnTo>
                    <a:pt x="8218" y="1872"/>
                  </a:lnTo>
                  <a:lnTo>
                    <a:pt x="8218" y="1952"/>
                  </a:lnTo>
                  <a:lnTo>
                    <a:pt x="8209" y="1952"/>
                  </a:lnTo>
                  <a:lnTo>
                    <a:pt x="8209" y="187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76773" y="5034509"/>
              <a:ext cx="284583" cy="2144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600" dirty="0" err="1"/>
            </a:p>
          </p:txBody>
        </p:sp>
        <p:sp>
          <p:nvSpPr>
            <p:cNvPr id="26" name="ZoneTexte 51"/>
            <p:cNvSpPr txBox="1">
              <a:spLocks noChangeArrowheads="1"/>
            </p:cNvSpPr>
            <p:nvPr/>
          </p:nvSpPr>
          <p:spPr bwMode="auto">
            <a:xfrm>
              <a:off x="2813321" y="4267203"/>
              <a:ext cx="2453803" cy="341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wacc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(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fractured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zone)</a:t>
              </a:r>
            </a:p>
          </p:txBody>
        </p:sp>
        <p:sp>
          <p:nvSpPr>
            <p:cNvPr id="27" name="ZoneTexte 51"/>
            <p:cNvSpPr txBox="1">
              <a:spLocks noChangeArrowheads="1"/>
            </p:cNvSpPr>
            <p:nvPr/>
          </p:nvSpPr>
          <p:spPr bwMode="auto">
            <a:xfrm>
              <a:off x="2585815" y="4014561"/>
              <a:ext cx="2197311" cy="341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K (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fractured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zone)</a:t>
              </a:r>
            </a:p>
          </p:txBody>
        </p:sp>
        <p:cxnSp>
          <p:nvCxnSpPr>
            <p:cNvPr id="28" name="Connecteur droit avec flèche 27"/>
            <p:cNvCxnSpPr>
              <a:stCxn id="27" idx="1"/>
            </p:cNvCxnSpPr>
            <p:nvPr/>
          </p:nvCxnSpPr>
          <p:spPr>
            <a:xfrm rot="10800000" flipV="1">
              <a:off x="2094845" y="4185375"/>
              <a:ext cx="490971" cy="20219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avec flèche 28"/>
            <p:cNvCxnSpPr>
              <a:stCxn id="26" idx="1"/>
            </p:cNvCxnSpPr>
            <p:nvPr/>
          </p:nvCxnSpPr>
          <p:spPr>
            <a:xfrm rot="10800000" flipV="1">
              <a:off x="2190030" y="4438018"/>
              <a:ext cx="623292" cy="10973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ZoneTexte 59"/>
            <p:cNvSpPr txBox="1">
              <a:spLocks noChangeArrowheads="1"/>
            </p:cNvSpPr>
            <p:nvPr/>
          </p:nvSpPr>
          <p:spPr bwMode="auto">
            <a:xfrm>
              <a:off x="2585815" y="2774872"/>
              <a:ext cx="6120752" cy="96277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400" b="1" u="sng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Uncertainties</a:t>
              </a:r>
              <a:r>
                <a:rPr lang="fr-FR" sz="1400" b="1" u="sng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of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:</a:t>
              </a:r>
            </a:p>
            <a:p>
              <a:pPr>
                <a:buFontTx/>
                <a:buChar char="-"/>
                <a:defRPr/>
              </a:pP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Concrete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(retardation)</a:t>
              </a:r>
            </a:p>
            <a:p>
              <a:pPr>
                <a:buFontTx/>
                <a:buChar char="-"/>
                <a:defRPr/>
              </a:pP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Fractured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zone (diffusion, retardation,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porosity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,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permeability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)</a:t>
              </a:r>
            </a:p>
            <a:p>
              <a:pPr>
                <a:defRPr/>
              </a:pP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are the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most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influent on the maximal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molar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flux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uncertainty</a:t>
              </a:r>
              <a:endPara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endParaRPr>
            </a:p>
          </p:txBody>
        </p:sp>
      </p:grpSp>
      <p:sp>
        <p:nvSpPr>
          <p:cNvPr id="68" name="ZoneTexte 67"/>
          <p:cNvSpPr txBox="1"/>
          <p:nvPr/>
        </p:nvSpPr>
        <p:spPr>
          <a:xfrm>
            <a:off x="4897507" y="1976387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71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65" name="Espace réservé du numéro de diapositive 6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14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grpSp>
        <p:nvGrpSpPr>
          <p:cNvPr id="10" name="Groupe 58"/>
          <p:cNvGrpSpPr>
            <a:grpSpLocks/>
          </p:cNvGrpSpPr>
          <p:nvPr/>
        </p:nvGrpSpPr>
        <p:grpSpPr bwMode="auto">
          <a:xfrm>
            <a:off x="542923" y="857232"/>
            <a:ext cx="8029605" cy="5286412"/>
            <a:chOff x="657225" y="1071563"/>
            <a:chExt cx="7729538" cy="52324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5" y="1876425"/>
              <a:ext cx="7358063" cy="442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ZoneTexte 48"/>
            <p:cNvSpPr txBox="1">
              <a:spLocks noChangeArrowheads="1"/>
            </p:cNvSpPr>
            <p:nvPr/>
          </p:nvSpPr>
          <p:spPr bwMode="auto">
            <a:xfrm>
              <a:off x="2214418" y="2329423"/>
              <a:ext cx="2046243" cy="5700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No influence</a:t>
              </a:r>
            </a:p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of 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other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input data</a:t>
              </a:r>
            </a:p>
          </p:txBody>
        </p:sp>
        <p:sp>
          <p:nvSpPr>
            <p:cNvPr id="14" name="ZoneTexte 49"/>
            <p:cNvSpPr txBox="1">
              <a:spLocks noChangeArrowheads="1"/>
            </p:cNvSpPr>
            <p:nvPr/>
          </p:nvSpPr>
          <p:spPr bwMode="auto">
            <a:xfrm>
              <a:off x="7314571" y="4815371"/>
              <a:ext cx="1072192" cy="33004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Kd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(</a:t>
              </a:r>
              <a:r>
                <a:rPr lang="fr-FR" sz="1600" dirty="0" err="1" smtClean="0">
                  <a:latin typeface="Lucida Sans" pitchFamily="34" charset="0"/>
                  <a:cs typeface="Lucida Sans" pitchFamily="34" charset="0"/>
                </a:rPr>
                <a:t>clay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)</a:t>
              </a:r>
              <a:endParaRPr lang="fr-FR" sz="1600" dirty="0">
                <a:latin typeface="Lucida Sans" pitchFamily="34" charset="0"/>
                <a:cs typeface="Lucida Sans" pitchFamily="34" charset="0"/>
              </a:endParaRPr>
            </a:p>
          </p:txBody>
        </p:sp>
        <p:sp>
          <p:nvSpPr>
            <p:cNvPr id="15" name="ZoneTexte 50"/>
            <p:cNvSpPr txBox="1">
              <a:spLocks noChangeArrowheads="1"/>
            </p:cNvSpPr>
            <p:nvPr/>
          </p:nvSpPr>
          <p:spPr bwMode="auto">
            <a:xfrm>
              <a:off x="3605369" y="4724567"/>
              <a:ext cx="1099645" cy="33004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De 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(</a:t>
              </a:r>
              <a:r>
                <a:rPr lang="fr-FR" sz="1600" dirty="0" err="1" smtClean="0">
                  <a:latin typeface="Lucida Sans" pitchFamily="34" charset="0"/>
                  <a:cs typeface="Lucida Sans" pitchFamily="34" charset="0"/>
                </a:rPr>
                <a:t>clay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)</a:t>
              </a:r>
              <a:endParaRPr lang="fr-FR" sz="1600" dirty="0">
                <a:latin typeface="Lucida Sans" pitchFamily="34" charset="0"/>
                <a:cs typeface="Lucida Sans" pitchFamily="34" charset="0"/>
              </a:endParaRPr>
            </a:p>
          </p:txBody>
        </p:sp>
        <p:sp>
          <p:nvSpPr>
            <p:cNvPr id="16" name="ZoneTexte 51"/>
            <p:cNvSpPr txBox="1">
              <a:spLocks noChangeArrowheads="1"/>
            </p:cNvSpPr>
            <p:nvPr/>
          </p:nvSpPr>
          <p:spPr bwMode="auto">
            <a:xfrm>
              <a:off x="2409640" y="4479822"/>
              <a:ext cx="2676242" cy="33791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De (micro-</a:t>
              </a: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fissured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zone)</a:t>
              </a:r>
            </a:p>
          </p:txBody>
        </p:sp>
        <p:cxnSp>
          <p:nvCxnSpPr>
            <p:cNvPr id="17" name="Connecteur droit 16"/>
            <p:cNvCxnSpPr/>
            <p:nvPr/>
          </p:nvCxnSpPr>
          <p:spPr>
            <a:xfrm>
              <a:off x="959319" y="4451517"/>
              <a:ext cx="7072191" cy="1489"/>
            </a:xfrm>
            <a:prstGeom prst="line">
              <a:avLst/>
            </a:prstGeom>
            <a:ln w="19050">
              <a:solidFill>
                <a:schemeClr val="tx1"/>
              </a:solidFill>
              <a:prstDash val="dash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lèche vers le haut 17"/>
            <p:cNvSpPr/>
            <p:nvPr/>
          </p:nvSpPr>
          <p:spPr>
            <a:xfrm>
              <a:off x="5292187" y="3926876"/>
              <a:ext cx="269955" cy="477838"/>
            </a:xfrm>
            <a:prstGeom prst="upArrow">
              <a:avLst/>
            </a:prstGeom>
            <a:solidFill>
              <a:srgbClr val="003B8E"/>
            </a:solidFill>
            <a:ln>
              <a:solidFill>
                <a:srgbClr val="003B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600" dirty="0" err="1"/>
            </a:p>
          </p:txBody>
        </p:sp>
        <p:sp>
          <p:nvSpPr>
            <p:cNvPr id="19" name="ZoneTexte 59"/>
            <p:cNvSpPr txBox="1">
              <a:spLocks noChangeArrowheads="1"/>
            </p:cNvSpPr>
            <p:nvPr/>
          </p:nvSpPr>
          <p:spPr bwMode="auto">
            <a:xfrm>
              <a:off x="2862109" y="2953963"/>
              <a:ext cx="5524654" cy="9301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fr-FR" sz="1400" b="1" u="sng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Uncertainties</a:t>
              </a:r>
              <a:r>
                <a:rPr lang="fr-FR" sz="1400" b="1" u="sng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of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:</a:t>
              </a:r>
            </a:p>
            <a:p>
              <a:pPr>
                <a:buFontTx/>
                <a:buChar char="-"/>
                <a:defRPr/>
              </a:pP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Undisturbed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argillites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(retardation, diffusion)</a:t>
              </a:r>
            </a:p>
            <a:p>
              <a:pPr>
                <a:buFontTx/>
                <a:buChar char="-"/>
                <a:defRPr/>
              </a:pP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Micro-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fissured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zone (diffusion)</a:t>
              </a:r>
            </a:p>
            <a:p>
              <a:pPr>
                <a:defRPr/>
              </a:pP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are the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most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influent on the maximal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molar</a:t>
              </a:r>
              <a:r>
                <a:rPr lang="fr-FR" sz="1400" b="1" dirty="0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 flux </a:t>
              </a:r>
              <a:r>
                <a:rPr lang="fr-FR" sz="1400" b="1" dirty="0" err="1">
                  <a:solidFill>
                    <a:schemeClr val="tx2"/>
                  </a:solidFill>
                  <a:latin typeface="Lucida Sans" pitchFamily="34" charset="0"/>
                  <a:cs typeface="Lucida Sans" pitchFamily="34" charset="0"/>
                </a:rPr>
                <a:t>uncertainty</a:t>
              </a:r>
              <a:endPara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endParaRPr>
            </a:p>
          </p:txBody>
        </p:sp>
        <p:grpSp>
          <p:nvGrpSpPr>
            <p:cNvPr id="20" name="Group 157"/>
            <p:cNvGrpSpPr>
              <a:grpSpLocks noChangeAspect="1"/>
            </p:cNvGrpSpPr>
            <p:nvPr/>
          </p:nvGrpSpPr>
          <p:grpSpPr bwMode="auto">
            <a:xfrm>
              <a:off x="6715125" y="1071563"/>
              <a:ext cx="1592263" cy="1857375"/>
              <a:chOff x="400" y="86"/>
              <a:chExt cx="7050" cy="5459"/>
            </a:xfrm>
          </p:grpSpPr>
          <p:pic>
            <p:nvPicPr>
              <p:cNvPr id="26" name="Picture 25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" name="Picture 25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" name="Picture 25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" name="Picture 25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251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Rectangle 248"/>
              <p:cNvSpPr>
                <a:spLocks noChangeArrowheads="1"/>
              </p:cNvSpPr>
              <p:nvPr/>
            </p:nvSpPr>
            <p:spPr bwMode="auto">
              <a:xfrm>
                <a:off x="1130" y="2344"/>
                <a:ext cx="4302" cy="945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32" name="Picture 245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Picture 244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" name="Freeform 243"/>
              <p:cNvSpPr>
                <a:spLocks/>
              </p:cNvSpPr>
              <p:nvPr/>
            </p:nvSpPr>
            <p:spPr bwMode="auto">
              <a:xfrm>
                <a:off x="1541" y="2532"/>
                <a:ext cx="14" cy="586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5" name="Freeform 242"/>
              <p:cNvSpPr>
                <a:spLocks/>
              </p:cNvSpPr>
              <p:nvPr/>
            </p:nvSpPr>
            <p:spPr bwMode="auto">
              <a:xfrm>
                <a:off x="1778" y="2532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6" name="Freeform 241"/>
              <p:cNvSpPr>
                <a:spLocks/>
              </p:cNvSpPr>
              <p:nvPr/>
            </p:nvSpPr>
            <p:spPr bwMode="auto">
              <a:xfrm>
                <a:off x="2014" y="2532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7" name="Freeform 240"/>
              <p:cNvSpPr>
                <a:spLocks/>
              </p:cNvSpPr>
              <p:nvPr/>
            </p:nvSpPr>
            <p:spPr bwMode="auto">
              <a:xfrm>
                <a:off x="2251" y="2523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8" name="Freeform 239"/>
              <p:cNvSpPr>
                <a:spLocks/>
              </p:cNvSpPr>
              <p:nvPr/>
            </p:nvSpPr>
            <p:spPr bwMode="auto">
              <a:xfrm>
                <a:off x="2487" y="2532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9" name="Freeform 238"/>
              <p:cNvSpPr>
                <a:spLocks/>
              </p:cNvSpPr>
              <p:nvPr/>
            </p:nvSpPr>
            <p:spPr bwMode="auto">
              <a:xfrm>
                <a:off x="2723" y="2523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0" name="Freeform 237"/>
              <p:cNvSpPr>
                <a:spLocks/>
              </p:cNvSpPr>
              <p:nvPr/>
            </p:nvSpPr>
            <p:spPr bwMode="auto">
              <a:xfrm>
                <a:off x="2960" y="2532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1" name="Freeform 236"/>
              <p:cNvSpPr>
                <a:spLocks/>
              </p:cNvSpPr>
              <p:nvPr/>
            </p:nvSpPr>
            <p:spPr bwMode="auto">
              <a:xfrm>
                <a:off x="3189" y="2532"/>
                <a:ext cx="14" cy="586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2" name="Freeform 235"/>
              <p:cNvSpPr>
                <a:spLocks/>
              </p:cNvSpPr>
              <p:nvPr/>
            </p:nvSpPr>
            <p:spPr bwMode="auto">
              <a:xfrm>
                <a:off x="3426" y="2523"/>
                <a:ext cx="14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3" name="Freeform 234"/>
              <p:cNvSpPr>
                <a:spLocks/>
              </p:cNvSpPr>
              <p:nvPr/>
            </p:nvSpPr>
            <p:spPr bwMode="auto">
              <a:xfrm>
                <a:off x="3662" y="2532"/>
                <a:ext cx="14" cy="586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4" name="Freeform 233"/>
              <p:cNvSpPr>
                <a:spLocks/>
              </p:cNvSpPr>
              <p:nvPr/>
            </p:nvSpPr>
            <p:spPr bwMode="auto">
              <a:xfrm>
                <a:off x="3898" y="2523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5" name="Freeform 232"/>
              <p:cNvSpPr>
                <a:spLocks/>
              </p:cNvSpPr>
              <p:nvPr/>
            </p:nvSpPr>
            <p:spPr bwMode="auto">
              <a:xfrm>
                <a:off x="4135" y="2532"/>
                <a:ext cx="7" cy="586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6" name="Freeform 231"/>
              <p:cNvSpPr>
                <a:spLocks/>
              </p:cNvSpPr>
              <p:nvPr/>
            </p:nvSpPr>
            <p:spPr bwMode="auto">
              <a:xfrm>
                <a:off x="4371" y="2532"/>
                <a:ext cx="7" cy="586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Freeform 230"/>
              <p:cNvSpPr>
                <a:spLocks/>
              </p:cNvSpPr>
              <p:nvPr/>
            </p:nvSpPr>
            <p:spPr bwMode="auto">
              <a:xfrm>
                <a:off x="4607" y="2523"/>
                <a:ext cx="7" cy="586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Freeform 229"/>
              <p:cNvSpPr>
                <a:spLocks/>
              </p:cNvSpPr>
              <p:nvPr/>
            </p:nvSpPr>
            <p:spPr bwMode="auto">
              <a:xfrm>
                <a:off x="1312" y="2816"/>
                <a:ext cx="3532" cy="9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49" name="Picture 228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0" name="Picture 227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" name="Picture 22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" name="Picture 22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Picture 22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223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222"/>
              <p:cNvSpPr>
                <a:spLocks noChangeArrowheads="1"/>
              </p:cNvSpPr>
              <p:nvPr/>
            </p:nvSpPr>
            <p:spPr bwMode="auto">
              <a:xfrm>
                <a:off x="5377" y="2519"/>
                <a:ext cx="2053" cy="595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6" name="Rectangle 219"/>
              <p:cNvSpPr>
                <a:spLocks noChangeArrowheads="1"/>
              </p:cNvSpPr>
              <p:nvPr/>
            </p:nvSpPr>
            <p:spPr bwMode="auto">
              <a:xfrm>
                <a:off x="4837" y="2501"/>
                <a:ext cx="358" cy="613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7" name="Rectangle 216"/>
              <p:cNvSpPr>
                <a:spLocks noChangeArrowheads="1"/>
              </p:cNvSpPr>
              <p:nvPr/>
            </p:nvSpPr>
            <p:spPr bwMode="auto">
              <a:xfrm>
                <a:off x="6079" y="2519"/>
                <a:ext cx="709" cy="595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21" name="Freeform 206"/>
            <p:cNvSpPr>
              <a:spLocks noEditPoints="1"/>
            </p:cNvSpPr>
            <p:nvPr/>
          </p:nvSpPr>
          <p:spPr bwMode="auto">
            <a:xfrm flipV="1">
              <a:off x="6724333" y="1071563"/>
              <a:ext cx="1554143" cy="17863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2" name="Freeform 206"/>
            <p:cNvSpPr>
              <a:spLocks noEditPoints="1"/>
            </p:cNvSpPr>
            <p:nvPr/>
          </p:nvSpPr>
          <p:spPr bwMode="auto">
            <a:xfrm flipV="1">
              <a:off x="6724333" y="2895088"/>
              <a:ext cx="1554143" cy="17863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23" name="ZoneTexte 52"/>
            <p:cNvSpPr txBox="1">
              <a:spLocks noChangeArrowheads="1"/>
            </p:cNvSpPr>
            <p:nvPr/>
          </p:nvSpPr>
          <p:spPr bwMode="auto">
            <a:xfrm>
              <a:off x="2227239" y="4236447"/>
              <a:ext cx="1070666" cy="33004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fr-FR" sz="1600" dirty="0" err="1">
                  <a:latin typeface="Lucida Sans" pitchFamily="34" charset="0"/>
                  <a:cs typeface="Lucida Sans" pitchFamily="34" charset="0"/>
                </a:rPr>
                <a:t>Kv</a:t>
              </a:r>
              <a:r>
                <a:rPr lang="fr-FR" sz="1600" dirty="0">
                  <a:latin typeface="Lucida Sans" pitchFamily="34" charset="0"/>
                  <a:cs typeface="Lucida Sans" pitchFamily="34" charset="0"/>
                </a:rPr>
                <a:t> 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(</a:t>
              </a:r>
              <a:r>
                <a:rPr lang="fr-FR" sz="1600" dirty="0" err="1" smtClean="0">
                  <a:latin typeface="Lucida Sans" pitchFamily="34" charset="0"/>
                  <a:cs typeface="Lucida Sans" pitchFamily="34" charset="0"/>
                </a:rPr>
                <a:t>clay</a:t>
              </a:r>
              <a:r>
                <a:rPr lang="fr-FR" sz="1600" dirty="0" smtClean="0">
                  <a:latin typeface="Lucida Sans" pitchFamily="34" charset="0"/>
                  <a:cs typeface="Lucida Sans" pitchFamily="34" charset="0"/>
                </a:rPr>
                <a:t>)</a:t>
              </a:r>
              <a:endParaRPr lang="fr-FR" sz="1600" dirty="0">
                <a:latin typeface="Lucida Sans" pitchFamily="34" charset="0"/>
                <a:cs typeface="Lucida Sans" pitchFamily="34" charset="0"/>
              </a:endParaRPr>
            </a:p>
          </p:txBody>
        </p:sp>
        <p:sp>
          <p:nvSpPr>
            <p:cNvPr id="24" name="Accolade fermante 23"/>
            <p:cNvSpPr/>
            <p:nvPr/>
          </p:nvSpPr>
          <p:spPr>
            <a:xfrm>
              <a:off x="2104606" y="2143349"/>
              <a:ext cx="143366" cy="2215024"/>
            </a:xfrm>
            <a:prstGeom prst="rightBrac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89914" y="4976139"/>
              <a:ext cx="286731" cy="2143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600" dirty="0" err="1"/>
            </a:p>
          </p:txBody>
        </p:sp>
      </p:grp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428596" y="928670"/>
            <a:ext cx="628654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Ranking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of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key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parameters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Maximum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undisturbed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argillites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(top + 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bottom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) </a:t>
            </a:r>
            <a:endParaRPr lang="fr-FR" sz="1700" b="1" i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5111700" y="1920851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66" name="Titr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62" name="Espace réservé du numéro de diapositive 6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15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 91" descr="SGAL_PRCC_zoom_1e4_1e6_yrs.png"/>
          <p:cNvPicPr>
            <a:picLocks noChangeAspect="1"/>
          </p:cNvPicPr>
          <p:nvPr/>
        </p:nvPicPr>
        <p:blipFill>
          <a:blip r:embed="rId3" cstate="print"/>
          <a:srcRect l="2326" t="13194" r="41860" b="1991"/>
          <a:stretch>
            <a:fillRect/>
          </a:stretch>
        </p:blipFill>
        <p:spPr>
          <a:xfrm>
            <a:off x="5143504" y="3786190"/>
            <a:ext cx="3357586" cy="2745898"/>
          </a:xfrm>
          <a:prstGeom prst="rect">
            <a:avLst/>
          </a:prstGeom>
        </p:spPr>
      </p:pic>
      <p:pic>
        <p:nvPicPr>
          <p:cNvPr id="169" name="Image 93" descr="Ssortalv_PRCC_zoom_1e0_1e4_yrs.png"/>
          <p:cNvPicPr>
            <a:picLocks noChangeAspect="1"/>
          </p:cNvPicPr>
          <p:nvPr/>
        </p:nvPicPr>
        <p:blipFill>
          <a:blip r:embed="rId4" cstate="print"/>
          <a:srcRect l="2061" t="13368" r="41927" b="3079"/>
          <a:stretch>
            <a:fillRect/>
          </a:stretch>
        </p:blipFill>
        <p:spPr bwMode="auto">
          <a:xfrm>
            <a:off x="182563" y="2143116"/>
            <a:ext cx="393858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28596" y="836601"/>
            <a:ext cx="6500858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Evolution in time of PRCC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indicator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(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towards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gallery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) 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 smtClean="0">
                <a:solidFill>
                  <a:schemeClr val="tx2"/>
                </a:solidFill>
                <a:latin typeface="Arial Narrow" pitchFamily="34" charset="0"/>
              </a:rPr>
              <a:t>gallery</a:t>
            </a:r>
            <a:r>
              <a:rPr lang="fr-FR" sz="1700" b="1" i="1" dirty="0" smtClean="0">
                <a:solidFill>
                  <a:schemeClr val="tx2"/>
                </a:solidFill>
                <a:latin typeface="Arial Narrow" pitchFamily="34" charset="0"/>
              </a:rPr>
              <a:t>/EDZ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  <a:endParaRPr lang="fr-FR" sz="1700" i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14282" y="1714488"/>
            <a:ext cx="4412850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disposal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cell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(</a:t>
            </a:r>
            <a:r>
              <a:rPr lang="fr-FR" sz="1500" dirty="0" err="1" smtClean="0">
                <a:effectLst/>
                <a:latin typeface="Lucida Sans" pitchFamily="34" charset="0"/>
                <a:cs typeface="Lucida Sans" pitchFamily="34" charset="0"/>
              </a:rPr>
              <a:t>towards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 smtClean="0">
                <a:effectLst/>
                <a:latin typeface="Lucida Sans" pitchFamily="34" charset="0"/>
                <a:cs typeface="Lucida Sans" pitchFamily="34" charset="0"/>
              </a:rPr>
              <a:t>gallery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)</a:t>
            </a:r>
            <a:endParaRPr lang="fr-FR" sz="1500" dirty="0"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5080017" y="3444902"/>
            <a:ext cx="2714644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 smtClean="0">
                <a:effectLst/>
                <a:latin typeface="Lucida Sans" pitchFamily="34" charset="0"/>
                <a:cs typeface="Lucida Sans" pitchFamily="34" charset="0"/>
              </a:rPr>
              <a:t>gallery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/EDZ</a:t>
            </a:r>
            <a:endParaRPr lang="fr-FR" sz="1500" dirty="0"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4286248" y="3643314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071934" y="4238550"/>
            <a:ext cx="896426" cy="439061"/>
            <a:chOff x="1220" y="780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4" name="Picture 28" descr="allianc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20" y="780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grpSp>
          <p:nvGrpSpPr>
            <p:cNvPr id="3" name="Group 29"/>
            <p:cNvGrpSpPr>
              <a:grpSpLocks noChangeAspect="1"/>
            </p:cNvGrpSpPr>
            <p:nvPr/>
          </p:nvGrpSpPr>
          <p:grpSpPr bwMode="auto">
            <a:xfrm>
              <a:off x="2770" y="838"/>
              <a:ext cx="313" cy="474"/>
              <a:chOff x="3540" y="706"/>
              <a:chExt cx="316" cy="433"/>
            </a:xfrm>
          </p:grpSpPr>
          <p:pic>
            <p:nvPicPr>
              <p:cNvPr id="56" name="Picture 30" descr="alliance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31944" r="89139" b="42592"/>
              <a:stretch>
                <a:fillRect/>
              </a:stretch>
            </p:blipFill>
            <p:spPr bwMode="auto">
              <a:xfrm>
                <a:off x="3540" y="706"/>
                <a:ext cx="316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grpSp>
            <p:nvGrpSpPr>
              <p:cNvPr id="4" name="Group 31"/>
              <p:cNvGrpSpPr>
                <a:grpSpLocks noChangeAspect="1"/>
              </p:cNvGrpSpPr>
              <p:nvPr/>
            </p:nvGrpSpPr>
            <p:grpSpPr bwMode="auto">
              <a:xfrm>
                <a:off x="3585" y="796"/>
                <a:ext cx="254" cy="316"/>
                <a:chOff x="1453" y="942"/>
                <a:chExt cx="254" cy="316"/>
              </a:xfrm>
            </p:grpSpPr>
            <p:pic>
              <p:nvPicPr>
                <p:cNvPr id="58" name="Picture 32" descr="Logo-eDF1-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2692" t="7480" r="16924" b="44876"/>
                <a:stretch>
                  <a:fillRect/>
                </a:stretch>
              </p:blipFill>
              <p:spPr bwMode="auto">
                <a:xfrm>
                  <a:off x="1454" y="942"/>
                  <a:ext cx="226" cy="21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  <p:pic>
              <p:nvPicPr>
                <p:cNvPr id="59" name="Picture 33" descr="Logo-eDF1-3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l="10577" t="59834" r="10577" b="18698"/>
                <a:stretch>
                  <a:fillRect/>
                </a:stretch>
              </p:blipFill>
              <p:spPr bwMode="auto">
                <a:xfrm>
                  <a:off x="1453" y="1159"/>
                  <a:ext cx="254" cy="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</p:grpSp>
        </p:grpSp>
      </p:grpSp>
      <p:sp>
        <p:nvSpPr>
          <p:cNvPr id="97" name="ZoneTexte 29"/>
          <p:cNvSpPr txBox="1">
            <a:spLocks noChangeArrowheads="1"/>
          </p:cNvSpPr>
          <p:nvPr/>
        </p:nvSpPr>
        <p:spPr bwMode="auto">
          <a:xfrm>
            <a:off x="142844" y="4929198"/>
            <a:ext cx="49292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Relevant input </a:t>
            </a:r>
            <a:r>
              <a:rPr lang="fr-FR" sz="1600" b="1" dirty="0" err="1" smtClean="0">
                <a:solidFill>
                  <a:schemeClr val="tx2"/>
                </a:solidFill>
                <a:latin typeface="Arial Narrow" pitchFamily="34" charset="0"/>
              </a:rPr>
              <a:t>parameters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en-GB" sz="1600" dirty="0" smtClean="0">
                <a:solidFill>
                  <a:schemeClr val="tx2"/>
                </a:solidFill>
                <a:sym typeface="Wingdings" pitchFamily="2" charset="2"/>
              </a:rPr>
              <a:t>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3 time 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ranges:</a:t>
            </a:r>
            <a:endParaRPr lang="fr-FR" sz="16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effectLst/>
                <a:latin typeface="Arial Narrow" pitchFamily="34" charset="0"/>
              </a:rPr>
              <a:t> [0 – 500 </a:t>
            </a:r>
            <a:r>
              <a:rPr lang="fr-FR" sz="1600" dirty="0" err="1" smtClean="0">
                <a:effectLst/>
                <a:latin typeface="Arial Narrow" pitchFamily="34" charset="0"/>
              </a:rPr>
              <a:t>yrs</a:t>
            </a:r>
            <a:r>
              <a:rPr lang="fr-FR" sz="1600" dirty="0" smtClean="0">
                <a:effectLst/>
                <a:latin typeface="Arial Narrow" pitchFamily="34" charset="0"/>
              </a:rPr>
              <a:t>]: </a:t>
            </a:r>
            <a:r>
              <a:rPr lang="fr-FR" sz="1600" dirty="0" err="1" smtClean="0">
                <a:effectLst/>
                <a:latin typeface="Arial Narrow" pitchFamily="34" charset="0"/>
              </a:rPr>
              <a:t>Kd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concrete</a:t>
            </a:r>
            <a:r>
              <a:rPr lang="fr-FR" sz="1600" dirty="0" smtClean="0">
                <a:effectLst/>
                <a:latin typeface="Arial Narrow" pitchFamily="34" charset="0"/>
              </a:rPr>
              <a:t>), </a:t>
            </a:r>
            <a:r>
              <a:rPr lang="fr-FR" sz="1600" dirty="0" err="1" smtClean="0">
                <a:effectLst/>
                <a:latin typeface="Arial Narrow" pitchFamily="34" charset="0"/>
              </a:rPr>
              <a:t>Kv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latin typeface="Arial Narrow" pitchFamily="34" charset="0"/>
              </a:rPr>
              <a:t> [500 – 10</a:t>
            </a:r>
            <a:r>
              <a:rPr lang="fr-FR" sz="1600" baseline="30000" dirty="0" smtClean="0">
                <a:latin typeface="Arial Narrow" pitchFamily="34" charset="0"/>
              </a:rPr>
              <a:t>4</a:t>
            </a:r>
            <a:r>
              <a:rPr lang="fr-FR" sz="1600" dirty="0" smtClean="0">
                <a:latin typeface="Arial Narrow" pitchFamily="34" charset="0"/>
              </a:rPr>
              <a:t> </a:t>
            </a:r>
            <a:r>
              <a:rPr lang="fr-FR" sz="1600" dirty="0" err="1" smtClean="0">
                <a:latin typeface="Arial Narrow" pitchFamily="34" charset="0"/>
              </a:rPr>
              <a:t>yrs</a:t>
            </a:r>
            <a:r>
              <a:rPr lang="fr-FR" sz="1600" dirty="0" smtClean="0">
                <a:latin typeface="Arial Narrow" pitchFamily="34" charset="0"/>
              </a:rPr>
              <a:t>]: </a:t>
            </a:r>
            <a:r>
              <a:rPr lang="fr-FR" sz="1600" dirty="0" err="1" smtClean="0">
                <a:latin typeface="Arial Narrow" pitchFamily="34" charset="0"/>
              </a:rPr>
              <a:t>Kd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, </a:t>
            </a:r>
            <a:r>
              <a:rPr lang="fr-FR" sz="1600" dirty="0" err="1" smtClean="0">
                <a:latin typeface="Arial Narrow" pitchFamily="34" charset="0"/>
              </a:rPr>
              <a:t>EDZs</a:t>
            </a:r>
            <a:r>
              <a:rPr lang="fr-FR" sz="1600" dirty="0" smtClean="0">
                <a:latin typeface="Arial Narrow" pitchFamily="34" charset="0"/>
              </a:rPr>
              <a:t>), K and De (</a:t>
            </a:r>
            <a:r>
              <a:rPr lang="fr-FR" sz="1600" dirty="0" err="1" smtClean="0">
                <a:latin typeface="Arial Narrow" pitchFamily="34" charset="0"/>
              </a:rPr>
              <a:t>fractured</a:t>
            </a:r>
            <a:r>
              <a:rPr lang="fr-FR" sz="1600" dirty="0" smtClean="0">
                <a:latin typeface="Arial Narrow" pitchFamily="34" charset="0"/>
              </a:rPr>
              <a:t> zone)</a:t>
            </a:r>
            <a:endParaRPr lang="fr-FR" sz="1600" dirty="0" smtClean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latin typeface="Arial Narrow" pitchFamily="34" charset="0"/>
              </a:rPr>
              <a:t> [10</a:t>
            </a:r>
            <a:r>
              <a:rPr lang="fr-FR" sz="1600" baseline="30000" dirty="0" smtClean="0">
                <a:latin typeface="Arial Narrow" pitchFamily="34" charset="0"/>
              </a:rPr>
              <a:t>4</a:t>
            </a:r>
            <a:r>
              <a:rPr lang="fr-FR" sz="1600" dirty="0" smtClean="0">
                <a:latin typeface="Arial Narrow" pitchFamily="34" charset="0"/>
              </a:rPr>
              <a:t> – 10</a:t>
            </a:r>
            <a:r>
              <a:rPr lang="fr-FR" sz="1600" baseline="30000" dirty="0" smtClean="0">
                <a:latin typeface="Arial Narrow" pitchFamily="34" charset="0"/>
              </a:rPr>
              <a:t>6</a:t>
            </a:r>
            <a:r>
              <a:rPr lang="fr-FR" sz="1600" dirty="0" smtClean="0">
                <a:latin typeface="Arial Narrow" pitchFamily="34" charset="0"/>
              </a:rPr>
              <a:t> </a:t>
            </a:r>
            <a:r>
              <a:rPr lang="fr-FR" sz="1600" dirty="0" err="1" smtClean="0">
                <a:latin typeface="Arial Narrow" pitchFamily="34" charset="0"/>
              </a:rPr>
              <a:t>yrs</a:t>
            </a:r>
            <a:r>
              <a:rPr lang="fr-FR" sz="1600" dirty="0" smtClean="0">
                <a:latin typeface="Arial Narrow" pitchFamily="34" charset="0"/>
              </a:rPr>
              <a:t>]: </a:t>
            </a:r>
            <a:r>
              <a:rPr lang="fr-FR" sz="1600" dirty="0" err="1" smtClean="0">
                <a:latin typeface="Arial Narrow" pitchFamily="34" charset="0"/>
              </a:rPr>
              <a:t>Kv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</a:t>
            </a:r>
            <a:r>
              <a:rPr lang="fr-FR" sz="1600" dirty="0" err="1" smtClean="0">
                <a:latin typeface="Arial Narrow" pitchFamily="34" charset="0"/>
              </a:rPr>
              <a:t>Kd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, </a:t>
            </a:r>
            <a:r>
              <a:rPr lang="fr-FR" sz="1600" dirty="0" err="1" smtClean="0">
                <a:latin typeface="Arial Narrow" pitchFamily="34" charset="0"/>
              </a:rPr>
              <a:t>EDZs</a:t>
            </a:r>
            <a:r>
              <a:rPr lang="fr-FR" sz="1600" dirty="0" smtClean="0">
                <a:latin typeface="Arial Narrow" pitchFamily="34" charset="0"/>
              </a:rPr>
              <a:t>), K (</a:t>
            </a:r>
            <a:r>
              <a:rPr lang="fr-FR" sz="1600" dirty="0" err="1" smtClean="0">
                <a:latin typeface="Arial Narrow" pitchFamily="34" charset="0"/>
              </a:rPr>
              <a:t>fractured</a:t>
            </a:r>
            <a:r>
              <a:rPr lang="fr-FR" sz="1600" dirty="0" smtClean="0">
                <a:latin typeface="Arial Narrow" pitchFamily="34" charset="0"/>
              </a:rPr>
              <a:t> zone), K and De (micro-</a:t>
            </a:r>
            <a:r>
              <a:rPr lang="fr-FR" sz="1600" dirty="0" err="1" smtClean="0">
                <a:latin typeface="Arial Narrow" pitchFamily="34" charset="0"/>
              </a:rPr>
              <a:t>fissured</a:t>
            </a:r>
            <a:r>
              <a:rPr lang="fr-FR" sz="1600" dirty="0" smtClean="0">
                <a:latin typeface="Arial Narrow" pitchFamily="34" charset="0"/>
              </a:rPr>
              <a:t> zone), De (</a:t>
            </a:r>
            <a:r>
              <a:rPr lang="fr-FR" sz="1600" dirty="0" err="1" smtClean="0">
                <a:latin typeface="Arial Narrow" pitchFamily="34" charset="0"/>
              </a:rPr>
              <a:t>fractured</a:t>
            </a:r>
            <a:r>
              <a:rPr lang="fr-FR" sz="1600" dirty="0" smtClean="0">
                <a:latin typeface="Arial Narrow" pitchFamily="34" charset="0"/>
              </a:rPr>
              <a:t> zone), De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grpSp>
        <p:nvGrpSpPr>
          <p:cNvPr id="98" name="Groupe 108"/>
          <p:cNvGrpSpPr>
            <a:grpSpLocks/>
          </p:cNvGrpSpPr>
          <p:nvPr/>
        </p:nvGrpSpPr>
        <p:grpSpPr bwMode="auto">
          <a:xfrm>
            <a:off x="4000496" y="2071678"/>
            <a:ext cx="1527175" cy="1350963"/>
            <a:chOff x="285750" y="1911350"/>
            <a:chExt cx="3357563" cy="3467100"/>
          </a:xfrm>
        </p:grpSpPr>
        <p:grpSp>
          <p:nvGrpSpPr>
            <p:cNvPr id="99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101" name="Picture 259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" name="Picture 258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" name="Picture 257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" name="Picture 254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" name="Picture 25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6" name="Rectangle 248"/>
              <p:cNvSpPr>
                <a:spLocks noChangeArrowheads="1"/>
              </p:cNvSpPr>
              <p:nvPr/>
            </p:nvSpPr>
            <p:spPr bwMode="auto">
              <a:xfrm>
                <a:off x="1126" y="2344"/>
                <a:ext cx="4302" cy="943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07" name="Picture 24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8" name="Picture 24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" name="Freeform 243"/>
              <p:cNvSpPr>
                <a:spLocks/>
              </p:cNvSpPr>
              <p:nvPr/>
            </p:nvSpPr>
            <p:spPr bwMode="auto">
              <a:xfrm>
                <a:off x="1543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0" name="Freeform 242"/>
              <p:cNvSpPr>
                <a:spLocks/>
              </p:cNvSpPr>
              <p:nvPr/>
            </p:nvSpPr>
            <p:spPr bwMode="auto">
              <a:xfrm>
                <a:off x="1778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1" name="Freeform 241"/>
              <p:cNvSpPr>
                <a:spLocks/>
              </p:cNvSpPr>
              <p:nvPr/>
            </p:nvSpPr>
            <p:spPr bwMode="auto">
              <a:xfrm>
                <a:off x="2012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2" name="Freeform 240"/>
              <p:cNvSpPr>
                <a:spLocks/>
              </p:cNvSpPr>
              <p:nvPr/>
            </p:nvSpPr>
            <p:spPr bwMode="auto">
              <a:xfrm>
                <a:off x="2247" y="2524"/>
                <a:ext cx="15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3" name="Freeform 239"/>
              <p:cNvSpPr>
                <a:spLocks/>
              </p:cNvSpPr>
              <p:nvPr/>
            </p:nvSpPr>
            <p:spPr bwMode="auto">
              <a:xfrm>
                <a:off x="2489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4" name="Freeform 238"/>
              <p:cNvSpPr>
                <a:spLocks/>
              </p:cNvSpPr>
              <p:nvPr/>
            </p:nvSpPr>
            <p:spPr bwMode="auto">
              <a:xfrm>
                <a:off x="2723" y="2524"/>
                <a:ext cx="7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5" name="Freeform 237"/>
              <p:cNvSpPr>
                <a:spLocks/>
              </p:cNvSpPr>
              <p:nvPr/>
            </p:nvSpPr>
            <p:spPr bwMode="auto">
              <a:xfrm>
                <a:off x="2958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6" name="Freeform 236"/>
              <p:cNvSpPr>
                <a:spLocks/>
              </p:cNvSpPr>
              <p:nvPr/>
            </p:nvSpPr>
            <p:spPr bwMode="auto">
              <a:xfrm>
                <a:off x="3192" y="2530"/>
                <a:ext cx="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7" name="Freeform 235"/>
              <p:cNvSpPr>
                <a:spLocks/>
              </p:cNvSpPr>
              <p:nvPr/>
            </p:nvSpPr>
            <p:spPr bwMode="auto">
              <a:xfrm>
                <a:off x="3427" y="2524"/>
                <a:ext cx="7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8" name="Freeform 234"/>
              <p:cNvSpPr>
                <a:spLocks/>
              </p:cNvSpPr>
              <p:nvPr/>
            </p:nvSpPr>
            <p:spPr bwMode="auto">
              <a:xfrm>
                <a:off x="3661" y="2530"/>
                <a:ext cx="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9" name="Freeform 233"/>
              <p:cNvSpPr>
                <a:spLocks/>
              </p:cNvSpPr>
              <p:nvPr/>
            </p:nvSpPr>
            <p:spPr bwMode="auto">
              <a:xfrm>
                <a:off x="3896" y="2524"/>
                <a:ext cx="15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0" name="Freeform 232"/>
              <p:cNvSpPr>
                <a:spLocks/>
              </p:cNvSpPr>
              <p:nvPr/>
            </p:nvSpPr>
            <p:spPr bwMode="auto">
              <a:xfrm>
                <a:off x="4130" y="2530"/>
                <a:ext cx="15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1" name="Freeform 231"/>
              <p:cNvSpPr>
                <a:spLocks/>
              </p:cNvSpPr>
              <p:nvPr/>
            </p:nvSpPr>
            <p:spPr bwMode="auto">
              <a:xfrm>
                <a:off x="4372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2" name="Freeform 230"/>
              <p:cNvSpPr>
                <a:spLocks/>
              </p:cNvSpPr>
              <p:nvPr/>
            </p:nvSpPr>
            <p:spPr bwMode="auto">
              <a:xfrm>
                <a:off x="4607" y="2524"/>
                <a:ext cx="7" cy="584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3" name="Freeform 229"/>
              <p:cNvSpPr>
                <a:spLocks/>
              </p:cNvSpPr>
              <p:nvPr/>
            </p:nvSpPr>
            <p:spPr bwMode="auto">
              <a:xfrm>
                <a:off x="1309" y="2819"/>
                <a:ext cx="3532" cy="6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24" name="Picture 228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5" name="Picture 227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6" name="Picture 226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7" name="Picture 225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8" name="Picture 224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9" name="Picture 223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0" name="Rectangle 222"/>
              <p:cNvSpPr>
                <a:spLocks noChangeArrowheads="1"/>
              </p:cNvSpPr>
              <p:nvPr/>
            </p:nvSpPr>
            <p:spPr bwMode="auto">
              <a:xfrm>
                <a:off x="5376" y="2517"/>
                <a:ext cx="2052" cy="597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31" name="Rectangle 219"/>
              <p:cNvSpPr>
                <a:spLocks noChangeArrowheads="1"/>
              </p:cNvSpPr>
              <p:nvPr/>
            </p:nvSpPr>
            <p:spPr bwMode="auto">
              <a:xfrm>
                <a:off x="4841" y="2504"/>
                <a:ext cx="352" cy="609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32" name="Rectangle 216"/>
              <p:cNvSpPr>
                <a:spLocks noChangeArrowheads="1"/>
              </p:cNvSpPr>
              <p:nvPr/>
            </p:nvSpPr>
            <p:spPr bwMode="auto">
              <a:xfrm>
                <a:off x="6080" y="2517"/>
                <a:ext cx="711" cy="597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00" name="Freeform 210"/>
            <p:cNvSpPr>
              <a:spLocks noEditPoints="1"/>
            </p:cNvSpPr>
            <p:nvPr/>
          </p:nvSpPr>
          <p:spPr bwMode="auto">
            <a:xfrm>
              <a:off x="2571826" y="3072483"/>
              <a:ext cx="24430" cy="1152982"/>
            </a:xfrm>
            <a:custGeom>
              <a:avLst/>
              <a:gdLst>
                <a:gd name="T0" fmla="*/ 2147483647 w 47"/>
                <a:gd name="T1" fmla="*/ 2147483647 h 1814"/>
                <a:gd name="T2" fmla="*/ 2147483647 w 47"/>
                <a:gd name="T3" fmla="*/ 0 h 1814"/>
                <a:gd name="T4" fmla="*/ 2147483647 w 47"/>
                <a:gd name="T5" fmla="*/ 2147483647 h 1814"/>
                <a:gd name="T6" fmla="*/ 2147483647 w 47"/>
                <a:gd name="T7" fmla="*/ 2147483647 h 1814"/>
                <a:gd name="T8" fmla="*/ 2147483647 w 47"/>
                <a:gd name="T9" fmla="*/ 2147483647 h 1814"/>
                <a:gd name="T10" fmla="*/ 2147483647 w 47"/>
                <a:gd name="T11" fmla="*/ 2147483647 h 1814"/>
                <a:gd name="T12" fmla="*/ 2147483647 w 47"/>
                <a:gd name="T13" fmla="*/ 2147483647 h 1814"/>
                <a:gd name="T14" fmla="*/ 2147483647 w 47"/>
                <a:gd name="T15" fmla="*/ 2147483647 h 1814"/>
                <a:gd name="T16" fmla="*/ 2147483647 w 47"/>
                <a:gd name="T17" fmla="*/ 2147483647 h 1814"/>
                <a:gd name="T18" fmla="*/ 2147483647 w 47"/>
                <a:gd name="T19" fmla="*/ 2147483647 h 1814"/>
                <a:gd name="T20" fmla="*/ 2147483647 w 47"/>
                <a:gd name="T21" fmla="*/ 2147483647 h 1814"/>
                <a:gd name="T22" fmla="*/ 2147483647 w 47"/>
                <a:gd name="T23" fmla="*/ 2147483647 h 1814"/>
                <a:gd name="T24" fmla="*/ 2147483647 w 47"/>
                <a:gd name="T25" fmla="*/ 2147483647 h 1814"/>
                <a:gd name="T26" fmla="*/ 2147483647 w 47"/>
                <a:gd name="T27" fmla="*/ 2147483647 h 1814"/>
                <a:gd name="T28" fmla="*/ 2147483647 w 47"/>
                <a:gd name="T29" fmla="*/ 2147483647 h 1814"/>
                <a:gd name="T30" fmla="*/ 2147483647 w 47"/>
                <a:gd name="T31" fmla="*/ 2147483647 h 1814"/>
                <a:gd name="T32" fmla="*/ 2147483647 w 47"/>
                <a:gd name="T33" fmla="*/ 2147483647 h 1814"/>
                <a:gd name="T34" fmla="*/ 2147483647 w 47"/>
                <a:gd name="T35" fmla="*/ 2147483647 h 1814"/>
                <a:gd name="T36" fmla="*/ 2147483647 w 47"/>
                <a:gd name="T37" fmla="*/ 2147483647 h 1814"/>
                <a:gd name="T38" fmla="*/ 2147483647 w 47"/>
                <a:gd name="T39" fmla="*/ 2147483647 h 1814"/>
                <a:gd name="T40" fmla="*/ 2147483647 w 47"/>
                <a:gd name="T41" fmla="*/ 2147483647 h 1814"/>
                <a:gd name="T42" fmla="*/ 2147483647 w 47"/>
                <a:gd name="T43" fmla="*/ 2147483647 h 1814"/>
                <a:gd name="T44" fmla="*/ 2147483647 w 47"/>
                <a:gd name="T45" fmla="*/ 2147483647 h 1814"/>
                <a:gd name="T46" fmla="*/ 2147483647 w 47"/>
                <a:gd name="T47" fmla="*/ 2147483647 h 1814"/>
                <a:gd name="T48" fmla="*/ 2147483647 w 47"/>
                <a:gd name="T49" fmla="*/ 2147483647 h 1814"/>
                <a:gd name="T50" fmla="*/ 2147483647 w 47"/>
                <a:gd name="T51" fmla="*/ 2147483647 h 1814"/>
                <a:gd name="T52" fmla="*/ 2147483647 w 47"/>
                <a:gd name="T53" fmla="*/ 2147483647 h 1814"/>
                <a:gd name="T54" fmla="*/ 2147483647 w 47"/>
                <a:gd name="T55" fmla="*/ 2147483647 h 1814"/>
                <a:gd name="T56" fmla="*/ 2147483647 w 47"/>
                <a:gd name="T57" fmla="*/ 2147483647 h 1814"/>
                <a:gd name="T58" fmla="*/ 2147483647 w 47"/>
                <a:gd name="T59" fmla="*/ 2147483647 h 1814"/>
                <a:gd name="T60" fmla="*/ 2147483647 w 47"/>
                <a:gd name="T61" fmla="*/ 2147483647 h 1814"/>
                <a:gd name="T62" fmla="*/ 2147483647 w 47"/>
                <a:gd name="T63" fmla="*/ 2147483647 h 1814"/>
                <a:gd name="T64" fmla="*/ 2147483647 w 47"/>
                <a:gd name="T65" fmla="*/ 2147483647 h 1814"/>
                <a:gd name="T66" fmla="*/ 2147483647 w 47"/>
                <a:gd name="T67" fmla="*/ 2147483647 h 1814"/>
                <a:gd name="T68" fmla="*/ 2147483647 w 47"/>
                <a:gd name="T69" fmla="*/ 2147483647 h 1814"/>
                <a:gd name="T70" fmla="*/ 2147483647 w 47"/>
                <a:gd name="T71" fmla="*/ 2147483647 h 1814"/>
                <a:gd name="T72" fmla="*/ 0 w 47"/>
                <a:gd name="T73" fmla="*/ 2147483647 h 181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1814"/>
                <a:gd name="T113" fmla="*/ 47 w 47"/>
                <a:gd name="T114" fmla="*/ 1814 h 181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1814">
                  <a:moveTo>
                    <a:pt x="47" y="1"/>
                  </a:moveTo>
                  <a:lnTo>
                    <a:pt x="46" y="95"/>
                  </a:lnTo>
                  <a:lnTo>
                    <a:pt x="15" y="95"/>
                  </a:lnTo>
                  <a:lnTo>
                    <a:pt x="16" y="0"/>
                  </a:lnTo>
                  <a:lnTo>
                    <a:pt x="47" y="1"/>
                  </a:lnTo>
                  <a:close/>
                  <a:moveTo>
                    <a:pt x="46" y="127"/>
                  </a:moveTo>
                  <a:lnTo>
                    <a:pt x="45" y="221"/>
                  </a:lnTo>
                  <a:lnTo>
                    <a:pt x="14" y="220"/>
                  </a:lnTo>
                  <a:lnTo>
                    <a:pt x="15" y="126"/>
                  </a:lnTo>
                  <a:lnTo>
                    <a:pt x="46" y="127"/>
                  </a:lnTo>
                  <a:close/>
                  <a:moveTo>
                    <a:pt x="45" y="252"/>
                  </a:moveTo>
                  <a:lnTo>
                    <a:pt x="44" y="347"/>
                  </a:lnTo>
                  <a:lnTo>
                    <a:pt x="13" y="346"/>
                  </a:lnTo>
                  <a:lnTo>
                    <a:pt x="14" y="252"/>
                  </a:lnTo>
                  <a:lnTo>
                    <a:pt x="45" y="252"/>
                  </a:lnTo>
                  <a:close/>
                  <a:moveTo>
                    <a:pt x="44" y="378"/>
                  </a:moveTo>
                  <a:lnTo>
                    <a:pt x="43" y="472"/>
                  </a:lnTo>
                  <a:lnTo>
                    <a:pt x="12" y="472"/>
                  </a:lnTo>
                  <a:lnTo>
                    <a:pt x="12" y="377"/>
                  </a:lnTo>
                  <a:lnTo>
                    <a:pt x="44" y="378"/>
                  </a:lnTo>
                  <a:close/>
                  <a:moveTo>
                    <a:pt x="43" y="504"/>
                  </a:moveTo>
                  <a:lnTo>
                    <a:pt x="42" y="598"/>
                  </a:lnTo>
                  <a:lnTo>
                    <a:pt x="10" y="597"/>
                  </a:lnTo>
                  <a:lnTo>
                    <a:pt x="11" y="503"/>
                  </a:lnTo>
                  <a:lnTo>
                    <a:pt x="43" y="504"/>
                  </a:lnTo>
                  <a:close/>
                  <a:moveTo>
                    <a:pt x="42" y="629"/>
                  </a:moveTo>
                  <a:lnTo>
                    <a:pt x="41" y="724"/>
                  </a:lnTo>
                  <a:lnTo>
                    <a:pt x="9" y="723"/>
                  </a:lnTo>
                  <a:lnTo>
                    <a:pt x="10" y="629"/>
                  </a:lnTo>
                  <a:lnTo>
                    <a:pt x="42" y="629"/>
                  </a:lnTo>
                  <a:close/>
                  <a:moveTo>
                    <a:pt x="41" y="755"/>
                  </a:moveTo>
                  <a:lnTo>
                    <a:pt x="40" y="849"/>
                  </a:lnTo>
                  <a:lnTo>
                    <a:pt x="8" y="849"/>
                  </a:lnTo>
                  <a:lnTo>
                    <a:pt x="9" y="754"/>
                  </a:lnTo>
                  <a:lnTo>
                    <a:pt x="41" y="755"/>
                  </a:lnTo>
                  <a:close/>
                  <a:moveTo>
                    <a:pt x="39" y="881"/>
                  </a:moveTo>
                  <a:lnTo>
                    <a:pt x="39" y="975"/>
                  </a:lnTo>
                  <a:lnTo>
                    <a:pt x="7" y="974"/>
                  </a:lnTo>
                  <a:lnTo>
                    <a:pt x="8" y="880"/>
                  </a:lnTo>
                  <a:lnTo>
                    <a:pt x="39" y="881"/>
                  </a:lnTo>
                  <a:close/>
                  <a:moveTo>
                    <a:pt x="38" y="1006"/>
                  </a:moveTo>
                  <a:lnTo>
                    <a:pt x="37" y="1101"/>
                  </a:lnTo>
                  <a:lnTo>
                    <a:pt x="6" y="1100"/>
                  </a:lnTo>
                  <a:lnTo>
                    <a:pt x="7" y="1006"/>
                  </a:lnTo>
                  <a:lnTo>
                    <a:pt x="38" y="1006"/>
                  </a:lnTo>
                  <a:close/>
                  <a:moveTo>
                    <a:pt x="37" y="1132"/>
                  </a:moveTo>
                  <a:lnTo>
                    <a:pt x="36" y="1226"/>
                  </a:lnTo>
                  <a:lnTo>
                    <a:pt x="5" y="1226"/>
                  </a:lnTo>
                  <a:lnTo>
                    <a:pt x="6" y="1131"/>
                  </a:lnTo>
                  <a:lnTo>
                    <a:pt x="37" y="1132"/>
                  </a:lnTo>
                  <a:close/>
                  <a:moveTo>
                    <a:pt x="36" y="1258"/>
                  </a:moveTo>
                  <a:lnTo>
                    <a:pt x="35" y="1352"/>
                  </a:lnTo>
                  <a:lnTo>
                    <a:pt x="4" y="1351"/>
                  </a:lnTo>
                  <a:lnTo>
                    <a:pt x="5" y="1257"/>
                  </a:lnTo>
                  <a:lnTo>
                    <a:pt x="36" y="1258"/>
                  </a:lnTo>
                  <a:close/>
                  <a:moveTo>
                    <a:pt x="35" y="1383"/>
                  </a:moveTo>
                  <a:lnTo>
                    <a:pt x="34" y="1478"/>
                  </a:lnTo>
                  <a:lnTo>
                    <a:pt x="3" y="1477"/>
                  </a:lnTo>
                  <a:lnTo>
                    <a:pt x="4" y="1383"/>
                  </a:lnTo>
                  <a:lnTo>
                    <a:pt x="35" y="1383"/>
                  </a:lnTo>
                  <a:close/>
                  <a:moveTo>
                    <a:pt x="34" y="1509"/>
                  </a:moveTo>
                  <a:lnTo>
                    <a:pt x="33" y="1603"/>
                  </a:lnTo>
                  <a:lnTo>
                    <a:pt x="2" y="1603"/>
                  </a:lnTo>
                  <a:lnTo>
                    <a:pt x="3" y="1508"/>
                  </a:lnTo>
                  <a:lnTo>
                    <a:pt x="34" y="1509"/>
                  </a:lnTo>
                  <a:close/>
                  <a:moveTo>
                    <a:pt x="33" y="1635"/>
                  </a:moveTo>
                  <a:lnTo>
                    <a:pt x="32" y="1729"/>
                  </a:lnTo>
                  <a:lnTo>
                    <a:pt x="1" y="1728"/>
                  </a:lnTo>
                  <a:lnTo>
                    <a:pt x="2" y="1634"/>
                  </a:lnTo>
                  <a:lnTo>
                    <a:pt x="33" y="1635"/>
                  </a:lnTo>
                  <a:close/>
                  <a:moveTo>
                    <a:pt x="32" y="1760"/>
                  </a:moveTo>
                  <a:lnTo>
                    <a:pt x="31" y="1814"/>
                  </a:lnTo>
                  <a:lnTo>
                    <a:pt x="0" y="1813"/>
                  </a:lnTo>
                  <a:lnTo>
                    <a:pt x="0" y="1760"/>
                  </a:lnTo>
                  <a:lnTo>
                    <a:pt x="32" y="1760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33" name="Groupe 143"/>
          <p:cNvGrpSpPr>
            <a:grpSpLocks/>
          </p:cNvGrpSpPr>
          <p:nvPr/>
        </p:nvGrpSpPr>
        <p:grpSpPr bwMode="auto">
          <a:xfrm>
            <a:off x="7858148" y="3325879"/>
            <a:ext cx="1050925" cy="1057275"/>
            <a:chOff x="285750" y="1911350"/>
            <a:chExt cx="3357563" cy="3467100"/>
          </a:xfrm>
        </p:grpSpPr>
        <p:grpSp>
          <p:nvGrpSpPr>
            <p:cNvPr id="134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136" name="Picture 259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" name="Picture 258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" name="Picture 257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" name="Picture 254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" name="Picture 251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1" name="Rectangle 248"/>
              <p:cNvSpPr>
                <a:spLocks noChangeArrowheads="1"/>
              </p:cNvSpPr>
              <p:nvPr/>
            </p:nvSpPr>
            <p:spPr bwMode="auto">
              <a:xfrm>
                <a:off x="1124" y="2340"/>
                <a:ext cx="4302" cy="95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42" name="Picture 24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" name="Picture 244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4" name="Freeform 243"/>
              <p:cNvSpPr>
                <a:spLocks/>
              </p:cNvSpPr>
              <p:nvPr/>
            </p:nvSpPr>
            <p:spPr bwMode="auto">
              <a:xfrm>
                <a:off x="1539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5" name="Freeform 242"/>
              <p:cNvSpPr>
                <a:spLocks/>
              </p:cNvSpPr>
              <p:nvPr/>
            </p:nvSpPr>
            <p:spPr bwMode="auto">
              <a:xfrm>
                <a:off x="1774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6" name="Freeform 241"/>
              <p:cNvSpPr>
                <a:spLocks/>
              </p:cNvSpPr>
              <p:nvPr/>
            </p:nvSpPr>
            <p:spPr bwMode="auto">
              <a:xfrm>
                <a:off x="2019" y="2529"/>
                <a:ext cx="0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7" name="Freeform 240"/>
              <p:cNvSpPr>
                <a:spLocks/>
              </p:cNvSpPr>
              <p:nvPr/>
            </p:nvSpPr>
            <p:spPr bwMode="auto">
              <a:xfrm>
                <a:off x="2253" y="2520"/>
                <a:ext cx="0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8" name="Freeform 239"/>
              <p:cNvSpPr>
                <a:spLocks/>
              </p:cNvSpPr>
              <p:nvPr/>
            </p:nvSpPr>
            <p:spPr bwMode="auto">
              <a:xfrm>
                <a:off x="2487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9" name="Freeform 238"/>
              <p:cNvSpPr>
                <a:spLocks/>
              </p:cNvSpPr>
              <p:nvPr/>
            </p:nvSpPr>
            <p:spPr bwMode="auto">
              <a:xfrm>
                <a:off x="2722" y="2520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0" name="Freeform 237"/>
              <p:cNvSpPr>
                <a:spLocks/>
              </p:cNvSpPr>
              <p:nvPr/>
            </p:nvSpPr>
            <p:spPr bwMode="auto">
              <a:xfrm>
                <a:off x="2956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1" name="Freeform 236"/>
              <p:cNvSpPr>
                <a:spLocks/>
              </p:cNvSpPr>
              <p:nvPr/>
            </p:nvSpPr>
            <p:spPr bwMode="auto">
              <a:xfrm>
                <a:off x="3190" y="2529"/>
                <a:ext cx="11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2" name="Freeform 235"/>
              <p:cNvSpPr>
                <a:spLocks/>
              </p:cNvSpPr>
              <p:nvPr/>
            </p:nvSpPr>
            <p:spPr bwMode="auto">
              <a:xfrm>
                <a:off x="3424" y="2520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3" name="Freeform 234"/>
              <p:cNvSpPr>
                <a:spLocks/>
              </p:cNvSpPr>
              <p:nvPr/>
            </p:nvSpPr>
            <p:spPr bwMode="auto">
              <a:xfrm>
                <a:off x="3659" y="2529"/>
                <a:ext cx="11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4" name="Freeform 233"/>
              <p:cNvSpPr>
                <a:spLocks/>
              </p:cNvSpPr>
              <p:nvPr/>
            </p:nvSpPr>
            <p:spPr bwMode="auto">
              <a:xfrm>
                <a:off x="3893" y="2520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5" name="Freeform 232"/>
              <p:cNvSpPr>
                <a:spLocks/>
              </p:cNvSpPr>
              <p:nvPr/>
            </p:nvSpPr>
            <p:spPr bwMode="auto">
              <a:xfrm>
                <a:off x="4138" y="2529"/>
                <a:ext cx="0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6" name="Freeform 231"/>
              <p:cNvSpPr>
                <a:spLocks/>
              </p:cNvSpPr>
              <p:nvPr/>
            </p:nvSpPr>
            <p:spPr bwMode="auto">
              <a:xfrm>
                <a:off x="4372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7" name="Freeform 230"/>
              <p:cNvSpPr>
                <a:spLocks/>
              </p:cNvSpPr>
              <p:nvPr/>
            </p:nvSpPr>
            <p:spPr bwMode="auto">
              <a:xfrm>
                <a:off x="4607" y="2520"/>
                <a:ext cx="11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8" name="Freeform 229"/>
              <p:cNvSpPr>
                <a:spLocks/>
              </p:cNvSpPr>
              <p:nvPr/>
            </p:nvSpPr>
            <p:spPr bwMode="auto">
              <a:xfrm>
                <a:off x="1316" y="2815"/>
                <a:ext cx="3525" cy="8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59" name="Picture 228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0" name="Picture 227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1" name="Picture 226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2" name="Picture 225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" name="Picture 224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223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5" name="Rectangle 222"/>
              <p:cNvSpPr>
                <a:spLocks noChangeArrowheads="1"/>
              </p:cNvSpPr>
              <p:nvPr/>
            </p:nvSpPr>
            <p:spPr bwMode="auto">
              <a:xfrm>
                <a:off x="5373" y="2520"/>
                <a:ext cx="2055" cy="590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66" name="Rectangle 219"/>
              <p:cNvSpPr>
                <a:spLocks noChangeArrowheads="1"/>
              </p:cNvSpPr>
              <p:nvPr/>
            </p:nvSpPr>
            <p:spPr bwMode="auto">
              <a:xfrm>
                <a:off x="4841" y="2504"/>
                <a:ext cx="351" cy="607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67" name="Rectangle 216"/>
              <p:cNvSpPr>
                <a:spLocks noChangeArrowheads="1"/>
              </p:cNvSpPr>
              <p:nvPr/>
            </p:nvSpPr>
            <p:spPr bwMode="auto">
              <a:xfrm>
                <a:off x="6076" y="2520"/>
                <a:ext cx="714" cy="590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35" name="Freeform 213"/>
            <p:cNvSpPr>
              <a:spLocks noEditPoints="1"/>
            </p:cNvSpPr>
            <p:nvPr/>
          </p:nvSpPr>
          <p:spPr bwMode="auto">
            <a:xfrm>
              <a:off x="3602738" y="3077462"/>
              <a:ext cx="30431" cy="1166112"/>
            </a:xfrm>
            <a:custGeom>
              <a:avLst/>
              <a:gdLst>
                <a:gd name="T0" fmla="*/ 2147483647 w 49"/>
                <a:gd name="T1" fmla="*/ 2147483647 h 1838"/>
                <a:gd name="T2" fmla="*/ 2147483647 w 49"/>
                <a:gd name="T3" fmla="*/ 2147483647 h 1838"/>
                <a:gd name="T4" fmla="*/ 2147483647 w 49"/>
                <a:gd name="T5" fmla="*/ 2147483647 h 1838"/>
                <a:gd name="T6" fmla="*/ 2147483647 w 49"/>
                <a:gd name="T7" fmla="*/ 0 h 1838"/>
                <a:gd name="T8" fmla="*/ 2147483647 w 49"/>
                <a:gd name="T9" fmla="*/ 2147483647 h 1838"/>
                <a:gd name="T10" fmla="*/ 2147483647 w 49"/>
                <a:gd name="T11" fmla="*/ 2147483647 h 1838"/>
                <a:gd name="T12" fmla="*/ 2147483647 w 49"/>
                <a:gd name="T13" fmla="*/ 2147483647 h 1838"/>
                <a:gd name="T14" fmla="*/ 2147483647 w 49"/>
                <a:gd name="T15" fmla="*/ 2147483647 h 1838"/>
                <a:gd name="T16" fmla="*/ 2147483647 w 49"/>
                <a:gd name="T17" fmla="*/ 2147483647 h 1838"/>
                <a:gd name="T18" fmla="*/ 2147483647 w 49"/>
                <a:gd name="T19" fmla="*/ 2147483647 h 1838"/>
                <a:gd name="T20" fmla="*/ 2147483647 w 49"/>
                <a:gd name="T21" fmla="*/ 2147483647 h 1838"/>
                <a:gd name="T22" fmla="*/ 2147483647 w 49"/>
                <a:gd name="T23" fmla="*/ 2147483647 h 1838"/>
                <a:gd name="T24" fmla="*/ 2147483647 w 49"/>
                <a:gd name="T25" fmla="*/ 2147483647 h 1838"/>
                <a:gd name="T26" fmla="*/ 2147483647 w 49"/>
                <a:gd name="T27" fmla="*/ 2147483647 h 1838"/>
                <a:gd name="T28" fmla="*/ 2147483647 w 49"/>
                <a:gd name="T29" fmla="*/ 2147483647 h 1838"/>
                <a:gd name="T30" fmla="*/ 2147483647 w 49"/>
                <a:gd name="T31" fmla="*/ 2147483647 h 1838"/>
                <a:gd name="T32" fmla="*/ 2147483647 w 49"/>
                <a:gd name="T33" fmla="*/ 2147483647 h 1838"/>
                <a:gd name="T34" fmla="*/ 2147483647 w 49"/>
                <a:gd name="T35" fmla="*/ 2147483647 h 1838"/>
                <a:gd name="T36" fmla="*/ 2147483647 w 49"/>
                <a:gd name="T37" fmla="*/ 2147483647 h 1838"/>
                <a:gd name="T38" fmla="*/ 2147483647 w 49"/>
                <a:gd name="T39" fmla="*/ 2147483647 h 1838"/>
                <a:gd name="T40" fmla="*/ 2147483647 w 49"/>
                <a:gd name="T41" fmla="*/ 2147483647 h 1838"/>
                <a:gd name="T42" fmla="*/ 2147483647 w 49"/>
                <a:gd name="T43" fmla="*/ 2147483647 h 1838"/>
                <a:gd name="T44" fmla="*/ 2147483647 w 49"/>
                <a:gd name="T45" fmla="*/ 2147483647 h 1838"/>
                <a:gd name="T46" fmla="*/ 2147483647 w 49"/>
                <a:gd name="T47" fmla="*/ 2147483647 h 1838"/>
                <a:gd name="T48" fmla="*/ 2147483647 w 49"/>
                <a:gd name="T49" fmla="*/ 2147483647 h 1838"/>
                <a:gd name="T50" fmla="*/ 2147483647 w 49"/>
                <a:gd name="T51" fmla="*/ 2147483647 h 1838"/>
                <a:gd name="T52" fmla="*/ 2147483647 w 49"/>
                <a:gd name="T53" fmla="*/ 2147483647 h 1838"/>
                <a:gd name="T54" fmla="*/ 2147483647 w 49"/>
                <a:gd name="T55" fmla="*/ 2147483647 h 1838"/>
                <a:gd name="T56" fmla="*/ 2147483647 w 49"/>
                <a:gd name="T57" fmla="*/ 2147483647 h 1838"/>
                <a:gd name="T58" fmla="*/ 2147483647 w 49"/>
                <a:gd name="T59" fmla="*/ 2147483647 h 1838"/>
                <a:gd name="T60" fmla="*/ 2147483647 w 49"/>
                <a:gd name="T61" fmla="*/ 2147483647 h 1838"/>
                <a:gd name="T62" fmla="*/ 2147483647 w 49"/>
                <a:gd name="T63" fmla="*/ 2147483647 h 1838"/>
                <a:gd name="T64" fmla="*/ 2147483647 w 49"/>
                <a:gd name="T65" fmla="*/ 2147483647 h 1838"/>
                <a:gd name="T66" fmla="*/ 2147483647 w 49"/>
                <a:gd name="T67" fmla="*/ 2147483647 h 1838"/>
                <a:gd name="T68" fmla="*/ 2147483647 w 49"/>
                <a:gd name="T69" fmla="*/ 2147483647 h 1838"/>
                <a:gd name="T70" fmla="*/ 2147483647 w 49"/>
                <a:gd name="T71" fmla="*/ 2147483647 h 1838"/>
                <a:gd name="T72" fmla="*/ 2147483647 w 49"/>
                <a:gd name="T73" fmla="*/ 2147483647 h 1838"/>
                <a:gd name="T74" fmla="*/ 2147483647 w 49"/>
                <a:gd name="T75" fmla="*/ 2147483647 h 1838"/>
                <a:gd name="T76" fmla="*/ 2147483647 w 49"/>
                <a:gd name="T77" fmla="*/ 2147483647 h 1838"/>
                <a:gd name="T78" fmla="*/ 2147483647 w 49"/>
                <a:gd name="T79" fmla="*/ 2147483647 h 1838"/>
                <a:gd name="T80" fmla="*/ 2147483647 w 49"/>
                <a:gd name="T81" fmla="*/ 2147483647 h 1838"/>
                <a:gd name="T82" fmla="*/ 2147483647 w 49"/>
                <a:gd name="T83" fmla="*/ 2147483647 h 1838"/>
                <a:gd name="T84" fmla="*/ 2147483647 w 49"/>
                <a:gd name="T85" fmla="*/ 2147483647 h 1838"/>
                <a:gd name="T86" fmla="*/ 2147483647 w 49"/>
                <a:gd name="T87" fmla="*/ 2147483647 h 1838"/>
                <a:gd name="T88" fmla="*/ 2147483647 w 49"/>
                <a:gd name="T89" fmla="*/ 2147483647 h 1838"/>
                <a:gd name="T90" fmla="*/ 2147483647 w 49"/>
                <a:gd name="T91" fmla="*/ 2147483647 h 1838"/>
                <a:gd name="T92" fmla="*/ 2147483647 w 49"/>
                <a:gd name="T93" fmla="*/ 2147483647 h 1838"/>
                <a:gd name="T94" fmla="*/ 0 w 49"/>
                <a:gd name="T95" fmla="*/ 2147483647 h 1838"/>
                <a:gd name="T96" fmla="*/ 2147483647 w 49"/>
                <a:gd name="T97" fmla="*/ 2147483647 h 1838"/>
                <a:gd name="T98" fmla="*/ 2147483647 w 49"/>
                <a:gd name="T99" fmla="*/ 2147483647 h 18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"/>
                <a:gd name="T151" fmla="*/ 0 h 1838"/>
                <a:gd name="T152" fmla="*/ 49 w 49"/>
                <a:gd name="T153" fmla="*/ 1838 h 183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" h="1838">
                  <a:moveTo>
                    <a:pt x="49" y="1"/>
                  </a:moveTo>
                  <a:lnTo>
                    <a:pt x="49" y="142"/>
                  </a:lnTo>
                  <a:lnTo>
                    <a:pt x="2" y="142"/>
                  </a:lnTo>
                  <a:lnTo>
                    <a:pt x="2" y="0"/>
                  </a:lnTo>
                  <a:lnTo>
                    <a:pt x="49" y="1"/>
                  </a:lnTo>
                  <a:close/>
                  <a:moveTo>
                    <a:pt x="49" y="189"/>
                  </a:moveTo>
                  <a:lnTo>
                    <a:pt x="49" y="330"/>
                  </a:lnTo>
                  <a:lnTo>
                    <a:pt x="2" y="330"/>
                  </a:lnTo>
                  <a:lnTo>
                    <a:pt x="2" y="189"/>
                  </a:lnTo>
                  <a:lnTo>
                    <a:pt x="49" y="189"/>
                  </a:lnTo>
                  <a:close/>
                  <a:moveTo>
                    <a:pt x="49" y="377"/>
                  </a:moveTo>
                  <a:lnTo>
                    <a:pt x="48" y="519"/>
                  </a:lnTo>
                  <a:lnTo>
                    <a:pt x="1" y="519"/>
                  </a:lnTo>
                  <a:lnTo>
                    <a:pt x="2" y="377"/>
                  </a:lnTo>
                  <a:lnTo>
                    <a:pt x="49" y="377"/>
                  </a:lnTo>
                  <a:close/>
                  <a:moveTo>
                    <a:pt x="48" y="566"/>
                  </a:moveTo>
                  <a:lnTo>
                    <a:pt x="48" y="707"/>
                  </a:lnTo>
                  <a:lnTo>
                    <a:pt x="1" y="707"/>
                  </a:lnTo>
                  <a:lnTo>
                    <a:pt x="1" y="566"/>
                  </a:lnTo>
                  <a:lnTo>
                    <a:pt x="48" y="566"/>
                  </a:lnTo>
                  <a:close/>
                  <a:moveTo>
                    <a:pt x="48" y="754"/>
                  </a:moveTo>
                  <a:lnTo>
                    <a:pt x="48" y="896"/>
                  </a:lnTo>
                  <a:lnTo>
                    <a:pt x="1" y="896"/>
                  </a:lnTo>
                  <a:lnTo>
                    <a:pt x="1" y="754"/>
                  </a:lnTo>
                  <a:lnTo>
                    <a:pt x="48" y="754"/>
                  </a:lnTo>
                  <a:close/>
                  <a:moveTo>
                    <a:pt x="48" y="943"/>
                  </a:moveTo>
                  <a:lnTo>
                    <a:pt x="48" y="1084"/>
                  </a:lnTo>
                  <a:lnTo>
                    <a:pt x="1" y="1084"/>
                  </a:lnTo>
                  <a:lnTo>
                    <a:pt x="1" y="943"/>
                  </a:lnTo>
                  <a:lnTo>
                    <a:pt x="48" y="943"/>
                  </a:lnTo>
                  <a:close/>
                  <a:moveTo>
                    <a:pt x="48" y="1131"/>
                  </a:moveTo>
                  <a:lnTo>
                    <a:pt x="48" y="1273"/>
                  </a:lnTo>
                  <a:lnTo>
                    <a:pt x="1" y="1273"/>
                  </a:lnTo>
                  <a:lnTo>
                    <a:pt x="1" y="1131"/>
                  </a:lnTo>
                  <a:lnTo>
                    <a:pt x="48" y="1131"/>
                  </a:lnTo>
                  <a:close/>
                  <a:moveTo>
                    <a:pt x="48" y="1320"/>
                  </a:moveTo>
                  <a:lnTo>
                    <a:pt x="48" y="1461"/>
                  </a:lnTo>
                  <a:lnTo>
                    <a:pt x="1" y="1461"/>
                  </a:lnTo>
                  <a:lnTo>
                    <a:pt x="1" y="1320"/>
                  </a:lnTo>
                  <a:lnTo>
                    <a:pt x="48" y="1320"/>
                  </a:lnTo>
                  <a:close/>
                  <a:moveTo>
                    <a:pt x="48" y="1508"/>
                  </a:moveTo>
                  <a:lnTo>
                    <a:pt x="48" y="1650"/>
                  </a:lnTo>
                  <a:lnTo>
                    <a:pt x="1" y="1650"/>
                  </a:lnTo>
                  <a:lnTo>
                    <a:pt x="1" y="1508"/>
                  </a:lnTo>
                  <a:lnTo>
                    <a:pt x="48" y="1508"/>
                  </a:lnTo>
                  <a:close/>
                  <a:moveTo>
                    <a:pt x="48" y="1697"/>
                  </a:moveTo>
                  <a:lnTo>
                    <a:pt x="47" y="1838"/>
                  </a:lnTo>
                  <a:lnTo>
                    <a:pt x="0" y="1838"/>
                  </a:lnTo>
                  <a:lnTo>
                    <a:pt x="1" y="1697"/>
                  </a:lnTo>
                  <a:lnTo>
                    <a:pt x="48" y="1697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96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pic>
        <p:nvPicPr>
          <p:cNvPr id="91" name="Image 93" descr="Ssortalv_PRCC_zoom_1e0_1e4_yrs.png"/>
          <p:cNvPicPr>
            <a:picLocks noChangeAspect="1"/>
          </p:cNvPicPr>
          <p:nvPr/>
        </p:nvPicPr>
        <p:blipFill>
          <a:blip r:embed="rId4" cstate="print"/>
          <a:srcRect l="58073" t="14403" r="17780" b="29681"/>
          <a:stretch>
            <a:fillRect/>
          </a:stretch>
        </p:blipFill>
        <p:spPr bwMode="auto">
          <a:xfrm>
            <a:off x="6929454" y="857232"/>
            <a:ext cx="1714512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Rectangle 1705"/>
          <p:cNvSpPr>
            <a:spLocks noChangeArrowheads="1"/>
          </p:cNvSpPr>
          <p:nvPr/>
        </p:nvSpPr>
        <p:spPr bwMode="auto">
          <a:xfrm>
            <a:off x="5643570" y="2357430"/>
            <a:ext cx="135732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 smtClean="0">
                <a:solidFill>
                  <a:srgbClr val="FF0000"/>
                </a:solidFill>
                <a:latin typeface="Lucida Sans" pitchFamily="34" charset="0"/>
              </a:rPr>
              <a:t>Axial pathway</a:t>
            </a:r>
            <a:endParaRPr lang="fr-FR" sz="1400" dirty="0">
              <a:solidFill>
                <a:srgbClr val="FF0000"/>
              </a:solidFill>
              <a:latin typeface="Lucida Sans" pitchFamily="34" charset="0"/>
            </a:endParaRPr>
          </a:p>
        </p:txBody>
      </p:sp>
      <p:sp>
        <p:nvSpPr>
          <p:cNvPr id="168" name="Espace réservé du numéro de diapositive 16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16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571472" y="812786"/>
            <a:ext cx="59404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Ranking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of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key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parameters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Maximum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gallery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/EDZ </a:t>
            </a:r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743" y="1428736"/>
            <a:ext cx="7286625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ZoneTexte 48"/>
          <p:cNvSpPr txBox="1">
            <a:spLocks noChangeArrowheads="1"/>
          </p:cNvSpPr>
          <p:nvPr/>
        </p:nvSpPr>
        <p:spPr bwMode="auto">
          <a:xfrm>
            <a:off x="2182394" y="1571625"/>
            <a:ext cx="2071687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</a:rPr>
              <a:t>No influence</a:t>
            </a:r>
          </a:p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</a:rPr>
              <a:t>of </a:t>
            </a: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other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input data</a:t>
            </a:r>
          </a:p>
        </p:txBody>
      </p:sp>
      <p:sp>
        <p:nvSpPr>
          <p:cNvPr id="48" name="ZoneTexte 49"/>
          <p:cNvSpPr txBox="1">
            <a:spLocks noChangeArrowheads="1"/>
          </p:cNvSpPr>
          <p:nvPr/>
        </p:nvSpPr>
        <p:spPr bwMode="auto">
          <a:xfrm>
            <a:off x="6644857" y="4945090"/>
            <a:ext cx="1071562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Kv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600" dirty="0" smtClean="0">
                <a:latin typeface="Lucida Sans" pitchFamily="34" charset="0"/>
                <a:cs typeface="Lucida Sans" pitchFamily="34" charset="0"/>
              </a:rPr>
              <a:t>(</a:t>
            </a:r>
            <a:r>
              <a:rPr lang="fr-FR" sz="1600" dirty="0" err="1" smtClean="0">
                <a:latin typeface="Lucida Sans" pitchFamily="34" charset="0"/>
                <a:cs typeface="Lucida Sans" pitchFamily="34" charset="0"/>
              </a:rPr>
              <a:t>clay</a:t>
            </a:r>
            <a:r>
              <a:rPr lang="fr-FR" sz="1600" dirty="0" smtClean="0">
                <a:latin typeface="Lucida Sans" pitchFamily="34" charset="0"/>
                <a:cs typeface="Lucida Sans" pitchFamily="34" charset="0"/>
              </a:rPr>
              <a:t>)</a:t>
            </a:r>
            <a:endParaRPr lang="fr-FR" sz="1600" dirty="0"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49" name="ZoneTexte 50"/>
          <p:cNvSpPr txBox="1">
            <a:spLocks noChangeArrowheads="1"/>
          </p:cNvSpPr>
          <p:nvPr/>
        </p:nvSpPr>
        <p:spPr bwMode="auto">
          <a:xfrm>
            <a:off x="2925344" y="3579745"/>
            <a:ext cx="1100138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</a:rPr>
              <a:t>De </a:t>
            </a:r>
            <a:r>
              <a:rPr lang="fr-FR" sz="1600" dirty="0" smtClean="0">
                <a:latin typeface="Lucida Sans" pitchFamily="34" charset="0"/>
                <a:cs typeface="Lucida Sans" pitchFamily="34" charset="0"/>
              </a:rPr>
              <a:t>(</a:t>
            </a:r>
            <a:r>
              <a:rPr lang="fr-FR" sz="1600" dirty="0" err="1" smtClean="0">
                <a:latin typeface="Lucida Sans" pitchFamily="34" charset="0"/>
                <a:cs typeface="Lucida Sans" pitchFamily="34" charset="0"/>
              </a:rPr>
              <a:t>clay</a:t>
            </a:r>
            <a:r>
              <a:rPr lang="fr-FR" sz="1600" dirty="0" smtClean="0">
                <a:latin typeface="Lucida Sans" pitchFamily="34" charset="0"/>
                <a:cs typeface="Lucida Sans" pitchFamily="34" charset="0"/>
              </a:rPr>
              <a:t>)</a:t>
            </a:r>
            <a:endParaRPr lang="fr-FR" sz="1600" dirty="0"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50" name="ZoneTexte 51"/>
          <p:cNvSpPr txBox="1">
            <a:spLocks noChangeArrowheads="1"/>
          </p:cNvSpPr>
          <p:nvPr/>
        </p:nvSpPr>
        <p:spPr bwMode="auto">
          <a:xfrm>
            <a:off x="3306344" y="4162425"/>
            <a:ext cx="3305191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</a:rPr>
              <a:t>K and De (micro-</a:t>
            </a: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fissured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zone)</a:t>
            </a:r>
          </a:p>
        </p:txBody>
      </p:sp>
      <p:cxnSp>
        <p:nvCxnSpPr>
          <p:cNvPr id="51" name="Connecteur droit 50"/>
          <p:cNvCxnSpPr/>
          <p:nvPr/>
        </p:nvCxnSpPr>
        <p:spPr>
          <a:xfrm>
            <a:off x="720307" y="3486150"/>
            <a:ext cx="7072312" cy="1588"/>
          </a:xfrm>
          <a:prstGeom prst="line">
            <a:avLst/>
          </a:prstGeom>
          <a:ln w="19050">
            <a:solidFill>
              <a:schemeClr val="tx1"/>
            </a:solidFill>
            <a:prstDash val="dash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èche vers le haut 51"/>
          <p:cNvSpPr/>
          <p:nvPr/>
        </p:nvSpPr>
        <p:spPr>
          <a:xfrm>
            <a:off x="5111337" y="3357562"/>
            <a:ext cx="269875" cy="477837"/>
          </a:xfrm>
          <a:prstGeom prst="upArrow">
            <a:avLst/>
          </a:prstGeom>
          <a:solidFill>
            <a:srgbClr val="003B8E"/>
          </a:solidFill>
          <a:ln>
            <a:solidFill>
              <a:srgbClr val="003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600" dirty="0" err="1"/>
          </a:p>
        </p:txBody>
      </p:sp>
      <p:grpSp>
        <p:nvGrpSpPr>
          <p:cNvPr id="53" name="Group 157"/>
          <p:cNvGrpSpPr>
            <a:grpSpLocks noChangeAspect="1"/>
          </p:cNvGrpSpPr>
          <p:nvPr/>
        </p:nvGrpSpPr>
        <p:grpSpPr bwMode="auto">
          <a:xfrm>
            <a:off x="6468644" y="785807"/>
            <a:ext cx="1592263" cy="1857375"/>
            <a:chOff x="400" y="86"/>
            <a:chExt cx="7050" cy="5459"/>
          </a:xfrm>
        </p:grpSpPr>
        <p:pic>
          <p:nvPicPr>
            <p:cNvPr id="54" name="Picture 25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0" y="86"/>
              <a:ext cx="7050" cy="5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25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0" y="86"/>
              <a:ext cx="7050" cy="5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25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2" y="1924"/>
              <a:ext cx="5009" cy="1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5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78" y="2223"/>
              <a:ext cx="1648" cy="1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25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05" y="2238"/>
              <a:ext cx="4537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" name="Rectangle 248"/>
            <p:cNvSpPr>
              <a:spLocks noChangeArrowheads="1"/>
            </p:cNvSpPr>
            <p:nvPr/>
          </p:nvSpPr>
          <p:spPr bwMode="auto">
            <a:xfrm>
              <a:off x="1124" y="2344"/>
              <a:ext cx="4302" cy="942"/>
            </a:xfrm>
            <a:prstGeom prst="rect">
              <a:avLst/>
            </a:prstGeom>
            <a:solidFill>
              <a:srgbClr val="D9D9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pic>
          <p:nvPicPr>
            <p:cNvPr id="60" name="Picture 24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87" y="2505"/>
              <a:ext cx="3572" cy="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24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287" y="2505"/>
              <a:ext cx="3572" cy="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" name="Freeform 243"/>
            <p:cNvSpPr>
              <a:spLocks/>
            </p:cNvSpPr>
            <p:nvPr/>
          </p:nvSpPr>
          <p:spPr bwMode="auto">
            <a:xfrm>
              <a:off x="1546" y="2531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7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7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3" name="Freeform 242"/>
            <p:cNvSpPr>
              <a:spLocks/>
            </p:cNvSpPr>
            <p:nvPr/>
          </p:nvSpPr>
          <p:spPr bwMode="auto">
            <a:xfrm>
              <a:off x="1778" y="2531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2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4" name="Freeform 241"/>
            <p:cNvSpPr>
              <a:spLocks/>
            </p:cNvSpPr>
            <p:nvPr/>
          </p:nvSpPr>
          <p:spPr bwMode="auto">
            <a:xfrm>
              <a:off x="2017" y="2531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7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7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5" name="Freeform 240"/>
            <p:cNvSpPr>
              <a:spLocks/>
            </p:cNvSpPr>
            <p:nvPr/>
          </p:nvSpPr>
          <p:spPr bwMode="auto">
            <a:xfrm>
              <a:off x="2249" y="2522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2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6" name="Freeform 239"/>
            <p:cNvSpPr>
              <a:spLocks/>
            </p:cNvSpPr>
            <p:nvPr/>
          </p:nvSpPr>
          <p:spPr bwMode="auto">
            <a:xfrm>
              <a:off x="2488" y="2531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7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7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7" name="Freeform 238"/>
            <p:cNvSpPr>
              <a:spLocks/>
            </p:cNvSpPr>
            <p:nvPr/>
          </p:nvSpPr>
          <p:spPr bwMode="auto">
            <a:xfrm>
              <a:off x="2720" y="2522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2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8" name="Freeform 237"/>
            <p:cNvSpPr>
              <a:spLocks/>
            </p:cNvSpPr>
            <p:nvPr/>
          </p:nvSpPr>
          <p:spPr bwMode="auto">
            <a:xfrm>
              <a:off x="2959" y="2531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9" name="Freeform 236"/>
            <p:cNvSpPr>
              <a:spLocks/>
            </p:cNvSpPr>
            <p:nvPr/>
          </p:nvSpPr>
          <p:spPr bwMode="auto">
            <a:xfrm>
              <a:off x="3190" y="2531"/>
              <a:ext cx="7" cy="588"/>
            </a:xfrm>
            <a:custGeom>
              <a:avLst/>
              <a:gdLst>
                <a:gd name="T0" fmla="*/ 10 w 10"/>
                <a:gd name="T1" fmla="*/ 0 h 589"/>
                <a:gd name="T2" fmla="*/ 8 w 10"/>
                <a:gd name="T3" fmla="*/ 589 h 589"/>
                <a:gd name="T4" fmla="*/ 0 w 10"/>
                <a:gd name="T5" fmla="*/ 589 h 589"/>
                <a:gd name="T6" fmla="*/ 2 w 10"/>
                <a:gd name="T7" fmla="*/ 0 h 589"/>
                <a:gd name="T8" fmla="*/ 10 w 10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589"/>
                <a:gd name="T17" fmla="*/ 10 w 10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589">
                  <a:moveTo>
                    <a:pt x="10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0" name="Freeform 235"/>
            <p:cNvSpPr>
              <a:spLocks/>
            </p:cNvSpPr>
            <p:nvPr/>
          </p:nvSpPr>
          <p:spPr bwMode="auto">
            <a:xfrm>
              <a:off x="3429" y="2522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1" name="Freeform 234"/>
            <p:cNvSpPr>
              <a:spLocks/>
            </p:cNvSpPr>
            <p:nvPr/>
          </p:nvSpPr>
          <p:spPr bwMode="auto">
            <a:xfrm>
              <a:off x="3661" y="2531"/>
              <a:ext cx="14" cy="588"/>
            </a:xfrm>
            <a:custGeom>
              <a:avLst/>
              <a:gdLst>
                <a:gd name="T0" fmla="*/ 10 w 10"/>
                <a:gd name="T1" fmla="*/ 0 h 589"/>
                <a:gd name="T2" fmla="*/ 8 w 10"/>
                <a:gd name="T3" fmla="*/ 589 h 589"/>
                <a:gd name="T4" fmla="*/ 0 w 10"/>
                <a:gd name="T5" fmla="*/ 589 h 589"/>
                <a:gd name="T6" fmla="*/ 2 w 10"/>
                <a:gd name="T7" fmla="*/ 0 h 589"/>
                <a:gd name="T8" fmla="*/ 10 w 10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589"/>
                <a:gd name="T17" fmla="*/ 10 w 10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589">
                  <a:moveTo>
                    <a:pt x="10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2" name="Freeform 233"/>
            <p:cNvSpPr>
              <a:spLocks/>
            </p:cNvSpPr>
            <p:nvPr/>
          </p:nvSpPr>
          <p:spPr bwMode="auto">
            <a:xfrm>
              <a:off x="3900" y="2522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3" name="Freeform 232"/>
            <p:cNvSpPr>
              <a:spLocks/>
            </p:cNvSpPr>
            <p:nvPr/>
          </p:nvSpPr>
          <p:spPr bwMode="auto">
            <a:xfrm>
              <a:off x="4132" y="2531"/>
              <a:ext cx="14" cy="588"/>
            </a:xfrm>
            <a:custGeom>
              <a:avLst/>
              <a:gdLst>
                <a:gd name="T0" fmla="*/ 10 w 10"/>
                <a:gd name="T1" fmla="*/ 0 h 589"/>
                <a:gd name="T2" fmla="*/ 8 w 10"/>
                <a:gd name="T3" fmla="*/ 589 h 589"/>
                <a:gd name="T4" fmla="*/ 0 w 10"/>
                <a:gd name="T5" fmla="*/ 589 h 589"/>
                <a:gd name="T6" fmla="*/ 2 w 10"/>
                <a:gd name="T7" fmla="*/ 0 h 589"/>
                <a:gd name="T8" fmla="*/ 10 w 10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589"/>
                <a:gd name="T17" fmla="*/ 10 w 10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589">
                  <a:moveTo>
                    <a:pt x="10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4" name="Freeform 231"/>
            <p:cNvSpPr>
              <a:spLocks/>
            </p:cNvSpPr>
            <p:nvPr/>
          </p:nvSpPr>
          <p:spPr bwMode="auto">
            <a:xfrm>
              <a:off x="4371" y="2531"/>
              <a:ext cx="7" cy="588"/>
            </a:xfrm>
            <a:custGeom>
              <a:avLst/>
              <a:gdLst>
                <a:gd name="T0" fmla="*/ 9 w 9"/>
                <a:gd name="T1" fmla="*/ 0 h 589"/>
                <a:gd name="T2" fmla="*/ 8 w 9"/>
                <a:gd name="T3" fmla="*/ 589 h 589"/>
                <a:gd name="T4" fmla="*/ 0 w 9"/>
                <a:gd name="T5" fmla="*/ 589 h 589"/>
                <a:gd name="T6" fmla="*/ 1 w 9"/>
                <a:gd name="T7" fmla="*/ 0 h 589"/>
                <a:gd name="T8" fmla="*/ 9 w 9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89"/>
                <a:gd name="T17" fmla="*/ 9 w 9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89">
                  <a:moveTo>
                    <a:pt x="9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1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5" name="Freeform 230"/>
            <p:cNvSpPr>
              <a:spLocks/>
            </p:cNvSpPr>
            <p:nvPr/>
          </p:nvSpPr>
          <p:spPr bwMode="auto">
            <a:xfrm>
              <a:off x="4603" y="2522"/>
              <a:ext cx="14" cy="588"/>
            </a:xfrm>
            <a:custGeom>
              <a:avLst/>
              <a:gdLst>
                <a:gd name="T0" fmla="*/ 10 w 10"/>
                <a:gd name="T1" fmla="*/ 0 h 589"/>
                <a:gd name="T2" fmla="*/ 8 w 10"/>
                <a:gd name="T3" fmla="*/ 589 h 589"/>
                <a:gd name="T4" fmla="*/ 0 w 10"/>
                <a:gd name="T5" fmla="*/ 589 h 589"/>
                <a:gd name="T6" fmla="*/ 2 w 10"/>
                <a:gd name="T7" fmla="*/ 0 h 589"/>
                <a:gd name="T8" fmla="*/ 10 w 10"/>
                <a:gd name="T9" fmla="*/ 0 h 5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589"/>
                <a:gd name="T17" fmla="*/ 10 w 10"/>
                <a:gd name="T18" fmla="*/ 589 h 5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589">
                  <a:moveTo>
                    <a:pt x="10" y="0"/>
                  </a:moveTo>
                  <a:lnTo>
                    <a:pt x="8" y="589"/>
                  </a:lnTo>
                  <a:lnTo>
                    <a:pt x="0" y="589"/>
                  </a:lnTo>
                  <a:lnTo>
                    <a:pt x="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6" name="Freeform 229"/>
            <p:cNvSpPr>
              <a:spLocks/>
            </p:cNvSpPr>
            <p:nvPr/>
          </p:nvSpPr>
          <p:spPr bwMode="auto">
            <a:xfrm>
              <a:off x="1314" y="2816"/>
              <a:ext cx="3529" cy="9"/>
            </a:xfrm>
            <a:custGeom>
              <a:avLst/>
              <a:gdLst>
                <a:gd name="T0" fmla="*/ 0 w 3533"/>
                <a:gd name="T1" fmla="*/ 1 h 9"/>
                <a:gd name="T2" fmla="*/ 3533 w 3533"/>
                <a:gd name="T3" fmla="*/ 0 h 9"/>
                <a:gd name="T4" fmla="*/ 3533 w 3533"/>
                <a:gd name="T5" fmla="*/ 8 h 9"/>
                <a:gd name="T6" fmla="*/ 0 w 3533"/>
                <a:gd name="T7" fmla="*/ 9 h 9"/>
                <a:gd name="T8" fmla="*/ 0 w 3533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33"/>
                <a:gd name="T16" fmla="*/ 0 h 9"/>
                <a:gd name="T17" fmla="*/ 3533 w 353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33" h="9">
                  <a:moveTo>
                    <a:pt x="0" y="1"/>
                  </a:moveTo>
                  <a:lnTo>
                    <a:pt x="3533" y="0"/>
                  </a:lnTo>
                  <a:lnTo>
                    <a:pt x="3533" y="8"/>
                  </a:lnTo>
                  <a:lnTo>
                    <a:pt x="0" y="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4A7EBB"/>
            </a:solidFill>
            <a:ln w="0">
              <a:solidFill>
                <a:srgbClr val="4A7EBB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pic>
          <p:nvPicPr>
            <p:cNvPr id="77" name="Picture 22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87" y="2427"/>
              <a:ext cx="1939" cy="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227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487" y="2427"/>
              <a:ext cx="1955" cy="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22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487" y="2427"/>
              <a:ext cx="1955" cy="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22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896" y="2513"/>
              <a:ext cx="651" cy="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224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5896" y="2513"/>
              <a:ext cx="667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223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896" y="2513"/>
              <a:ext cx="667" cy="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3" name="Rectangle 222"/>
            <p:cNvSpPr>
              <a:spLocks noChangeArrowheads="1"/>
            </p:cNvSpPr>
            <p:nvPr/>
          </p:nvSpPr>
          <p:spPr bwMode="auto">
            <a:xfrm>
              <a:off x="5376" y="2517"/>
              <a:ext cx="2052" cy="597"/>
            </a:xfrm>
            <a:prstGeom prst="rect">
              <a:avLst/>
            </a:prstGeom>
            <a:solidFill>
              <a:srgbClr val="D9D9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84" name="Rectangle 219"/>
            <p:cNvSpPr>
              <a:spLocks noChangeArrowheads="1"/>
            </p:cNvSpPr>
            <p:nvPr/>
          </p:nvSpPr>
          <p:spPr bwMode="auto">
            <a:xfrm>
              <a:off x="4842" y="2503"/>
              <a:ext cx="351" cy="611"/>
            </a:xfrm>
            <a:prstGeom prst="rect">
              <a:avLst/>
            </a:prstGeom>
            <a:solidFill>
              <a:srgbClr val="FCD5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85" name="Rectangle 216"/>
            <p:cNvSpPr>
              <a:spLocks noChangeArrowheads="1"/>
            </p:cNvSpPr>
            <p:nvPr/>
          </p:nvSpPr>
          <p:spPr bwMode="auto">
            <a:xfrm>
              <a:off x="6079" y="2517"/>
              <a:ext cx="710" cy="597"/>
            </a:xfrm>
            <a:prstGeom prst="rect">
              <a:avLst/>
            </a:prstGeom>
            <a:solidFill>
              <a:srgbClr val="558ED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86" name="ZoneTexte 52"/>
          <p:cNvSpPr txBox="1">
            <a:spLocks noChangeArrowheads="1"/>
          </p:cNvSpPr>
          <p:nvPr/>
        </p:nvSpPr>
        <p:spPr bwMode="auto">
          <a:xfrm>
            <a:off x="3115843" y="3867150"/>
            <a:ext cx="2138369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</a:rPr>
              <a:t>De (</a:t>
            </a: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fractured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zone)</a:t>
            </a:r>
          </a:p>
        </p:txBody>
      </p:sp>
      <p:sp>
        <p:nvSpPr>
          <p:cNvPr id="87" name="Accolade fermante 86"/>
          <p:cNvSpPr/>
          <p:nvPr/>
        </p:nvSpPr>
        <p:spPr>
          <a:xfrm>
            <a:off x="1991894" y="1643063"/>
            <a:ext cx="190500" cy="1223962"/>
          </a:xfrm>
          <a:prstGeom prst="rightBrac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8" name="Connecteur droit 87"/>
          <p:cNvCxnSpPr/>
          <p:nvPr/>
        </p:nvCxnSpPr>
        <p:spPr>
          <a:xfrm rot="5400000" flipH="1" flipV="1">
            <a:off x="7716432" y="1708086"/>
            <a:ext cx="663575" cy="0"/>
          </a:xfrm>
          <a:prstGeom prst="line">
            <a:avLst/>
          </a:prstGeom>
          <a:ln w="25400">
            <a:solidFill>
              <a:srgbClr val="7030A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51"/>
          <p:cNvSpPr txBox="1">
            <a:spLocks noChangeArrowheads="1"/>
          </p:cNvSpPr>
          <p:nvPr/>
        </p:nvSpPr>
        <p:spPr bwMode="auto">
          <a:xfrm>
            <a:off x="5135144" y="4433888"/>
            <a:ext cx="2047895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</a:rPr>
              <a:t>K (</a:t>
            </a: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fractured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zone)</a:t>
            </a:r>
          </a:p>
        </p:txBody>
      </p:sp>
      <p:sp>
        <p:nvSpPr>
          <p:cNvPr id="90" name="ZoneTexte 49"/>
          <p:cNvSpPr txBox="1">
            <a:spLocks noChangeArrowheads="1"/>
          </p:cNvSpPr>
          <p:nvPr/>
        </p:nvSpPr>
        <p:spPr bwMode="auto">
          <a:xfrm>
            <a:off x="5573294" y="4695825"/>
            <a:ext cx="2752753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Kd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(</a:t>
            </a:r>
            <a:r>
              <a:rPr lang="fr-FR" sz="1600" dirty="0" err="1">
                <a:latin typeface="Lucida Sans" pitchFamily="34" charset="0"/>
                <a:cs typeface="Lucida Sans" pitchFamily="34" charset="0"/>
              </a:rPr>
              <a:t>fractured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 zone, </a:t>
            </a:r>
            <a:r>
              <a:rPr lang="fr-FR" sz="1600" dirty="0" err="1" smtClean="0">
                <a:latin typeface="Lucida Sans" pitchFamily="34" charset="0"/>
                <a:cs typeface="Lucida Sans" pitchFamily="34" charset="0"/>
              </a:rPr>
              <a:t>clay</a:t>
            </a:r>
            <a:r>
              <a:rPr lang="fr-FR" sz="1600" dirty="0" smtClean="0">
                <a:latin typeface="Lucida Sans" pitchFamily="34" charset="0"/>
                <a:cs typeface="Lucida Sans" pitchFamily="34" charset="0"/>
              </a:rPr>
              <a:t>)</a:t>
            </a:r>
            <a:endParaRPr lang="fr-FR" sz="1600" dirty="0"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91" name="ZoneTexte 50"/>
          <p:cNvSpPr txBox="1">
            <a:spLocks noChangeArrowheads="1"/>
          </p:cNvSpPr>
          <p:nvPr/>
        </p:nvSpPr>
        <p:spPr bwMode="auto">
          <a:xfrm>
            <a:off x="2796757" y="3324063"/>
            <a:ext cx="1814514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>
                <a:latin typeface="Lucida Sans" pitchFamily="34" charset="0"/>
                <a:cs typeface="Lucida Sans" pitchFamily="34" charset="0"/>
                <a:sym typeface="Symbol" pitchFamily="18" charset="2"/>
              </a:rPr>
              <a:t>Head gradient</a:t>
            </a:r>
            <a:r>
              <a:rPr lang="fr-FR" sz="1600" dirty="0">
                <a:latin typeface="Lucida Sans" pitchFamily="34" charset="0"/>
                <a:cs typeface="Lucida Sans" pitchFamily="34" charset="0"/>
              </a:rPr>
              <a:t>)</a:t>
            </a:r>
          </a:p>
        </p:txBody>
      </p:sp>
      <p:sp>
        <p:nvSpPr>
          <p:cNvPr id="92" name="ZoneTexte 59"/>
          <p:cNvSpPr txBox="1">
            <a:spLocks noChangeArrowheads="1"/>
          </p:cNvSpPr>
          <p:nvPr/>
        </p:nvSpPr>
        <p:spPr bwMode="auto">
          <a:xfrm>
            <a:off x="2336247" y="2115443"/>
            <a:ext cx="6624670" cy="11695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 b="1" u="sng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Uncertainties</a:t>
            </a:r>
            <a:r>
              <a:rPr lang="fr-FR" sz="1400" b="1" u="sng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of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:</a:t>
            </a:r>
          </a:p>
          <a:p>
            <a:pPr>
              <a:buFontTx/>
              <a:buChar char="-"/>
              <a:defRPr/>
            </a:pP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Undisturbed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argillites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(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permeability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, retardation, diffusion, gradient)</a:t>
            </a:r>
          </a:p>
          <a:p>
            <a:pPr>
              <a:buFontTx/>
              <a:buChar char="-"/>
              <a:defRPr/>
            </a:pP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Fractured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zone (retardation,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permeability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, diffusion)</a:t>
            </a:r>
          </a:p>
          <a:p>
            <a:pPr>
              <a:buFontTx/>
              <a:buChar char="-"/>
              <a:defRPr/>
            </a:pP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Micro-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fissured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zone (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permeability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, diffusion)</a:t>
            </a:r>
          </a:p>
          <a:p>
            <a:pPr>
              <a:defRPr/>
            </a:pP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are the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most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influent on the maximal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molar</a:t>
            </a:r>
            <a:r>
              <a:rPr lang="fr-FR" sz="1400" b="1" dirty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flux </a:t>
            </a:r>
            <a:r>
              <a:rPr lang="fr-FR" sz="1400" b="1" dirty="0" err="1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uncertainty</a:t>
            </a:r>
            <a:endParaRPr lang="fr-FR" sz="1400" b="1" dirty="0">
              <a:solidFill>
                <a:schemeClr val="tx2"/>
              </a:solidFill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53644" y="4929188"/>
            <a:ext cx="285750" cy="214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600" dirty="0" err="1"/>
          </a:p>
        </p:txBody>
      </p:sp>
      <p:sp>
        <p:nvSpPr>
          <p:cNvPr id="94" name="ZoneTexte 93"/>
          <p:cNvSpPr txBox="1"/>
          <p:nvPr/>
        </p:nvSpPr>
        <p:spPr>
          <a:xfrm>
            <a:off x="4960389" y="1595344"/>
            <a:ext cx="554960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>
                <a:solidFill>
                  <a:schemeClr val="tx1"/>
                </a:solidFill>
                <a:effectLst/>
                <a:latin typeface="Arial Narrow" pitchFamily="34" charset="0"/>
              </a:rPr>
              <a:t>I129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01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97" name="Espace réservé du numéro de diapositive 9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17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age 97" descr="COX_haut_et_bas_PRCC_zoom_1e5_1e6_yrs.png"/>
          <p:cNvPicPr>
            <a:picLocks noChangeAspect="1"/>
          </p:cNvPicPr>
          <p:nvPr/>
        </p:nvPicPr>
        <p:blipFill>
          <a:blip r:embed="rId3" cstate="print"/>
          <a:srcRect t="13253" r="27705"/>
          <a:stretch>
            <a:fillRect/>
          </a:stretch>
        </p:blipFill>
        <p:spPr>
          <a:xfrm>
            <a:off x="5072066" y="3857628"/>
            <a:ext cx="3714776" cy="2721580"/>
          </a:xfrm>
          <a:prstGeom prst="rect">
            <a:avLst/>
          </a:prstGeom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52466" y="836601"/>
            <a:ext cx="6376988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Evolution in time of PRCC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indicator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(radial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concrete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) 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undisturbed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argillites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  <a:endParaRPr lang="fr-FR" sz="1700" i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14282" y="1714488"/>
            <a:ext cx="4412850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disposal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cell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(radial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concrete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)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5214942" y="3429000"/>
            <a:ext cx="3571900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undisturbed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argillites</a:t>
            </a:r>
            <a:endParaRPr lang="fr-FR" sz="1500" dirty="0"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4249380" y="3714752"/>
            <a:ext cx="628697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Se79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071934" y="4643446"/>
            <a:ext cx="896426" cy="439061"/>
            <a:chOff x="1220" y="780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4" name="Picture 28" descr="allianc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20" y="780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grpSp>
          <p:nvGrpSpPr>
            <p:cNvPr id="3" name="Group 29"/>
            <p:cNvGrpSpPr>
              <a:grpSpLocks noChangeAspect="1"/>
            </p:cNvGrpSpPr>
            <p:nvPr/>
          </p:nvGrpSpPr>
          <p:grpSpPr bwMode="auto">
            <a:xfrm>
              <a:off x="2770" y="838"/>
              <a:ext cx="313" cy="474"/>
              <a:chOff x="3540" y="706"/>
              <a:chExt cx="316" cy="433"/>
            </a:xfrm>
          </p:grpSpPr>
          <p:pic>
            <p:nvPicPr>
              <p:cNvPr id="56" name="Picture 30" descr="allianc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31944" r="89139" b="42592"/>
              <a:stretch>
                <a:fillRect/>
              </a:stretch>
            </p:blipFill>
            <p:spPr bwMode="auto">
              <a:xfrm>
                <a:off x="3540" y="706"/>
                <a:ext cx="316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grpSp>
            <p:nvGrpSpPr>
              <p:cNvPr id="4" name="Group 31"/>
              <p:cNvGrpSpPr>
                <a:grpSpLocks noChangeAspect="1"/>
              </p:cNvGrpSpPr>
              <p:nvPr/>
            </p:nvGrpSpPr>
            <p:grpSpPr bwMode="auto">
              <a:xfrm>
                <a:off x="3585" y="796"/>
                <a:ext cx="254" cy="316"/>
                <a:chOff x="1453" y="942"/>
                <a:chExt cx="254" cy="316"/>
              </a:xfrm>
            </p:grpSpPr>
            <p:pic>
              <p:nvPicPr>
                <p:cNvPr id="58" name="Picture 32" descr="Logo-eDF1-3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 l="12692" t="7480" r="16924" b="44876"/>
                <a:stretch>
                  <a:fillRect/>
                </a:stretch>
              </p:blipFill>
              <p:spPr bwMode="auto">
                <a:xfrm>
                  <a:off x="1454" y="942"/>
                  <a:ext cx="226" cy="21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  <p:pic>
              <p:nvPicPr>
                <p:cNvPr id="59" name="Picture 33" descr="Logo-eDF1-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0577" t="59834" r="10577" b="18698"/>
                <a:stretch>
                  <a:fillRect/>
                </a:stretch>
              </p:blipFill>
              <p:spPr bwMode="auto">
                <a:xfrm>
                  <a:off x="1453" y="1159"/>
                  <a:ext cx="254" cy="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</p:grpSp>
        </p:grpSp>
      </p:grpSp>
      <p:grpSp>
        <p:nvGrpSpPr>
          <p:cNvPr id="5" name="Groupe 70"/>
          <p:cNvGrpSpPr>
            <a:grpSpLocks/>
          </p:cNvGrpSpPr>
          <p:nvPr/>
        </p:nvGrpSpPr>
        <p:grpSpPr bwMode="auto">
          <a:xfrm>
            <a:off x="7643833" y="3819536"/>
            <a:ext cx="1198541" cy="1038224"/>
            <a:chOff x="5715000" y="4625975"/>
            <a:chExt cx="1592263" cy="1660525"/>
          </a:xfrm>
        </p:grpSpPr>
        <p:grpSp>
          <p:nvGrpSpPr>
            <p:cNvPr id="10" name="Group 157"/>
            <p:cNvGrpSpPr>
              <a:grpSpLocks noChangeAspect="1"/>
            </p:cNvGrpSpPr>
            <p:nvPr/>
          </p:nvGrpSpPr>
          <p:grpSpPr bwMode="auto">
            <a:xfrm>
              <a:off x="5715000" y="4643438"/>
              <a:ext cx="1592263" cy="1643062"/>
              <a:chOff x="400" y="86"/>
              <a:chExt cx="7050" cy="5459"/>
            </a:xfrm>
          </p:grpSpPr>
          <p:pic>
            <p:nvPicPr>
              <p:cNvPr id="65" name="Picture 25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Picture 25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Picture 257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Picture 254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Picture 25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" name="Rectangle 248"/>
              <p:cNvSpPr>
                <a:spLocks noChangeArrowheads="1"/>
              </p:cNvSpPr>
              <p:nvPr/>
            </p:nvSpPr>
            <p:spPr bwMode="auto">
              <a:xfrm>
                <a:off x="1126" y="2342"/>
                <a:ext cx="4302" cy="94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71" name="Picture 24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Picture 24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3" name="Freeform 243"/>
              <p:cNvSpPr>
                <a:spLocks/>
              </p:cNvSpPr>
              <p:nvPr/>
            </p:nvSpPr>
            <p:spPr bwMode="auto">
              <a:xfrm>
                <a:off x="1540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4" name="Freeform 242"/>
              <p:cNvSpPr>
                <a:spLocks/>
              </p:cNvSpPr>
              <p:nvPr/>
            </p:nvSpPr>
            <p:spPr bwMode="auto">
              <a:xfrm>
                <a:off x="1779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5" name="Freeform 241"/>
              <p:cNvSpPr>
                <a:spLocks/>
              </p:cNvSpPr>
              <p:nvPr/>
            </p:nvSpPr>
            <p:spPr bwMode="auto">
              <a:xfrm>
                <a:off x="2018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6" name="Freeform 240"/>
              <p:cNvSpPr>
                <a:spLocks/>
              </p:cNvSpPr>
              <p:nvPr/>
            </p:nvSpPr>
            <p:spPr bwMode="auto">
              <a:xfrm>
                <a:off x="2248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7" name="Freeform 239"/>
              <p:cNvSpPr>
                <a:spLocks/>
              </p:cNvSpPr>
              <p:nvPr/>
            </p:nvSpPr>
            <p:spPr bwMode="auto">
              <a:xfrm>
                <a:off x="2487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8" name="Freeform 238"/>
              <p:cNvSpPr>
                <a:spLocks/>
              </p:cNvSpPr>
              <p:nvPr/>
            </p:nvSpPr>
            <p:spPr bwMode="auto">
              <a:xfrm>
                <a:off x="2716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79" name="Freeform 237"/>
              <p:cNvSpPr>
                <a:spLocks/>
              </p:cNvSpPr>
              <p:nvPr/>
            </p:nvSpPr>
            <p:spPr bwMode="auto">
              <a:xfrm>
                <a:off x="2955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0" name="Freeform 236"/>
              <p:cNvSpPr>
                <a:spLocks/>
              </p:cNvSpPr>
              <p:nvPr/>
            </p:nvSpPr>
            <p:spPr bwMode="auto">
              <a:xfrm>
                <a:off x="3194" y="2527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1" name="Freeform 235"/>
              <p:cNvSpPr>
                <a:spLocks/>
              </p:cNvSpPr>
              <p:nvPr/>
            </p:nvSpPr>
            <p:spPr bwMode="auto">
              <a:xfrm>
                <a:off x="3424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2" name="Freeform 234"/>
              <p:cNvSpPr>
                <a:spLocks/>
              </p:cNvSpPr>
              <p:nvPr/>
            </p:nvSpPr>
            <p:spPr bwMode="auto">
              <a:xfrm>
                <a:off x="3663" y="2527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3" name="Freeform 233"/>
              <p:cNvSpPr>
                <a:spLocks/>
              </p:cNvSpPr>
              <p:nvPr/>
            </p:nvSpPr>
            <p:spPr bwMode="auto">
              <a:xfrm>
                <a:off x="3902" y="2520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4" name="Freeform 232"/>
              <p:cNvSpPr>
                <a:spLocks/>
              </p:cNvSpPr>
              <p:nvPr/>
            </p:nvSpPr>
            <p:spPr bwMode="auto">
              <a:xfrm>
                <a:off x="4132" y="2527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5" name="Freeform 231"/>
              <p:cNvSpPr>
                <a:spLocks/>
              </p:cNvSpPr>
              <p:nvPr/>
            </p:nvSpPr>
            <p:spPr bwMode="auto">
              <a:xfrm>
                <a:off x="4371" y="2527"/>
                <a:ext cx="9" cy="593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6" name="Freeform 230"/>
              <p:cNvSpPr>
                <a:spLocks/>
              </p:cNvSpPr>
              <p:nvPr/>
            </p:nvSpPr>
            <p:spPr bwMode="auto">
              <a:xfrm>
                <a:off x="4601" y="2520"/>
                <a:ext cx="9" cy="593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87" name="Freeform 229"/>
              <p:cNvSpPr>
                <a:spLocks/>
              </p:cNvSpPr>
              <p:nvPr/>
            </p:nvSpPr>
            <p:spPr bwMode="auto">
              <a:xfrm>
                <a:off x="1310" y="2816"/>
                <a:ext cx="3530" cy="7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88" name="Picture 228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Picture 227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0" name="Picture 226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Picture 225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Picture 224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Picture 223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4" name="Rectangle 222"/>
              <p:cNvSpPr>
                <a:spLocks noChangeArrowheads="1"/>
              </p:cNvSpPr>
              <p:nvPr/>
            </p:nvSpPr>
            <p:spPr bwMode="auto">
              <a:xfrm>
                <a:off x="5373" y="2520"/>
                <a:ext cx="2059" cy="593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5" name="Rectangle 219"/>
              <p:cNvSpPr>
                <a:spLocks noChangeArrowheads="1"/>
              </p:cNvSpPr>
              <p:nvPr/>
            </p:nvSpPr>
            <p:spPr bwMode="auto">
              <a:xfrm>
                <a:off x="4840" y="2505"/>
                <a:ext cx="349" cy="608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96" name="Rectangle 216"/>
              <p:cNvSpPr>
                <a:spLocks noChangeArrowheads="1"/>
              </p:cNvSpPr>
              <p:nvPr/>
            </p:nvSpPr>
            <p:spPr bwMode="auto">
              <a:xfrm>
                <a:off x="6080" y="2520"/>
                <a:ext cx="708" cy="593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63" name="Freeform 206"/>
            <p:cNvSpPr>
              <a:spLocks noEditPoints="1"/>
            </p:cNvSpPr>
            <p:nvPr/>
          </p:nvSpPr>
          <p:spPr bwMode="auto">
            <a:xfrm flipV="1">
              <a:off x="5715000" y="4625975"/>
              <a:ext cx="1554896" cy="17855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4" name="Freeform 206"/>
            <p:cNvSpPr>
              <a:spLocks noEditPoints="1"/>
            </p:cNvSpPr>
            <p:nvPr/>
          </p:nvSpPr>
          <p:spPr bwMode="auto">
            <a:xfrm flipV="1">
              <a:off x="5715000" y="6248559"/>
              <a:ext cx="1554896" cy="17855"/>
            </a:xfrm>
            <a:custGeom>
              <a:avLst/>
              <a:gdLst>
                <a:gd name="T0" fmla="*/ 0 w 6947"/>
                <a:gd name="T1" fmla="*/ 0 h 33"/>
                <a:gd name="T2" fmla="*/ 2147483647 w 6947"/>
                <a:gd name="T3" fmla="*/ 0 h 33"/>
                <a:gd name="T4" fmla="*/ 2147483647 w 6947"/>
                <a:gd name="T5" fmla="*/ 0 h 33"/>
                <a:gd name="T6" fmla="*/ 2147483647 w 6947"/>
                <a:gd name="T7" fmla="*/ 0 h 33"/>
                <a:gd name="T8" fmla="*/ 2147483647 w 6947"/>
                <a:gd name="T9" fmla="*/ 0 h 33"/>
                <a:gd name="T10" fmla="*/ 2147483647 w 6947"/>
                <a:gd name="T11" fmla="*/ 0 h 33"/>
                <a:gd name="T12" fmla="*/ 2147483647 w 6947"/>
                <a:gd name="T13" fmla="*/ 0 h 33"/>
                <a:gd name="T14" fmla="*/ 2147483647 w 6947"/>
                <a:gd name="T15" fmla="*/ 0 h 33"/>
                <a:gd name="T16" fmla="*/ 2147483647 w 6947"/>
                <a:gd name="T17" fmla="*/ 0 h 33"/>
                <a:gd name="T18" fmla="*/ 2147483647 w 6947"/>
                <a:gd name="T19" fmla="*/ 0 h 33"/>
                <a:gd name="T20" fmla="*/ 2147483647 w 6947"/>
                <a:gd name="T21" fmla="*/ 0 h 33"/>
                <a:gd name="T22" fmla="*/ 2147483647 w 6947"/>
                <a:gd name="T23" fmla="*/ 0 h 33"/>
                <a:gd name="T24" fmla="*/ 2147483647 w 6947"/>
                <a:gd name="T25" fmla="*/ 0 h 33"/>
                <a:gd name="T26" fmla="*/ 2147483647 w 6947"/>
                <a:gd name="T27" fmla="*/ 0 h 33"/>
                <a:gd name="T28" fmla="*/ 2147483647 w 6947"/>
                <a:gd name="T29" fmla="*/ 0 h 33"/>
                <a:gd name="T30" fmla="*/ 2147483647 w 6947"/>
                <a:gd name="T31" fmla="*/ 0 h 33"/>
                <a:gd name="T32" fmla="*/ 2147483647 w 6947"/>
                <a:gd name="T33" fmla="*/ 0 h 33"/>
                <a:gd name="T34" fmla="*/ 2147483647 w 6947"/>
                <a:gd name="T35" fmla="*/ 0 h 33"/>
                <a:gd name="T36" fmla="*/ 2147483647 w 6947"/>
                <a:gd name="T37" fmla="*/ 0 h 33"/>
                <a:gd name="T38" fmla="*/ 2147483647 w 6947"/>
                <a:gd name="T39" fmla="*/ 0 h 33"/>
                <a:gd name="T40" fmla="*/ 2147483647 w 6947"/>
                <a:gd name="T41" fmla="*/ 0 h 33"/>
                <a:gd name="T42" fmla="*/ 2147483647 w 6947"/>
                <a:gd name="T43" fmla="*/ 0 h 33"/>
                <a:gd name="T44" fmla="*/ 2147483647 w 6947"/>
                <a:gd name="T45" fmla="*/ 2147483647 h 33"/>
                <a:gd name="T46" fmla="*/ 2147483647 w 6947"/>
                <a:gd name="T47" fmla="*/ 2147483647 h 33"/>
                <a:gd name="T48" fmla="*/ 2147483647 w 6947"/>
                <a:gd name="T49" fmla="*/ 2147483647 h 33"/>
                <a:gd name="T50" fmla="*/ 2147483647 w 6947"/>
                <a:gd name="T51" fmla="*/ 2147483647 h 33"/>
                <a:gd name="T52" fmla="*/ 2147483647 w 6947"/>
                <a:gd name="T53" fmla="*/ 2147483647 h 33"/>
                <a:gd name="T54" fmla="*/ 2147483647 w 6947"/>
                <a:gd name="T55" fmla="*/ 2147483647 h 33"/>
                <a:gd name="T56" fmla="*/ 2147483647 w 6947"/>
                <a:gd name="T57" fmla="*/ 2147483647 h 33"/>
                <a:gd name="T58" fmla="*/ 2147483647 w 6947"/>
                <a:gd name="T59" fmla="*/ 2147483647 h 33"/>
                <a:gd name="T60" fmla="*/ 2147483647 w 6947"/>
                <a:gd name="T61" fmla="*/ 2147483647 h 33"/>
                <a:gd name="T62" fmla="*/ 2147483647 w 6947"/>
                <a:gd name="T63" fmla="*/ 2147483647 h 33"/>
                <a:gd name="T64" fmla="*/ 2147483647 w 6947"/>
                <a:gd name="T65" fmla="*/ 2147483647 h 33"/>
                <a:gd name="T66" fmla="*/ 2147483647 w 6947"/>
                <a:gd name="T67" fmla="*/ 2147483647 h 33"/>
                <a:gd name="T68" fmla="*/ 2147483647 w 6947"/>
                <a:gd name="T69" fmla="*/ 2147483647 h 33"/>
                <a:gd name="T70" fmla="*/ 2147483647 w 6947"/>
                <a:gd name="T71" fmla="*/ 2147483647 h 33"/>
                <a:gd name="T72" fmla="*/ 2147483647 w 6947"/>
                <a:gd name="T73" fmla="*/ 2147483647 h 33"/>
                <a:gd name="T74" fmla="*/ 2147483647 w 6947"/>
                <a:gd name="T75" fmla="*/ 2147483647 h 33"/>
                <a:gd name="T76" fmla="*/ 2147483647 w 6947"/>
                <a:gd name="T77" fmla="*/ 2147483647 h 33"/>
                <a:gd name="T78" fmla="*/ 2147483647 w 6947"/>
                <a:gd name="T79" fmla="*/ 2147483647 h 33"/>
                <a:gd name="T80" fmla="*/ 2147483647 w 6947"/>
                <a:gd name="T81" fmla="*/ 2147483647 h 33"/>
                <a:gd name="T82" fmla="*/ 2147483647 w 6947"/>
                <a:gd name="T83" fmla="*/ 2147483647 h 33"/>
                <a:gd name="T84" fmla="*/ 2147483647 w 6947"/>
                <a:gd name="T85" fmla="*/ 2147483647 h 33"/>
                <a:gd name="T86" fmla="*/ 2147483647 w 6947"/>
                <a:gd name="T87" fmla="*/ 2147483647 h 33"/>
                <a:gd name="T88" fmla="*/ 2147483647 w 6947"/>
                <a:gd name="T89" fmla="*/ 2147483647 h 33"/>
                <a:gd name="T90" fmla="*/ 2147483647 w 6947"/>
                <a:gd name="T91" fmla="*/ 2147483647 h 33"/>
                <a:gd name="T92" fmla="*/ 2147483647 w 6947"/>
                <a:gd name="T93" fmla="*/ 2147483647 h 33"/>
                <a:gd name="T94" fmla="*/ 2147483647 w 6947"/>
                <a:gd name="T95" fmla="*/ 2147483647 h 33"/>
                <a:gd name="T96" fmla="*/ 2147483647 w 6947"/>
                <a:gd name="T97" fmla="*/ 2147483647 h 33"/>
                <a:gd name="T98" fmla="*/ 2147483647 w 6947"/>
                <a:gd name="T99" fmla="*/ 2147483647 h 33"/>
                <a:gd name="T100" fmla="*/ 2147483647 w 6947"/>
                <a:gd name="T101" fmla="*/ 2147483647 h 33"/>
                <a:gd name="T102" fmla="*/ 2147483647 w 6947"/>
                <a:gd name="T103" fmla="*/ 2147483647 h 33"/>
                <a:gd name="T104" fmla="*/ 2147483647 w 6947"/>
                <a:gd name="T105" fmla="*/ 2147483647 h 33"/>
                <a:gd name="T106" fmla="*/ 2147483647 w 6947"/>
                <a:gd name="T107" fmla="*/ 2147483647 h 33"/>
                <a:gd name="T108" fmla="*/ 2147483647 w 6947"/>
                <a:gd name="T109" fmla="*/ 2147483647 h 33"/>
                <a:gd name="T110" fmla="*/ 2147483647 w 6947"/>
                <a:gd name="T111" fmla="*/ 2147483647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47"/>
                <a:gd name="T169" fmla="*/ 0 h 33"/>
                <a:gd name="T170" fmla="*/ 6947 w 6947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47" h="33">
                  <a:moveTo>
                    <a:pt x="0" y="0"/>
                  </a:moveTo>
                  <a:lnTo>
                    <a:pt x="94" y="0"/>
                  </a:lnTo>
                  <a:lnTo>
                    <a:pt x="94" y="32"/>
                  </a:lnTo>
                  <a:lnTo>
                    <a:pt x="0" y="31"/>
                  </a:lnTo>
                  <a:lnTo>
                    <a:pt x="0" y="0"/>
                  </a:lnTo>
                  <a:close/>
                  <a:moveTo>
                    <a:pt x="125" y="0"/>
                  </a:moveTo>
                  <a:lnTo>
                    <a:pt x="220" y="0"/>
                  </a:lnTo>
                  <a:lnTo>
                    <a:pt x="220" y="32"/>
                  </a:lnTo>
                  <a:lnTo>
                    <a:pt x="125" y="32"/>
                  </a:lnTo>
                  <a:lnTo>
                    <a:pt x="125" y="0"/>
                  </a:lnTo>
                  <a:close/>
                  <a:moveTo>
                    <a:pt x="251" y="0"/>
                  </a:moveTo>
                  <a:lnTo>
                    <a:pt x="345" y="0"/>
                  </a:lnTo>
                  <a:lnTo>
                    <a:pt x="345" y="32"/>
                  </a:lnTo>
                  <a:lnTo>
                    <a:pt x="251" y="32"/>
                  </a:lnTo>
                  <a:lnTo>
                    <a:pt x="251" y="0"/>
                  </a:lnTo>
                  <a:close/>
                  <a:moveTo>
                    <a:pt x="377" y="0"/>
                  </a:moveTo>
                  <a:lnTo>
                    <a:pt x="471" y="0"/>
                  </a:lnTo>
                  <a:lnTo>
                    <a:pt x="471" y="32"/>
                  </a:lnTo>
                  <a:lnTo>
                    <a:pt x="377" y="32"/>
                  </a:lnTo>
                  <a:lnTo>
                    <a:pt x="377" y="0"/>
                  </a:lnTo>
                  <a:close/>
                  <a:moveTo>
                    <a:pt x="502" y="0"/>
                  </a:moveTo>
                  <a:lnTo>
                    <a:pt x="596" y="0"/>
                  </a:lnTo>
                  <a:lnTo>
                    <a:pt x="596" y="32"/>
                  </a:lnTo>
                  <a:lnTo>
                    <a:pt x="502" y="32"/>
                  </a:lnTo>
                  <a:lnTo>
                    <a:pt x="502" y="0"/>
                  </a:lnTo>
                  <a:close/>
                  <a:moveTo>
                    <a:pt x="628" y="0"/>
                  </a:moveTo>
                  <a:lnTo>
                    <a:pt x="722" y="0"/>
                  </a:lnTo>
                  <a:lnTo>
                    <a:pt x="722" y="32"/>
                  </a:lnTo>
                  <a:lnTo>
                    <a:pt x="628" y="32"/>
                  </a:lnTo>
                  <a:lnTo>
                    <a:pt x="628" y="0"/>
                  </a:lnTo>
                  <a:close/>
                  <a:moveTo>
                    <a:pt x="753" y="0"/>
                  </a:moveTo>
                  <a:lnTo>
                    <a:pt x="848" y="0"/>
                  </a:lnTo>
                  <a:lnTo>
                    <a:pt x="848" y="32"/>
                  </a:lnTo>
                  <a:lnTo>
                    <a:pt x="753" y="32"/>
                  </a:lnTo>
                  <a:lnTo>
                    <a:pt x="753" y="0"/>
                  </a:lnTo>
                  <a:close/>
                  <a:moveTo>
                    <a:pt x="879" y="0"/>
                  </a:moveTo>
                  <a:lnTo>
                    <a:pt x="973" y="0"/>
                  </a:lnTo>
                  <a:lnTo>
                    <a:pt x="973" y="32"/>
                  </a:lnTo>
                  <a:lnTo>
                    <a:pt x="879" y="32"/>
                  </a:lnTo>
                  <a:lnTo>
                    <a:pt x="879" y="0"/>
                  </a:lnTo>
                  <a:close/>
                  <a:moveTo>
                    <a:pt x="1005" y="0"/>
                  </a:moveTo>
                  <a:lnTo>
                    <a:pt x="1099" y="0"/>
                  </a:lnTo>
                  <a:lnTo>
                    <a:pt x="1099" y="32"/>
                  </a:lnTo>
                  <a:lnTo>
                    <a:pt x="1005" y="32"/>
                  </a:lnTo>
                  <a:lnTo>
                    <a:pt x="1005" y="0"/>
                  </a:lnTo>
                  <a:close/>
                  <a:moveTo>
                    <a:pt x="1130" y="0"/>
                  </a:moveTo>
                  <a:lnTo>
                    <a:pt x="1225" y="0"/>
                  </a:lnTo>
                  <a:lnTo>
                    <a:pt x="1225" y="32"/>
                  </a:lnTo>
                  <a:lnTo>
                    <a:pt x="1130" y="32"/>
                  </a:lnTo>
                  <a:lnTo>
                    <a:pt x="1130" y="0"/>
                  </a:lnTo>
                  <a:close/>
                  <a:moveTo>
                    <a:pt x="1256" y="0"/>
                  </a:moveTo>
                  <a:lnTo>
                    <a:pt x="1350" y="0"/>
                  </a:lnTo>
                  <a:lnTo>
                    <a:pt x="1350" y="32"/>
                  </a:lnTo>
                  <a:lnTo>
                    <a:pt x="1256" y="32"/>
                  </a:lnTo>
                  <a:lnTo>
                    <a:pt x="1256" y="0"/>
                  </a:lnTo>
                  <a:close/>
                  <a:moveTo>
                    <a:pt x="1382" y="0"/>
                  </a:moveTo>
                  <a:lnTo>
                    <a:pt x="1476" y="0"/>
                  </a:lnTo>
                  <a:lnTo>
                    <a:pt x="1476" y="32"/>
                  </a:lnTo>
                  <a:lnTo>
                    <a:pt x="1382" y="32"/>
                  </a:lnTo>
                  <a:lnTo>
                    <a:pt x="1382" y="0"/>
                  </a:lnTo>
                  <a:close/>
                  <a:moveTo>
                    <a:pt x="1507" y="0"/>
                  </a:moveTo>
                  <a:lnTo>
                    <a:pt x="1601" y="0"/>
                  </a:lnTo>
                  <a:lnTo>
                    <a:pt x="1601" y="32"/>
                  </a:lnTo>
                  <a:lnTo>
                    <a:pt x="1507" y="32"/>
                  </a:lnTo>
                  <a:lnTo>
                    <a:pt x="1507" y="0"/>
                  </a:lnTo>
                  <a:close/>
                  <a:moveTo>
                    <a:pt x="1633" y="0"/>
                  </a:moveTo>
                  <a:lnTo>
                    <a:pt x="1727" y="0"/>
                  </a:lnTo>
                  <a:lnTo>
                    <a:pt x="1727" y="32"/>
                  </a:lnTo>
                  <a:lnTo>
                    <a:pt x="1633" y="32"/>
                  </a:lnTo>
                  <a:lnTo>
                    <a:pt x="1633" y="0"/>
                  </a:lnTo>
                  <a:close/>
                  <a:moveTo>
                    <a:pt x="1758" y="0"/>
                  </a:moveTo>
                  <a:lnTo>
                    <a:pt x="1853" y="0"/>
                  </a:lnTo>
                  <a:lnTo>
                    <a:pt x="1853" y="32"/>
                  </a:lnTo>
                  <a:lnTo>
                    <a:pt x="1758" y="32"/>
                  </a:lnTo>
                  <a:lnTo>
                    <a:pt x="1758" y="0"/>
                  </a:lnTo>
                  <a:close/>
                  <a:moveTo>
                    <a:pt x="1884" y="0"/>
                  </a:moveTo>
                  <a:lnTo>
                    <a:pt x="1978" y="0"/>
                  </a:lnTo>
                  <a:lnTo>
                    <a:pt x="1978" y="32"/>
                  </a:lnTo>
                  <a:lnTo>
                    <a:pt x="1884" y="32"/>
                  </a:lnTo>
                  <a:lnTo>
                    <a:pt x="1884" y="0"/>
                  </a:lnTo>
                  <a:close/>
                  <a:moveTo>
                    <a:pt x="2010" y="0"/>
                  </a:moveTo>
                  <a:lnTo>
                    <a:pt x="2104" y="0"/>
                  </a:lnTo>
                  <a:lnTo>
                    <a:pt x="2104" y="32"/>
                  </a:lnTo>
                  <a:lnTo>
                    <a:pt x="2010" y="32"/>
                  </a:lnTo>
                  <a:lnTo>
                    <a:pt x="2010" y="0"/>
                  </a:lnTo>
                  <a:close/>
                  <a:moveTo>
                    <a:pt x="2135" y="0"/>
                  </a:moveTo>
                  <a:lnTo>
                    <a:pt x="2229" y="0"/>
                  </a:lnTo>
                  <a:lnTo>
                    <a:pt x="2229" y="32"/>
                  </a:lnTo>
                  <a:lnTo>
                    <a:pt x="2135" y="32"/>
                  </a:lnTo>
                  <a:lnTo>
                    <a:pt x="2135" y="0"/>
                  </a:lnTo>
                  <a:close/>
                  <a:moveTo>
                    <a:pt x="2261" y="0"/>
                  </a:moveTo>
                  <a:lnTo>
                    <a:pt x="2355" y="0"/>
                  </a:lnTo>
                  <a:lnTo>
                    <a:pt x="2355" y="32"/>
                  </a:lnTo>
                  <a:lnTo>
                    <a:pt x="2261" y="32"/>
                  </a:lnTo>
                  <a:lnTo>
                    <a:pt x="2261" y="0"/>
                  </a:lnTo>
                  <a:close/>
                  <a:moveTo>
                    <a:pt x="2386" y="0"/>
                  </a:moveTo>
                  <a:lnTo>
                    <a:pt x="2481" y="0"/>
                  </a:lnTo>
                  <a:lnTo>
                    <a:pt x="2481" y="32"/>
                  </a:lnTo>
                  <a:lnTo>
                    <a:pt x="2386" y="32"/>
                  </a:lnTo>
                  <a:lnTo>
                    <a:pt x="2386" y="0"/>
                  </a:lnTo>
                  <a:close/>
                  <a:moveTo>
                    <a:pt x="2512" y="0"/>
                  </a:moveTo>
                  <a:lnTo>
                    <a:pt x="2606" y="0"/>
                  </a:lnTo>
                  <a:lnTo>
                    <a:pt x="2606" y="32"/>
                  </a:lnTo>
                  <a:lnTo>
                    <a:pt x="2512" y="32"/>
                  </a:lnTo>
                  <a:lnTo>
                    <a:pt x="2512" y="0"/>
                  </a:lnTo>
                  <a:close/>
                  <a:moveTo>
                    <a:pt x="2638" y="0"/>
                  </a:moveTo>
                  <a:lnTo>
                    <a:pt x="2732" y="1"/>
                  </a:lnTo>
                  <a:lnTo>
                    <a:pt x="2732" y="32"/>
                  </a:lnTo>
                  <a:lnTo>
                    <a:pt x="2638" y="32"/>
                  </a:lnTo>
                  <a:lnTo>
                    <a:pt x="2638" y="0"/>
                  </a:lnTo>
                  <a:close/>
                  <a:moveTo>
                    <a:pt x="2763" y="1"/>
                  </a:moveTo>
                  <a:lnTo>
                    <a:pt x="2857" y="1"/>
                  </a:lnTo>
                  <a:lnTo>
                    <a:pt x="2857" y="32"/>
                  </a:lnTo>
                  <a:lnTo>
                    <a:pt x="2763" y="32"/>
                  </a:lnTo>
                  <a:lnTo>
                    <a:pt x="2763" y="1"/>
                  </a:lnTo>
                  <a:close/>
                  <a:moveTo>
                    <a:pt x="2889" y="1"/>
                  </a:moveTo>
                  <a:lnTo>
                    <a:pt x="2983" y="1"/>
                  </a:lnTo>
                  <a:lnTo>
                    <a:pt x="2983" y="32"/>
                  </a:lnTo>
                  <a:lnTo>
                    <a:pt x="2889" y="32"/>
                  </a:lnTo>
                  <a:lnTo>
                    <a:pt x="2889" y="1"/>
                  </a:lnTo>
                  <a:close/>
                  <a:moveTo>
                    <a:pt x="3014" y="1"/>
                  </a:moveTo>
                  <a:lnTo>
                    <a:pt x="3109" y="1"/>
                  </a:lnTo>
                  <a:lnTo>
                    <a:pt x="3109" y="32"/>
                  </a:lnTo>
                  <a:lnTo>
                    <a:pt x="3014" y="32"/>
                  </a:lnTo>
                  <a:lnTo>
                    <a:pt x="3014" y="1"/>
                  </a:lnTo>
                  <a:close/>
                  <a:moveTo>
                    <a:pt x="3140" y="1"/>
                  </a:moveTo>
                  <a:lnTo>
                    <a:pt x="3234" y="1"/>
                  </a:lnTo>
                  <a:lnTo>
                    <a:pt x="3234" y="32"/>
                  </a:lnTo>
                  <a:lnTo>
                    <a:pt x="3140" y="32"/>
                  </a:lnTo>
                  <a:lnTo>
                    <a:pt x="3140" y="1"/>
                  </a:lnTo>
                  <a:close/>
                  <a:moveTo>
                    <a:pt x="3266" y="1"/>
                  </a:moveTo>
                  <a:lnTo>
                    <a:pt x="3360" y="1"/>
                  </a:lnTo>
                  <a:lnTo>
                    <a:pt x="3360" y="32"/>
                  </a:lnTo>
                  <a:lnTo>
                    <a:pt x="3266" y="32"/>
                  </a:lnTo>
                  <a:lnTo>
                    <a:pt x="3266" y="1"/>
                  </a:lnTo>
                  <a:close/>
                  <a:moveTo>
                    <a:pt x="3391" y="1"/>
                  </a:moveTo>
                  <a:lnTo>
                    <a:pt x="3485" y="1"/>
                  </a:lnTo>
                  <a:lnTo>
                    <a:pt x="3485" y="32"/>
                  </a:lnTo>
                  <a:lnTo>
                    <a:pt x="3391" y="32"/>
                  </a:lnTo>
                  <a:lnTo>
                    <a:pt x="3391" y="1"/>
                  </a:lnTo>
                  <a:close/>
                  <a:moveTo>
                    <a:pt x="3517" y="1"/>
                  </a:moveTo>
                  <a:lnTo>
                    <a:pt x="3611" y="1"/>
                  </a:lnTo>
                  <a:lnTo>
                    <a:pt x="3611" y="32"/>
                  </a:lnTo>
                  <a:lnTo>
                    <a:pt x="3517" y="32"/>
                  </a:lnTo>
                  <a:lnTo>
                    <a:pt x="3517" y="1"/>
                  </a:lnTo>
                  <a:close/>
                  <a:moveTo>
                    <a:pt x="3642" y="1"/>
                  </a:moveTo>
                  <a:lnTo>
                    <a:pt x="3737" y="1"/>
                  </a:lnTo>
                  <a:lnTo>
                    <a:pt x="3737" y="32"/>
                  </a:lnTo>
                  <a:lnTo>
                    <a:pt x="3642" y="32"/>
                  </a:lnTo>
                  <a:lnTo>
                    <a:pt x="3642" y="1"/>
                  </a:lnTo>
                  <a:close/>
                  <a:moveTo>
                    <a:pt x="3768" y="1"/>
                  </a:moveTo>
                  <a:lnTo>
                    <a:pt x="3862" y="1"/>
                  </a:lnTo>
                  <a:lnTo>
                    <a:pt x="3862" y="32"/>
                  </a:lnTo>
                  <a:lnTo>
                    <a:pt x="3768" y="32"/>
                  </a:lnTo>
                  <a:lnTo>
                    <a:pt x="3768" y="1"/>
                  </a:lnTo>
                  <a:close/>
                  <a:moveTo>
                    <a:pt x="3894" y="1"/>
                  </a:moveTo>
                  <a:lnTo>
                    <a:pt x="3988" y="1"/>
                  </a:lnTo>
                  <a:lnTo>
                    <a:pt x="3988" y="32"/>
                  </a:lnTo>
                  <a:lnTo>
                    <a:pt x="3894" y="32"/>
                  </a:lnTo>
                  <a:lnTo>
                    <a:pt x="3894" y="1"/>
                  </a:lnTo>
                  <a:close/>
                  <a:moveTo>
                    <a:pt x="4019" y="1"/>
                  </a:moveTo>
                  <a:lnTo>
                    <a:pt x="4113" y="1"/>
                  </a:lnTo>
                  <a:lnTo>
                    <a:pt x="4113" y="32"/>
                  </a:lnTo>
                  <a:lnTo>
                    <a:pt x="4019" y="32"/>
                  </a:lnTo>
                  <a:lnTo>
                    <a:pt x="4019" y="1"/>
                  </a:lnTo>
                  <a:close/>
                  <a:moveTo>
                    <a:pt x="4145" y="1"/>
                  </a:moveTo>
                  <a:lnTo>
                    <a:pt x="4239" y="1"/>
                  </a:lnTo>
                  <a:lnTo>
                    <a:pt x="4239" y="32"/>
                  </a:lnTo>
                  <a:lnTo>
                    <a:pt x="4145" y="32"/>
                  </a:lnTo>
                  <a:lnTo>
                    <a:pt x="4145" y="1"/>
                  </a:lnTo>
                  <a:close/>
                  <a:moveTo>
                    <a:pt x="4270" y="1"/>
                  </a:moveTo>
                  <a:lnTo>
                    <a:pt x="4365" y="1"/>
                  </a:lnTo>
                  <a:lnTo>
                    <a:pt x="4365" y="32"/>
                  </a:lnTo>
                  <a:lnTo>
                    <a:pt x="4270" y="32"/>
                  </a:lnTo>
                  <a:lnTo>
                    <a:pt x="4270" y="1"/>
                  </a:lnTo>
                  <a:close/>
                  <a:moveTo>
                    <a:pt x="4396" y="1"/>
                  </a:moveTo>
                  <a:lnTo>
                    <a:pt x="4490" y="1"/>
                  </a:lnTo>
                  <a:lnTo>
                    <a:pt x="4490" y="32"/>
                  </a:lnTo>
                  <a:lnTo>
                    <a:pt x="4396" y="32"/>
                  </a:lnTo>
                  <a:lnTo>
                    <a:pt x="4396" y="1"/>
                  </a:lnTo>
                  <a:close/>
                  <a:moveTo>
                    <a:pt x="4522" y="1"/>
                  </a:moveTo>
                  <a:lnTo>
                    <a:pt x="4616" y="1"/>
                  </a:lnTo>
                  <a:lnTo>
                    <a:pt x="4616" y="32"/>
                  </a:lnTo>
                  <a:lnTo>
                    <a:pt x="4522" y="32"/>
                  </a:lnTo>
                  <a:lnTo>
                    <a:pt x="4522" y="1"/>
                  </a:lnTo>
                  <a:close/>
                  <a:moveTo>
                    <a:pt x="4647" y="1"/>
                  </a:moveTo>
                  <a:lnTo>
                    <a:pt x="4741" y="1"/>
                  </a:lnTo>
                  <a:lnTo>
                    <a:pt x="4741" y="32"/>
                  </a:lnTo>
                  <a:lnTo>
                    <a:pt x="4647" y="32"/>
                  </a:lnTo>
                  <a:lnTo>
                    <a:pt x="4647" y="1"/>
                  </a:lnTo>
                  <a:close/>
                  <a:moveTo>
                    <a:pt x="4773" y="1"/>
                  </a:moveTo>
                  <a:lnTo>
                    <a:pt x="4867" y="1"/>
                  </a:lnTo>
                  <a:lnTo>
                    <a:pt x="4867" y="32"/>
                  </a:lnTo>
                  <a:lnTo>
                    <a:pt x="4773" y="32"/>
                  </a:lnTo>
                  <a:lnTo>
                    <a:pt x="4773" y="1"/>
                  </a:lnTo>
                  <a:close/>
                  <a:moveTo>
                    <a:pt x="4898" y="1"/>
                  </a:moveTo>
                  <a:lnTo>
                    <a:pt x="4993" y="1"/>
                  </a:lnTo>
                  <a:lnTo>
                    <a:pt x="4993" y="32"/>
                  </a:lnTo>
                  <a:lnTo>
                    <a:pt x="4898" y="32"/>
                  </a:lnTo>
                  <a:lnTo>
                    <a:pt x="4898" y="1"/>
                  </a:lnTo>
                  <a:close/>
                  <a:moveTo>
                    <a:pt x="5024" y="1"/>
                  </a:moveTo>
                  <a:lnTo>
                    <a:pt x="5118" y="1"/>
                  </a:lnTo>
                  <a:lnTo>
                    <a:pt x="5118" y="32"/>
                  </a:lnTo>
                  <a:lnTo>
                    <a:pt x="5024" y="32"/>
                  </a:lnTo>
                  <a:lnTo>
                    <a:pt x="5024" y="1"/>
                  </a:lnTo>
                  <a:close/>
                  <a:moveTo>
                    <a:pt x="5150" y="1"/>
                  </a:moveTo>
                  <a:lnTo>
                    <a:pt x="5244" y="1"/>
                  </a:lnTo>
                  <a:lnTo>
                    <a:pt x="5244" y="32"/>
                  </a:lnTo>
                  <a:lnTo>
                    <a:pt x="5150" y="32"/>
                  </a:lnTo>
                  <a:lnTo>
                    <a:pt x="5150" y="1"/>
                  </a:lnTo>
                  <a:close/>
                  <a:moveTo>
                    <a:pt x="5275" y="1"/>
                  </a:moveTo>
                  <a:lnTo>
                    <a:pt x="5370" y="1"/>
                  </a:lnTo>
                  <a:lnTo>
                    <a:pt x="5370" y="33"/>
                  </a:lnTo>
                  <a:lnTo>
                    <a:pt x="5275" y="32"/>
                  </a:lnTo>
                  <a:lnTo>
                    <a:pt x="5275" y="1"/>
                  </a:lnTo>
                  <a:close/>
                  <a:moveTo>
                    <a:pt x="5401" y="1"/>
                  </a:moveTo>
                  <a:lnTo>
                    <a:pt x="5495" y="1"/>
                  </a:lnTo>
                  <a:lnTo>
                    <a:pt x="5495" y="33"/>
                  </a:lnTo>
                  <a:lnTo>
                    <a:pt x="5401" y="33"/>
                  </a:lnTo>
                  <a:lnTo>
                    <a:pt x="5401" y="1"/>
                  </a:lnTo>
                  <a:close/>
                  <a:moveTo>
                    <a:pt x="5527" y="1"/>
                  </a:moveTo>
                  <a:lnTo>
                    <a:pt x="5621" y="1"/>
                  </a:lnTo>
                  <a:lnTo>
                    <a:pt x="5621" y="33"/>
                  </a:lnTo>
                  <a:lnTo>
                    <a:pt x="5527" y="33"/>
                  </a:lnTo>
                  <a:lnTo>
                    <a:pt x="5527" y="1"/>
                  </a:lnTo>
                  <a:close/>
                  <a:moveTo>
                    <a:pt x="5652" y="1"/>
                  </a:moveTo>
                  <a:lnTo>
                    <a:pt x="5746" y="1"/>
                  </a:lnTo>
                  <a:lnTo>
                    <a:pt x="5746" y="33"/>
                  </a:lnTo>
                  <a:lnTo>
                    <a:pt x="5652" y="33"/>
                  </a:lnTo>
                  <a:lnTo>
                    <a:pt x="5652" y="1"/>
                  </a:lnTo>
                  <a:close/>
                  <a:moveTo>
                    <a:pt x="5778" y="1"/>
                  </a:moveTo>
                  <a:lnTo>
                    <a:pt x="5872" y="1"/>
                  </a:lnTo>
                  <a:lnTo>
                    <a:pt x="5872" y="33"/>
                  </a:lnTo>
                  <a:lnTo>
                    <a:pt x="5778" y="33"/>
                  </a:lnTo>
                  <a:lnTo>
                    <a:pt x="5778" y="1"/>
                  </a:lnTo>
                  <a:close/>
                  <a:moveTo>
                    <a:pt x="5903" y="1"/>
                  </a:moveTo>
                  <a:lnTo>
                    <a:pt x="5998" y="1"/>
                  </a:lnTo>
                  <a:lnTo>
                    <a:pt x="5998" y="33"/>
                  </a:lnTo>
                  <a:lnTo>
                    <a:pt x="5903" y="33"/>
                  </a:lnTo>
                  <a:lnTo>
                    <a:pt x="5903" y="1"/>
                  </a:lnTo>
                  <a:close/>
                  <a:moveTo>
                    <a:pt x="6029" y="1"/>
                  </a:moveTo>
                  <a:lnTo>
                    <a:pt x="6123" y="1"/>
                  </a:lnTo>
                  <a:lnTo>
                    <a:pt x="6123" y="33"/>
                  </a:lnTo>
                  <a:lnTo>
                    <a:pt x="6029" y="33"/>
                  </a:lnTo>
                  <a:lnTo>
                    <a:pt x="6029" y="1"/>
                  </a:lnTo>
                  <a:close/>
                  <a:moveTo>
                    <a:pt x="6155" y="1"/>
                  </a:moveTo>
                  <a:lnTo>
                    <a:pt x="6249" y="1"/>
                  </a:lnTo>
                  <a:lnTo>
                    <a:pt x="6249" y="33"/>
                  </a:lnTo>
                  <a:lnTo>
                    <a:pt x="6155" y="33"/>
                  </a:lnTo>
                  <a:lnTo>
                    <a:pt x="6155" y="1"/>
                  </a:lnTo>
                  <a:close/>
                  <a:moveTo>
                    <a:pt x="6280" y="1"/>
                  </a:moveTo>
                  <a:lnTo>
                    <a:pt x="6374" y="1"/>
                  </a:lnTo>
                  <a:lnTo>
                    <a:pt x="6374" y="33"/>
                  </a:lnTo>
                  <a:lnTo>
                    <a:pt x="6280" y="33"/>
                  </a:lnTo>
                  <a:lnTo>
                    <a:pt x="6280" y="1"/>
                  </a:lnTo>
                  <a:close/>
                  <a:moveTo>
                    <a:pt x="6406" y="1"/>
                  </a:moveTo>
                  <a:lnTo>
                    <a:pt x="6500" y="1"/>
                  </a:lnTo>
                  <a:lnTo>
                    <a:pt x="6500" y="33"/>
                  </a:lnTo>
                  <a:lnTo>
                    <a:pt x="6406" y="33"/>
                  </a:lnTo>
                  <a:lnTo>
                    <a:pt x="6406" y="1"/>
                  </a:lnTo>
                  <a:close/>
                  <a:moveTo>
                    <a:pt x="6531" y="1"/>
                  </a:moveTo>
                  <a:lnTo>
                    <a:pt x="6626" y="1"/>
                  </a:lnTo>
                  <a:lnTo>
                    <a:pt x="6626" y="33"/>
                  </a:lnTo>
                  <a:lnTo>
                    <a:pt x="6531" y="33"/>
                  </a:lnTo>
                  <a:lnTo>
                    <a:pt x="6531" y="1"/>
                  </a:lnTo>
                  <a:close/>
                  <a:moveTo>
                    <a:pt x="6657" y="1"/>
                  </a:moveTo>
                  <a:lnTo>
                    <a:pt x="6751" y="1"/>
                  </a:lnTo>
                  <a:lnTo>
                    <a:pt x="6751" y="33"/>
                  </a:lnTo>
                  <a:lnTo>
                    <a:pt x="6657" y="33"/>
                  </a:lnTo>
                  <a:lnTo>
                    <a:pt x="6657" y="1"/>
                  </a:lnTo>
                  <a:close/>
                  <a:moveTo>
                    <a:pt x="6783" y="1"/>
                  </a:moveTo>
                  <a:lnTo>
                    <a:pt x="6877" y="1"/>
                  </a:lnTo>
                  <a:lnTo>
                    <a:pt x="6877" y="33"/>
                  </a:lnTo>
                  <a:lnTo>
                    <a:pt x="6783" y="33"/>
                  </a:lnTo>
                  <a:lnTo>
                    <a:pt x="6783" y="1"/>
                  </a:lnTo>
                  <a:close/>
                  <a:moveTo>
                    <a:pt x="6908" y="1"/>
                  </a:moveTo>
                  <a:lnTo>
                    <a:pt x="6947" y="1"/>
                  </a:lnTo>
                  <a:lnTo>
                    <a:pt x="6947" y="33"/>
                  </a:lnTo>
                  <a:lnTo>
                    <a:pt x="6908" y="33"/>
                  </a:lnTo>
                  <a:lnTo>
                    <a:pt x="6908" y="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2" name="Groupe 29"/>
          <p:cNvGrpSpPr>
            <a:grpSpLocks/>
          </p:cNvGrpSpPr>
          <p:nvPr/>
        </p:nvGrpSpPr>
        <p:grpSpPr bwMode="auto">
          <a:xfrm>
            <a:off x="3903667" y="2063750"/>
            <a:ext cx="1311275" cy="1365250"/>
            <a:chOff x="5715000" y="4572000"/>
            <a:chExt cx="1592263" cy="1857375"/>
          </a:xfrm>
        </p:grpSpPr>
        <p:grpSp>
          <p:nvGrpSpPr>
            <p:cNvPr id="14" name="Group 157"/>
            <p:cNvGrpSpPr>
              <a:grpSpLocks noChangeAspect="1"/>
            </p:cNvGrpSpPr>
            <p:nvPr/>
          </p:nvGrpSpPr>
          <p:grpSpPr bwMode="auto">
            <a:xfrm>
              <a:off x="5715000" y="4572000"/>
              <a:ext cx="1592263" cy="1857375"/>
              <a:chOff x="400" y="86"/>
              <a:chExt cx="7050" cy="5459"/>
            </a:xfrm>
          </p:grpSpPr>
          <p:pic>
            <p:nvPicPr>
              <p:cNvPr id="17" name="Picture 25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25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257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Picture 254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251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Rectangle 248"/>
              <p:cNvSpPr>
                <a:spLocks noChangeArrowheads="1"/>
              </p:cNvSpPr>
              <p:nvPr/>
            </p:nvSpPr>
            <p:spPr bwMode="auto">
              <a:xfrm>
                <a:off x="1125" y="2346"/>
                <a:ext cx="4302" cy="939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23" name="Picture 24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4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Freeform 243"/>
              <p:cNvSpPr>
                <a:spLocks/>
              </p:cNvSpPr>
              <p:nvPr/>
            </p:nvSpPr>
            <p:spPr bwMode="auto">
              <a:xfrm>
                <a:off x="1544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6" name="Freeform 242"/>
              <p:cNvSpPr>
                <a:spLocks/>
              </p:cNvSpPr>
              <p:nvPr/>
            </p:nvSpPr>
            <p:spPr bwMode="auto">
              <a:xfrm>
                <a:off x="1774" y="2530"/>
                <a:ext cx="1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7" name="Freeform 241"/>
              <p:cNvSpPr>
                <a:spLocks/>
              </p:cNvSpPr>
              <p:nvPr/>
            </p:nvSpPr>
            <p:spPr bwMode="auto">
              <a:xfrm>
                <a:off x="2013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8" name="Freeform 240"/>
              <p:cNvSpPr>
                <a:spLocks/>
              </p:cNvSpPr>
              <p:nvPr/>
            </p:nvSpPr>
            <p:spPr bwMode="auto">
              <a:xfrm>
                <a:off x="2252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29" name="Freeform 239"/>
              <p:cNvSpPr>
                <a:spLocks/>
              </p:cNvSpPr>
              <p:nvPr/>
            </p:nvSpPr>
            <p:spPr bwMode="auto">
              <a:xfrm>
                <a:off x="2483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0" name="Freeform 238"/>
              <p:cNvSpPr>
                <a:spLocks/>
              </p:cNvSpPr>
              <p:nvPr/>
            </p:nvSpPr>
            <p:spPr bwMode="auto">
              <a:xfrm>
                <a:off x="2722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1" name="Freeform 237"/>
              <p:cNvSpPr>
                <a:spLocks/>
              </p:cNvSpPr>
              <p:nvPr/>
            </p:nvSpPr>
            <p:spPr bwMode="auto">
              <a:xfrm>
                <a:off x="2952" y="2530"/>
                <a:ext cx="1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2" name="Freeform 236"/>
              <p:cNvSpPr>
                <a:spLocks/>
              </p:cNvSpPr>
              <p:nvPr/>
            </p:nvSpPr>
            <p:spPr bwMode="auto">
              <a:xfrm>
                <a:off x="3191" y="2530"/>
                <a:ext cx="9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3" name="Freeform 235"/>
              <p:cNvSpPr>
                <a:spLocks/>
              </p:cNvSpPr>
              <p:nvPr/>
            </p:nvSpPr>
            <p:spPr bwMode="auto">
              <a:xfrm>
                <a:off x="3430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4" name="Freeform 234"/>
              <p:cNvSpPr>
                <a:spLocks/>
              </p:cNvSpPr>
              <p:nvPr/>
            </p:nvSpPr>
            <p:spPr bwMode="auto">
              <a:xfrm>
                <a:off x="3660" y="2530"/>
                <a:ext cx="9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5" name="Freeform 233"/>
              <p:cNvSpPr>
                <a:spLocks/>
              </p:cNvSpPr>
              <p:nvPr/>
            </p:nvSpPr>
            <p:spPr bwMode="auto">
              <a:xfrm>
                <a:off x="3899" y="2524"/>
                <a:ext cx="9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6" name="Freeform 232"/>
              <p:cNvSpPr>
                <a:spLocks/>
              </p:cNvSpPr>
              <p:nvPr/>
            </p:nvSpPr>
            <p:spPr bwMode="auto">
              <a:xfrm>
                <a:off x="4130" y="2530"/>
                <a:ext cx="1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7" name="Freeform 231"/>
              <p:cNvSpPr>
                <a:spLocks/>
              </p:cNvSpPr>
              <p:nvPr/>
            </p:nvSpPr>
            <p:spPr bwMode="auto">
              <a:xfrm>
                <a:off x="4369" y="2530"/>
                <a:ext cx="9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8" name="Freeform 230"/>
              <p:cNvSpPr>
                <a:spLocks/>
              </p:cNvSpPr>
              <p:nvPr/>
            </p:nvSpPr>
            <p:spPr bwMode="auto">
              <a:xfrm>
                <a:off x="4608" y="2524"/>
                <a:ext cx="9" cy="584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39" name="Freeform 229"/>
              <p:cNvSpPr>
                <a:spLocks/>
              </p:cNvSpPr>
              <p:nvPr/>
            </p:nvSpPr>
            <p:spPr bwMode="auto">
              <a:xfrm>
                <a:off x="1313" y="2816"/>
                <a:ext cx="3534" cy="6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40" name="Picture 228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Picture 227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Picture 226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Picture 225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224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Picture 223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Rectangle 222"/>
              <p:cNvSpPr>
                <a:spLocks noChangeArrowheads="1"/>
              </p:cNvSpPr>
              <p:nvPr/>
            </p:nvSpPr>
            <p:spPr bwMode="auto">
              <a:xfrm>
                <a:off x="5376" y="2517"/>
                <a:ext cx="2057" cy="597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Rectangle 219"/>
              <p:cNvSpPr>
                <a:spLocks noChangeArrowheads="1"/>
              </p:cNvSpPr>
              <p:nvPr/>
            </p:nvSpPr>
            <p:spPr bwMode="auto">
              <a:xfrm>
                <a:off x="4838" y="2504"/>
                <a:ext cx="358" cy="609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Rectangle 216"/>
              <p:cNvSpPr>
                <a:spLocks noChangeArrowheads="1"/>
              </p:cNvSpPr>
              <p:nvPr/>
            </p:nvSpPr>
            <p:spPr bwMode="auto">
              <a:xfrm>
                <a:off x="6076" y="2517"/>
                <a:ext cx="708" cy="597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6" name="Freeform 211"/>
            <p:cNvSpPr>
              <a:spLocks noEditPoints="1"/>
            </p:cNvSpPr>
            <p:nvPr/>
          </p:nvSpPr>
          <p:spPr bwMode="auto">
            <a:xfrm>
              <a:off x="5857648" y="5306311"/>
              <a:ext cx="929141" cy="336919"/>
            </a:xfrm>
            <a:custGeom>
              <a:avLst/>
              <a:gdLst>
                <a:gd name="T0" fmla="*/ 2147483647 w 8249"/>
                <a:gd name="T1" fmla="*/ 2147483647 h 1952"/>
                <a:gd name="T2" fmla="*/ 2147483647 w 8249"/>
                <a:gd name="T3" fmla="*/ 2147483647 h 1952"/>
                <a:gd name="T4" fmla="*/ 2147483647 w 8249"/>
                <a:gd name="T5" fmla="*/ 2147483647 h 1952"/>
                <a:gd name="T6" fmla="*/ 2147483647 w 8249"/>
                <a:gd name="T7" fmla="*/ 2147483647 h 1952"/>
                <a:gd name="T8" fmla="*/ 2147483647 w 8249"/>
                <a:gd name="T9" fmla="*/ 2147483647 h 1952"/>
                <a:gd name="T10" fmla="*/ 2147483647 w 8249"/>
                <a:gd name="T11" fmla="*/ 2147483647 h 1952"/>
                <a:gd name="T12" fmla="*/ 2147483647 w 8249"/>
                <a:gd name="T13" fmla="*/ 2147483647 h 1952"/>
                <a:gd name="T14" fmla="*/ 2147483647 w 8249"/>
                <a:gd name="T15" fmla="*/ 2147483647 h 1952"/>
                <a:gd name="T16" fmla="*/ 2147483647 w 8249"/>
                <a:gd name="T17" fmla="*/ 2147483647 h 1952"/>
                <a:gd name="T18" fmla="*/ 2147483647 w 8249"/>
                <a:gd name="T19" fmla="*/ 2147483647 h 1952"/>
                <a:gd name="T20" fmla="*/ 2147483647 w 8249"/>
                <a:gd name="T21" fmla="*/ 2147483647 h 1952"/>
                <a:gd name="T22" fmla="*/ 2147483647 w 8249"/>
                <a:gd name="T23" fmla="*/ 2147483647 h 1952"/>
                <a:gd name="T24" fmla="*/ 2147483647 w 8249"/>
                <a:gd name="T25" fmla="*/ 2147483647 h 1952"/>
                <a:gd name="T26" fmla="*/ 2147483647 w 8249"/>
                <a:gd name="T27" fmla="*/ 2147483647 h 1952"/>
                <a:gd name="T28" fmla="*/ 2147483647 w 8249"/>
                <a:gd name="T29" fmla="*/ 2147483647 h 1952"/>
                <a:gd name="T30" fmla="*/ 2147483647 w 8249"/>
                <a:gd name="T31" fmla="*/ 2147483647 h 1952"/>
                <a:gd name="T32" fmla="*/ 2147483647 w 8249"/>
                <a:gd name="T33" fmla="*/ 2147483647 h 1952"/>
                <a:gd name="T34" fmla="*/ 2147483647 w 8249"/>
                <a:gd name="T35" fmla="*/ 2147483647 h 1952"/>
                <a:gd name="T36" fmla="*/ 2147483647 w 8249"/>
                <a:gd name="T37" fmla="*/ 2147483647 h 1952"/>
                <a:gd name="T38" fmla="*/ 2147483647 w 8249"/>
                <a:gd name="T39" fmla="*/ 2147483647 h 1952"/>
                <a:gd name="T40" fmla="*/ 2147483647 w 8249"/>
                <a:gd name="T41" fmla="*/ 2147483647 h 1952"/>
                <a:gd name="T42" fmla="*/ 2147483647 w 8249"/>
                <a:gd name="T43" fmla="*/ 2147483647 h 1952"/>
                <a:gd name="T44" fmla="*/ 2147483647 w 8249"/>
                <a:gd name="T45" fmla="*/ 2147483647 h 1952"/>
                <a:gd name="T46" fmla="*/ 2147483647 w 8249"/>
                <a:gd name="T47" fmla="*/ 2147483647 h 1952"/>
                <a:gd name="T48" fmla="*/ 2147483647 w 8249"/>
                <a:gd name="T49" fmla="*/ 2147483647 h 1952"/>
                <a:gd name="T50" fmla="*/ 0 w 8249"/>
                <a:gd name="T51" fmla="*/ 2147483647 h 1952"/>
                <a:gd name="T52" fmla="*/ 2147483647 w 8249"/>
                <a:gd name="T53" fmla="*/ 2147483647 h 1952"/>
                <a:gd name="T54" fmla="*/ 2147483647 w 8249"/>
                <a:gd name="T55" fmla="*/ 2147483647 h 1952"/>
                <a:gd name="T56" fmla="*/ 2147483647 w 8249"/>
                <a:gd name="T57" fmla="*/ 2147483647 h 1952"/>
                <a:gd name="T58" fmla="*/ 2147483647 w 8249"/>
                <a:gd name="T59" fmla="*/ 2147483647 h 1952"/>
                <a:gd name="T60" fmla="*/ 2147483647 w 8249"/>
                <a:gd name="T61" fmla="*/ 2147483647 h 1952"/>
                <a:gd name="T62" fmla="*/ 2147483647 w 8249"/>
                <a:gd name="T63" fmla="*/ 2147483647 h 1952"/>
                <a:gd name="T64" fmla="*/ 2147483647 w 8249"/>
                <a:gd name="T65" fmla="*/ 2147483647 h 1952"/>
                <a:gd name="T66" fmla="*/ 2147483647 w 8249"/>
                <a:gd name="T67" fmla="*/ 2147483647 h 1952"/>
                <a:gd name="T68" fmla="*/ 2147483647 w 8249"/>
                <a:gd name="T69" fmla="*/ 2147483647 h 1952"/>
                <a:gd name="T70" fmla="*/ 2147483647 w 8249"/>
                <a:gd name="T71" fmla="*/ 2147483647 h 1952"/>
                <a:gd name="T72" fmla="*/ 2147483647 w 8249"/>
                <a:gd name="T73" fmla="*/ 2147483647 h 1952"/>
                <a:gd name="T74" fmla="*/ 2147483647 w 8249"/>
                <a:gd name="T75" fmla="*/ 2147483647 h 1952"/>
                <a:gd name="T76" fmla="*/ 2147483647 w 8249"/>
                <a:gd name="T77" fmla="*/ 2147483647 h 1952"/>
                <a:gd name="T78" fmla="*/ 2147483647 w 8249"/>
                <a:gd name="T79" fmla="*/ 2147483647 h 1952"/>
                <a:gd name="T80" fmla="*/ 2147483647 w 8249"/>
                <a:gd name="T81" fmla="*/ 2147483647 h 1952"/>
                <a:gd name="T82" fmla="*/ 2147483647 w 8249"/>
                <a:gd name="T83" fmla="*/ 2147483647 h 1952"/>
                <a:gd name="T84" fmla="*/ 2147483647 w 8249"/>
                <a:gd name="T85" fmla="*/ 2147483647 h 1952"/>
                <a:gd name="T86" fmla="*/ 2147483647 w 8249"/>
                <a:gd name="T87" fmla="*/ 2147483647 h 1952"/>
                <a:gd name="T88" fmla="*/ 2147483647 w 8249"/>
                <a:gd name="T89" fmla="*/ 2147483647 h 1952"/>
                <a:gd name="T90" fmla="*/ 2147483647 w 8249"/>
                <a:gd name="T91" fmla="*/ 2147483647 h 1952"/>
                <a:gd name="T92" fmla="*/ 2147483647 w 8249"/>
                <a:gd name="T93" fmla="*/ 2147483647 h 1952"/>
                <a:gd name="T94" fmla="*/ 2147483647 w 8249"/>
                <a:gd name="T95" fmla="*/ 2147483647 h 1952"/>
                <a:gd name="T96" fmla="*/ 2147483647 w 8249"/>
                <a:gd name="T97" fmla="*/ 2147483647 h 1952"/>
                <a:gd name="T98" fmla="*/ 2147483647 w 8249"/>
                <a:gd name="T99" fmla="*/ 2147483647 h 1952"/>
                <a:gd name="T100" fmla="*/ 2147483647 w 8249"/>
                <a:gd name="T101" fmla="*/ 2147483647 h 1952"/>
                <a:gd name="T102" fmla="*/ 2147483647 w 8249"/>
                <a:gd name="T103" fmla="*/ 2147483647 h 1952"/>
                <a:gd name="T104" fmla="*/ 2147483647 w 8249"/>
                <a:gd name="T105" fmla="*/ 2147483647 h 1952"/>
                <a:gd name="T106" fmla="*/ 2147483647 w 8249"/>
                <a:gd name="T107" fmla="*/ 2147483647 h 1952"/>
                <a:gd name="T108" fmla="*/ 2147483647 w 8249"/>
                <a:gd name="T109" fmla="*/ 2147483647 h 1952"/>
                <a:gd name="T110" fmla="*/ 2147483647 w 8249"/>
                <a:gd name="T111" fmla="*/ 2147483647 h 1952"/>
                <a:gd name="T112" fmla="*/ 2147483647 w 8249"/>
                <a:gd name="T113" fmla="*/ 2147483647 h 1952"/>
                <a:gd name="T114" fmla="*/ 2147483647 w 8249"/>
                <a:gd name="T115" fmla="*/ 2147483647 h 1952"/>
                <a:gd name="T116" fmla="*/ 2147483647 w 8249"/>
                <a:gd name="T117" fmla="*/ 2147483647 h 19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249"/>
                <a:gd name="T178" fmla="*/ 0 h 1952"/>
                <a:gd name="T179" fmla="*/ 8249 w 8249"/>
                <a:gd name="T180" fmla="*/ 1952 h 19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249" h="1952">
                  <a:moveTo>
                    <a:pt x="8249" y="80"/>
                  </a:moveTo>
                  <a:lnTo>
                    <a:pt x="8009" y="81"/>
                  </a:lnTo>
                  <a:lnTo>
                    <a:pt x="8008" y="1"/>
                  </a:lnTo>
                  <a:lnTo>
                    <a:pt x="8248" y="0"/>
                  </a:lnTo>
                  <a:lnTo>
                    <a:pt x="8249" y="80"/>
                  </a:lnTo>
                  <a:close/>
                  <a:moveTo>
                    <a:pt x="7929" y="81"/>
                  </a:moveTo>
                  <a:lnTo>
                    <a:pt x="7689" y="81"/>
                  </a:lnTo>
                  <a:lnTo>
                    <a:pt x="7688" y="1"/>
                  </a:lnTo>
                  <a:lnTo>
                    <a:pt x="7928" y="1"/>
                  </a:lnTo>
                  <a:lnTo>
                    <a:pt x="7929" y="81"/>
                  </a:lnTo>
                  <a:close/>
                  <a:moveTo>
                    <a:pt x="7609" y="81"/>
                  </a:moveTo>
                  <a:lnTo>
                    <a:pt x="7369" y="81"/>
                  </a:lnTo>
                  <a:lnTo>
                    <a:pt x="7368" y="1"/>
                  </a:lnTo>
                  <a:lnTo>
                    <a:pt x="7608" y="1"/>
                  </a:lnTo>
                  <a:lnTo>
                    <a:pt x="7609" y="81"/>
                  </a:lnTo>
                  <a:close/>
                  <a:moveTo>
                    <a:pt x="7289" y="81"/>
                  </a:moveTo>
                  <a:lnTo>
                    <a:pt x="7049" y="82"/>
                  </a:lnTo>
                  <a:lnTo>
                    <a:pt x="7048" y="2"/>
                  </a:lnTo>
                  <a:lnTo>
                    <a:pt x="7288" y="1"/>
                  </a:lnTo>
                  <a:lnTo>
                    <a:pt x="7289" y="81"/>
                  </a:lnTo>
                  <a:close/>
                  <a:moveTo>
                    <a:pt x="6969" y="82"/>
                  </a:moveTo>
                  <a:lnTo>
                    <a:pt x="6729" y="82"/>
                  </a:lnTo>
                  <a:lnTo>
                    <a:pt x="6728" y="2"/>
                  </a:lnTo>
                  <a:lnTo>
                    <a:pt x="6968" y="2"/>
                  </a:lnTo>
                  <a:lnTo>
                    <a:pt x="6969" y="82"/>
                  </a:lnTo>
                  <a:close/>
                  <a:moveTo>
                    <a:pt x="6649" y="82"/>
                  </a:moveTo>
                  <a:lnTo>
                    <a:pt x="6409" y="82"/>
                  </a:lnTo>
                  <a:lnTo>
                    <a:pt x="6408" y="2"/>
                  </a:lnTo>
                  <a:lnTo>
                    <a:pt x="6648" y="2"/>
                  </a:lnTo>
                  <a:lnTo>
                    <a:pt x="6649" y="82"/>
                  </a:lnTo>
                  <a:close/>
                  <a:moveTo>
                    <a:pt x="6329" y="82"/>
                  </a:moveTo>
                  <a:lnTo>
                    <a:pt x="6089" y="83"/>
                  </a:lnTo>
                  <a:lnTo>
                    <a:pt x="6088" y="3"/>
                  </a:lnTo>
                  <a:lnTo>
                    <a:pt x="6328" y="2"/>
                  </a:lnTo>
                  <a:lnTo>
                    <a:pt x="6329" y="82"/>
                  </a:lnTo>
                  <a:close/>
                  <a:moveTo>
                    <a:pt x="6009" y="83"/>
                  </a:moveTo>
                  <a:lnTo>
                    <a:pt x="5769" y="83"/>
                  </a:lnTo>
                  <a:lnTo>
                    <a:pt x="5768" y="3"/>
                  </a:lnTo>
                  <a:lnTo>
                    <a:pt x="6008" y="3"/>
                  </a:lnTo>
                  <a:lnTo>
                    <a:pt x="6009" y="83"/>
                  </a:lnTo>
                  <a:close/>
                  <a:moveTo>
                    <a:pt x="5689" y="83"/>
                  </a:moveTo>
                  <a:lnTo>
                    <a:pt x="5449" y="83"/>
                  </a:lnTo>
                  <a:lnTo>
                    <a:pt x="5448" y="3"/>
                  </a:lnTo>
                  <a:lnTo>
                    <a:pt x="5688" y="3"/>
                  </a:lnTo>
                  <a:lnTo>
                    <a:pt x="5689" y="83"/>
                  </a:lnTo>
                  <a:close/>
                  <a:moveTo>
                    <a:pt x="5369" y="83"/>
                  </a:moveTo>
                  <a:lnTo>
                    <a:pt x="5129" y="84"/>
                  </a:lnTo>
                  <a:lnTo>
                    <a:pt x="5128" y="4"/>
                  </a:lnTo>
                  <a:lnTo>
                    <a:pt x="5368" y="3"/>
                  </a:lnTo>
                  <a:lnTo>
                    <a:pt x="5369" y="83"/>
                  </a:lnTo>
                  <a:close/>
                  <a:moveTo>
                    <a:pt x="5049" y="84"/>
                  </a:moveTo>
                  <a:lnTo>
                    <a:pt x="4809" y="84"/>
                  </a:lnTo>
                  <a:lnTo>
                    <a:pt x="4808" y="4"/>
                  </a:lnTo>
                  <a:lnTo>
                    <a:pt x="5048" y="4"/>
                  </a:lnTo>
                  <a:lnTo>
                    <a:pt x="5049" y="84"/>
                  </a:lnTo>
                  <a:close/>
                  <a:moveTo>
                    <a:pt x="4729" y="84"/>
                  </a:moveTo>
                  <a:lnTo>
                    <a:pt x="4489" y="84"/>
                  </a:lnTo>
                  <a:lnTo>
                    <a:pt x="4488" y="4"/>
                  </a:lnTo>
                  <a:lnTo>
                    <a:pt x="4728" y="4"/>
                  </a:lnTo>
                  <a:lnTo>
                    <a:pt x="4729" y="84"/>
                  </a:lnTo>
                  <a:close/>
                  <a:moveTo>
                    <a:pt x="4409" y="84"/>
                  </a:moveTo>
                  <a:lnTo>
                    <a:pt x="4169" y="85"/>
                  </a:lnTo>
                  <a:lnTo>
                    <a:pt x="4168" y="5"/>
                  </a:lnTo>
                  <a:lnTo>
                    <a:pt x="4408" y="4"/>
                  </a:lnTo>
                  <a:lnTo>
                    <a:pt x="4409" y="84"/>
                  </a:lnTo>
                  <a:close/>
                  <a:moveTo>
                    <a:pt x="4089" y="85"/>
                  </a:moveTo>
                  <a:lnTo>
                    <a:pt x="3849" y="85"/>
                  </a:lnTo>
                  <a:lnTo>
                    <a:pt x="3848" y="5"/>
                  </a:lnTo>
                  <a:lnTo>
                    <a:pt x="4088" y="5"/>
                  </a:lnTo>
                  <a:lnTo>
                    <a:pt x="4089" y="85"/>
                  </a:lnTo>
                  <a:close/>
                  <a:moveTo>
                    <a:pt x="3769" y="85"/>
                  </a:moveTo>
                  <a:lnTo>
                    <a:pt x="3529" y="85"/>
                  </a:lnTo>
                  <a:lnTo>
                    <a:pt x="3528" y="5"/>
                  </a:lnTo>
                  <a:lnTo>
                    <a:pt x="3768" y="5"/>
                  </a:lnTo>
                  <a:lnTo>
                    <a:pt x="3769" y="85"/>
                  </a:lnTo>
                  <a:close/>
                  <a:moveTo>
                    <a:pt x="3449" y="85"/>
                  </a:moveTo>
                  <a:lnTo>
                    <a:pt x="3209" y="86"/>
                  </a:lnTo>
                  <a:lnTo>
                    <a:pt x="3208" y="6"/>
                  </a:lnTo>
                  <a:lnTo>
                    <a:pt x="3448" y="5"/>
                  </a:lnTo>
                  <a:lnTo>
                    <a:pt x="3449" y="85"/>
                  </a:lnTo>
                  <a:close/>
                  <a:moveTo>
                    <a:pt x="3129" y="86"/>
                  </a:moveTo>
                  <a:lnTo>
                    <a:pt x="2889" y="86"/>
                  </a:lnTo>
                  <a:lnTo>
                    <a:pt x="2888" y="6"/>
                  </a:lnTo>
                  <a:lnTo>
                    <a:pt x="3128" y="6"/>
                  </a:lnTo>
                  <a:lnTo>
                    <a:pt x="3129" y="86"/>
                  </a:lnTo>
                  <a:close/>
                  <a:moveTo>
                    <a:pt x="2809" y="86"/>
                  </a:moveTo>
                  <a:lnTo>
                    <a:pt x="2569" y="86"/>
                  </a:lnTo>
                  <a:lnTo>
                    <a:pt x="2568" y="6"/>
                  </a:lnTo>
                  <a:lnTo>
                    <a:pt x="2808" y="6"/>
                  </a:lnTo>
                  <a:lnTo>
                    <a:pt x="2809" y="86"/>
                  </a:lnTo>
                  <a:close/>
                  <a:moveTo>
                    <a:pt x="2489" y="86"/>
                  </a:moveTo>
                  <a:lnTo>
                    <a:pt x="2249" y="87"/>
                  </a:lnTo>
                  <a:lnTo>
                    <a:pt x="2248" y="7"/>
                  </a:lnTo>
                  <a:lnTo>
                    <a:pt x="2488" y="6"/>
                  </a:lnTo>
                  <a:lnTo>
                    <a:pt x="2489" y="86"/>
                  </a:lnTo>
                  <a:close/>
                  <a:moveTo>
                    <a:pt x="2169" y="87"/>
                  </a:moveTo>
                  <a:lnTo>
                    <a:pt x="1929" y="87"/>
                  </a:lnTo>
                  <a:lnTo>
                    <a:pt x="1928" y="7"/>
                  </a:lnTo>
                  <a:lnTo>
                    <a:pt x="2168" y="7"/>
                  </a:lnTo>
                  <a:lnTo>
                    <a:pt x="2169" y="87"/>
                  </a:lnTo>
                  <a:close/>
                  <a:moveTo>
                    <a:pt x="1849" y="87"/>
                  </a:moveTo>
                  <a:lnTo>
                    <a:pt x="1609" y="87"/>
                  </a:lnTo>
                  <a:lnTo>
                    <a:pt x="1608" y="7"/>
                  </a:lnTo>
                  <a:lnTo>
                    <a:pt x="1848" y="7"/>
                  </a:lnTo>
                  <a:lnTo>
                    <a:pt x="1849" y="87"/>
                  </a:lnTo>
                  <a:close/>
                  <a:moveTo>
                    <a:pt x="1529" y="87"/>
                  </a:moveTo>
                  <a:lnTo>
                    <a:pt x="1289" y="88"/>
                  </a:lnTo>
                  <a:lnTo>
                    <a:pt x="1288" y="8"/>
                  </a:lnTo>
                  <a:lnTo>
                    <a:pt x="1528" y="7"/>
                  </a:lnTo>
                  <a:lnTo>
                    <a:pt x="1529" y="87"/>
                  </a:lnTo>
                  <a:close/>
                  <a:moveTo>
                    <a:pt x="1209" y="88"/>
                  </a:moveTo>
                  <a:lnTo>
                    <a:pt x="969" y="88"/>
                  </a:lnTo>
                  <a:lnTo>
                    <a:pt x="968" y="8"/>
                  </a:lnTo>
                  <a:lnTo>
                    <a:pt x="1208" y="8"/>
                  </a:lnTo>
                  <a:lnTo>
                    <a:pt x="1209" y="88"/>
                  </a:lnTo>
                  <a:close/>
                  <a:moveTo>
                    <a:pt x="889" y="88"/>
                  </a:moveTo>
                  <a:lnTo>
                    <a:pt x="649" y="88"/>
                  </a:lnTo>
                  <a:lnTo>
                    <a:pt x="648" y="8"/>
                  </a:lnTo>
                  <a:lnTo>
                    <a:pt x="888" y="8"/>
                  </a:lnTo>
                  <a:lnTo>
                    <a:pt x="889" y="88"/>
                  </a:lnTo>
                  <a:close/>
                  <a:moveTo>
                    <a:pt x="569" y="88"/>
                  </a:moveTo>
                  <a:lnTo>
                    <a:pt x="329" y="89"/>
                  </a:lnTo>
                  <a:lnTo>
                    <a:pt x="328" y="9"/>
                  </a:lnTo>
                  <a:lnTo>
                    <a:pt x="568" y="8"/>
                  </a:lnTo>
                  <a:lnTo>
                    <a:pt x="569" y="88"/>
                  </a:lnTo>
                  <a:close/>
                  <a:moveTo>
                    <a:pt x="249" y="89"/>
                  </a:moveTo>
                  <a:lnTo>
                    <a:pt x="41" y="89"/>
                  </a:lnTo>
                  <a:lnTo>
                    <a:pt x="80" y="49"/>
                  </a:lnTo>
                  <a:lnTo>
                    <a:pt x="80" y="81"/>
                  </a:lnTo>
                  <a:lnTo>
                    <a:pt x="0" y="81"/>
                  </a:lnTo>
                  <a:lnTo>
                    <a:pt x="0" y="49"/>
                  </a:lnTo>
                  <a:cubicBezTo>
                    <a:pt x="0" y="27"/>
                    <a:pt x="18" y="9"/>
                    <a:pt x="40" y="9"/>
                  </a:cubicBezTo>
                  <a:lnTo>
                    <a:pt x="248" y="9"/>
                  </a:lnTo>
                  <a:lnTo>
                    <a:pt x="249" y="89"/>
                  </a:lnTo>
                  <a:close/>
                  <a:moveTo>
                    <a:pt x="80" y="161"/>
                  </a:moveTo>
                  <a:lnTo>
                    <a:pt x="80" y="401"/>
                  </a:lnTo>
                  <a:lnTo>
                    <a:pt x="0" y="401"/>
                  </a:lnTo>
                  <a:lnTo>
                    <a:pt x="0" y="161"/>
                  </a:lnTo>
                  <a:lnTo>
                    <a:pt x="80" y="161"/>
                  </a:lnTo>
                  <a:close/>
                  <a:moveTo>
                    <a:pt x="80" y="481"/>
                  </a:moveTo>
                  <a:lnTo>
                    <a:pt x="80" y="721"/>
                  </a:lnTo>
                  <a:lnTo>
                    <a:pt x="0" y="721"/>
                  </a:lnTo>
                  <a:lnTo>
                    <a:pt x="0" y="481"/>
                  </a:lnTo>
                  <a:lnTo>
                    <a:pt x="80" y="481"/>
                  </a:lnTo>
                  <a:close/>
                  <a:moveTo>
                    <a:pt x="80" y="801"/>
                  </a:moveTo>
                  <a:lnTo>
                    <a:pt x="80" y="1041"/>
                  </a:lnTo>
                  <a:lnTo>
                    <a:pt x="0" y="1041"/>
                  </a:lnTo>
                  <a:lnTo>
                    <a:pt x="0" y="801"/>
                  </a:lnTo>
                  <a:lnTo>
                    <a:pt x="80" y="801"/>
                  </a:lnTo>
                  <a:close/>
                  <a:moveTo>
                    <a:pt x="80" y="1121"/>
                  </a:moveTo>
                  <a:lnTo>
                    <a:pt x="80" y="1361"/>
                  </a:lnTo>
                  <a:lnTo>
                    <a:pt x="0" y="1361"/>
                  </a:lnTo>
                  <a:lnTo>
                    <a:pt x="0" y="1121"/>
                  </a:lnTo>
                  <a:lnTo>
                    <a:pt x="80" y="1121"/>
                  </a:lnTo>
                  <a:close/>
                  <a:moveTo>
                    <a:pt x="80" y="1441"/>
                  </a:moveTo>
                  <a:lnTo>
                    <a:pt x="80" y="1681"/>
                  </a:lnTo>
                  <a:lnTo>
                    <a:pt x="0" y="1681"/>
                  </a:lnTo>
                  <a:lnTo>
                    <a:pt x="0" y="1441"/>
                  </a:lnTo>
                  <a:lnTo>
                    <a:pt x="80" y="1441"/>
                  </a:lnTo>
                  <a:close/>
                  <a:moveTo>
                    <a:pt x="80" y="1761"/>
                  </a:moveTo>
                  <a:lnTo>
                    <a:pt x="80" y="1912"/>
                  </a:lnTo>
                  <a:lnTo>
                    <a:pt x="40" y="1872"/>
                  </a:lnTo>
                  <a:lnTo>
                    <a:pt x="129" y="1872"/>
                  </a:lnTo>
                  <a:lnTo>
                    <a:pt x="129" y="1952"/>
                  </a:lnTo>
                  <a:lnTo>
                    <a:pt x="40" y="1952"/>
                  </a:lnTo>
                  <a:cubicBezTo>
                    <a:pt x="18" y="1952"/>
                    <a:pt x="0" y="1935"/>
                    <a:pt x="0" y="1912"/>
                  </a:cubicBezTo>
                  <a:lnTo>
                    <a:pt x="0" y="1761"/>
                  </a:lnTo>
                  <a:lnTo>
                    <a:pt x="80" y="1761"/>
                  </a:lnTo>
                  <a:close/>
                  <a:moveTo>
                    <a:pt x="209" y="1872"/>
                  </a:moveTo>
                  <a:lnTo>
                    <a:pt x="449" y="1872"/>
                  </a:lnTo>
                  <a:lnTo>
                    <a:pt x="449" y="1952"/>
                  </a:lnTo>
                  <a:lnTo>
                    <a:pt x="209" y="1952"/>
                  </a:lnTo>
                  <a:lnTo>
                    <a:pt x="209" y="1872"/>
                  </a:lnTo>
                  <a:close/>
                  <a:moveTo>
                    <a:pt x="529" y="1872"/>
                  </a:moveTo>
                  <a:lnTo>
                    <a:pt x="769" y="1872"/>
                  </a:lnTo>
                  <a:lnTo>
                    <a:pt x="769" y="1952"/>
                  </a:lnTo>
                  <a:lnTo>
                    <a:pt x="529" y="1952"/>
                  </a:lnTo>
                  <a:lnTo>
                    <a:pt x="529" y="1872"/>
                  </a:lnTo>
                  <a:close/>
                  <a:moveTo>
                    <a:pt x="849" y="1872"/>
                  </a:moveTo>
                  <a:lnTo>
                    <a:pt x="1089" y="1872"/>
                  </a:lnTo>
                  <a:lnTo>
                    <a:pt x="1089" y="1952"/>
                  </a:lnTo>
                  <a:lnTo>
                    <a:pt x="849" y="1952"/>
                  </a:lnTo>
                  <a:lnTo>
                    <a:pt x="849" y="1872"/>
                  </a:lnTo>
                  <a:close/>
                  <a:moveTo>
                    <a:pt x="1169" y="1872"/>
                  </a:moveTo>
                  <a:lnTo>
                    <a:pt x="1409" y="1872"/>
                  </a:lnTo>
                  <a:lnTo>
                    <a:pt x="1409" y="1952"/>
                  </a:lnTo>
                  <a:lnTo>
                    <a:pt x="1169" y="1952"/>
                  </a:lnTo>
                  <a:lnTo>
                    <a:pt x="1169" y="1872"/>
                  </a:lnTo>
                  <a:close/>
                  <a:moveTo>
                    <a:pt x="1489" y="1872"/>
                  </a:moveTo>
                  <a:lnTo>
                    <a:pt x="1729" y="1872"/>
                  </a:lnTo>
                  <a:lnTo>
                    <a:pt x="1729" y="1952"/>
                  </a:lnTo>
                  <a:lnTo>
                    <a:pt x="1489" y="1952"/>
                  </a:lnTo>
                  <a:lnTo>
                    <a:pt x="1489" y="1872"/>
                  </a:lnTo>
                  <a:close/>
                  <a:moveTo>
                    <a:pt x="1809" y="1872"/>
                  </a:moveTo>
                  <a:lnTo>
                    <a:pt x="2049" y="1872"/>
                  </a:lnTo>
                  <a:lnTo>
                    <a:pt x="2049" y="1952"/>
                  </a:lnTo>
                  <a:lnTo>
                    <a:pt x="1809" y="1952"/>
                  </a:lnTo>
                  <a:lnTo>
                    <a:pt x="1809" y="1872"/>
                  </a:lnTo>
                  <a:close/>
                  <a:moveTo>
                    <a:pt x="2129" y="1872"/>
                  </a:moveTo>
                  <a:lnTo>
                    <a:pt x="2369" y="1872"/>
                  </a:lnTo>
                  <a:lnTo>
                    <a:pt x="2369" y="1952"/>
                  </a:lnTo>
                  <a:lnTo>
                    <a:pt x="2129" y="1952"/>
                  </a:lnTo>
                  <a:lnTo>
                    <a:pt x="2129" y="1872"/>
                  </a:lnTo>
                  <a:close/>
                  <a:moveTo>
                    <a:pt x="2449" y="1872"/>
                  </a:moveTo>
                  <a:lnTo>
                    <a:pt x="2689" y="1872"/>
                  </a:lnTo>
                  <a:lnTo>
                    <a:pt x="2689" y="1952"/>
                  </a:lnTo>
                  <a:lnTo>
                    <a:pt x="2449" y="1952"/>
                  </a:lnTo>
                  <a:lnTo>
                    <a:pt x="2449" y="1872"/>
                  </a:lnTo>
                  <a:close/>
                  <a:moveTo>
                    <a:pt x="2769" y="1872"/>
                  </a:moveTo>
                  <a:lnTo>
                    <a:pt x="3009" y="1872"/>
                  </a:lnTo>
                  <a:lnTo>
                    <a:pt x="3009" y="1952"/>
                  </a:lnTo>
                  <a:lnTo>
                    <a:pt x="2769" y="1952"/>
                  </a:lnTo>
                  <a:lnTo>
                    <a:pt x="2769" y="1872"/>
                  </a:lnTo>
                  <a:close/>
                  <a:moveTo>
                    <a:pt x="3089" y="1872"/>
                  </a:moveTo>
                  <a:lnTo>
                    <a:pt x="3329" y="1872"/>
                  </a:lnTo>
                  <a:lnTo>
                    <a:pt x="3329" y="1952"/>
                  </a:lnTo>
                  <a:lnTo>
                    <a:pt x="3089" y="1952"/>
                  </a:lnTo>
                  <a:lnTo>
                    <a:pt x="3089" y="1872"/>
                  </a:lnTo>
                  <a:close/>
                  <a:moveTo>
                    <a:pt x="3409" y="1872"/>
                  </a:moveTo>
                  <a:lnTo>
                    <a:pt x="3649" y="1872"/>
                  </a:lnTo>
                  <a:lnTo>
                    <a:pt x="3649" y="1952"/>
                  </a:lnTo>
                  <a:lnTo>
                    <a:pt x="3409" y="1952"/>
                  </a:lnTo>
                  <a:lnTo>
                    <a:pt x="3409" y="1872"/>
                  </a:lnTo>
                  <a:close/>
                  <a:moveTo>
                    <a:pt x="3729" y="1872"/>
                  </a:moveTo>
                  <a:lnTo>
                    <a:pt x="3969" y="1872"/>
                  </a:lnTo>
                  <a:lnTo>
                    <a:pt x="3969" y="1952"/>
                  </a:lnTo>
                  <a:lnTo>
                    <a:pt x="3729" y="1952"/>
                  </a:lnTo>
                  <a:lnTo>
                    <a:pt x="3729" y="1872"/>
                  </a:lnTo>
                  <a:close/>
                  <a:moveTo>
                    <a:pt x="4049" y="1872"/>
                  </a:moveTo>
                  <a:lnTo>
                    <a:pt x="4289" y="1872"/>
                  </a:lnTo>
                  <a:lnTo>
                    <a:pt x="4289" y="1952"/>
                  </a:lnTo>
                  <a:lnTo>
                    <a:pt x="4049" y="1952"/>
                  </a:lnTo>
                  <a:lnTo>
                    <a:pt x="4049" y="1872"/>
                  </a:lnTo>
                  <a:close/>
                  <a:moveTo>
                    <a:pt x="4369" y="1872"/>
                  </a:moveTo>
                  <a:lnTo>
                    <a:pt x="4609" y="1872"/>
                  </a:lnTo>
                  <a:lnTo>
                    <a:pt x="4609" y="1952"/>
                  </a:lnTo>
                  <a:lnTo>
                    <a:pt x="4369" y="1952"/>
                  </a:lnTo>
                  <a:lnTo>
                    <a:pt x="4369" y="1872"/>
                  </a:lnTo>
                  <a:close/>
                  <a:moveTo>
                    <a:pt x="4689" y="1872"/>
                  </a:moveTo>
                  <a:lnTo>
                    <a:pt x="4929" y="1872"/>
                  </a:lnTo>
                  <a:lnTo>
                    <a:pt x="4929" y="1952"/>
                  </a:lnTo>
                  <a:lnTo>
                    <a:pt x="4689" y="1952"/>
                  </a:lnTo>
                  <a:lnTo>
                    <a:pt x="4689" y="1872"/>
                  </a:lnTo>
                  <a:close/>
                  <a:moveTo>
                    <a:pt x="5009" y="1872"/>
                  </a:moveTo>
                  <a:lnTo>
                    <a:pt x="5249" y="1872"/>
                  </a:lnTo>
                  <a:lnTo>
                    <a:pt x="5249" y="1952"/>
                  </a:lnTo>
                  <a:lnTo>
                    <a:pt x="5009" y="1952"/>
                  </a:lnTo>
                  <a:lnTo>
                    <a:pt x="5009" y="1872"/>
                  </a:lnTo>
                  <a:close/>
                  <a:moveTo>
                    <a:pt x="5329" y="1872"/>
                  </a:moveTo>
                  <a:lnTo>
                    <a:pt x="5569" y="1872"/>
                  </a:lnTo>
                  <a:lnTo>
                    <a:pt x="5569" y="1952"/>
                  </a:lnTo>
                  <a:lnTo>
                    <a:pt x="5329" y="1952"/>
                  </a:lnTo>
                  <a:lnTo>
                    <a:pt x="5329" y="1872"/>
                  </a:lnTo>
                  <a:close/>
                  <a:moveTo>
                    <a:pt x="5649" y="1872"/>
                  </a:moveTo>
                  <a:lnTo>
                    <a:pt x="5889" y="1872"/>
                  </a:lnTo>
                  <a:lnTo>
                    <a:pt x="5889" y="1952"/>
                  </a:lnTo>
                  <a:lnTo>
                    <a:pt x="5649" y="1952"/>
                  </a:lnTo>
                  <a:lnTo>
                    <a:pt x="5649" y="1872"/>
                  </a:lnTo>
                  <a:close/>
                  <a:moveTo>
                    <a:pt x="5969" y="1872"/>
                  </a:moveTo>
                  <a:lnTo>
                    <a:pt x="6209" y="1872"/>
                  </a:lnTo>
                  <a:lnTo>
                    <a:pt x="6209" y="1952"/>
                  </a:lnTo>
                  <a:lnTo>
                    <a:pt x="5969" y="1952"/>
                  </a:lnTo>
                  <a:lnTo>
                    <a:pt x="5969" y="1872"/>
                  </a:lnTo>
                  <a:close/>
                  <a:moveTo>
                    <a:pt x="6289" y="1872"/>
                  </a:moveTo>
                  <a:lnTo>
                    <a:pt x="6529" y="1872"/>
                  </a:lnTo>
                  <a:lnTo>
                    <a:pt x="6529" y="1952"/>
                  </a:lnTo>
                  <a:lnTo>
                    <a:pt x="6289" y="1952"/>
                  </a:lnTo>
                  <a:lnTo>
                    <a:pt x="6289" y="1872"/>
                  </a:lnTo>
                  <a:close/>
                  <a:moveTo>
                    <a:pt x="6609" y="1872"/>
                  </a:moveTo>
                  <a:lnTo>
                    <a:pt x="6849" y="1872"/>
                  </a:lnTo>
                  <a:lnTo>
                    <a:pt x="6849" y="1952"/>
                  </a:lnTo>
                  <a:lnTo>
                    <a:pt x="6609" y="1952"/>
                  </a:lnTo>
                  <a:lnTo>
                    <a:pt x="6609" y="1872"/>
                  </a:lnTo>
                  <a:close/>
                  <a:moveTo>
                    <a:pt x="6929" y="1872"/>
                  </a:moveTo>
                  <a:lnTo>
                    <a:pt x="7169" y="1872"/>
                  </a:lnTo>
                  <a:lnTo>
                    <a:pt x="7169" y="1952"/>
                  </a:lnTo>
                  <a:lnTo>
                    <a:pt x="6929" y="1952"/>
                  </a:lnTo>
                  <a:lnTo>
                    <a:pt x="6929" y="1872"/>
                  </a:lnTo>
                  <a:close/>
                  <a:moveTo>
                    <a:pt x="7249" y="1872"/>
                  </a:moveTo>
                  <a:lnTo>
                    <a:pt x="7489" y="1872"/>
                  </a:lnTo>
                  <a:lnTo>
                    <a:pt x="7489" y="1952"/>
                  </a:lnTo>
                  <a:lnTo>
                    <a:pt x="7249" y="1952"/>
                  </a:lnTo>
                  <a:lnTo>
                    <a:pt x="7249" y="1872"/>
                  </a:lnTo>
                  <a:close/>
                  <a:moveTo>
                    <a:pt x="7569" y="1872"/>
                  </a:moveTo>
                  <a:lnTo>
                    <a:pt x="7809" y="1872"/>
                  </a:lnTo>
                  <a:lnTo>
                    <a:pt x="7809" y="1952"/>
                  </a:lnTo>
                  <a:lnTo>
                    <a:pt x="7569" y="1952"/>
                  </a:lnTo>
                  <a:lnTo>
                    <a:pt x="7569" y="1872"/>
                  </a:lnTo>
                  <a:close/>
                  <a:moveTo>
                    <a:pt x="7889" y="1872"/>
                  </a:moveTo>
                  <a:lnTo>
                    <a:pt x="8129" y="1872"/>
                  </a:lnTo>
                  <a:lnTo>
                    <a:pt x="8129" y="1952"/>
                  </a:lnTo>
                  <a:lnTo>
                    <a:pt x="7889" y="1952"/>
                  </a:lnTo>
                  <a:lnTo>
                    <a:pt x="7889" y="1872"/>
                  </a:lnTo>
                  <a:close/>
                  <a:moveTo>
                    <a:pt x="8209" y="1872"/>
                  </a:moveTo>
                  <a:lnTo>
                    <a:pt x="8218" y="1872"/>
                  </a:lnTo>
                  <a:lnTo>
                    <a:pt x="8218" y="1952"/>
                  </a:lnTo>
                  <a:lnTo>
                    <a:pt x="8209" y="1952"/>
                  </a:lnTo>
                  <a:lnTo>
                    <a:pt x="8209" y="187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97" name="ZoneTexte 29"/>
          <p:cNvSpPr txBox="1">
            <a:spLocks noChangeArrowheads="1"/>
          </p:cNvSpPr>
          <p:nvPr/>
        </p:nvSpPr>
        <p:spPr bwMode="auto">
          <a:xfrm>
            <a:off x="285720" y="5143512"/>
            <a:ext cx="450059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Relevant input </a:t>
            </a:r>
            <a:r>
              <a:rPr lang="fr-FR" sz="1600" b="1" dirty="0" err="1" smtClean="0">
                <a:solidFill>
                  <a:schemeClr val="tx2"/>
                </a:solidFill>
                <a:latin typeface="Arial Narrow" pitchFamily="34" charset="0"/>
              </a:rPr>
              <a:t>parameters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en-GB" sz="1600" dirty="0" smtClean="0">
                <a:solidFill>
                  <a:schemeClr val="tx2"/>
                </a:solidFill>
                <a:sym typeface="Wingdings" pitchFamily="2" charset="2"/>
              </a:rPr>
              <a:t>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2 time 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ranges:</a:t>
            </a:r>
            <a:endParaRPr lang="fr-FR" sz="16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effectLst/>
                <a:latin typeface="Arial Narrow" pitchFamily="34" charset="0"/>
              </a:rPr>
              <a:t> [0 – 10</a:t>
            </a:r>
            <a:r>
              <a:rPr lang="fr-FR" sz="1600" baseline="30000" dirty="0" smtClean="0">
                <a:effectLst/>
                <a:latin typeface="Arial Narrow" pitchFamily="34" charset="0"/>
              </a:rPr>
              <a:t>4</a:t>
            </a:r>
            <a:r>
              <a:rPr lang="fr-FR" sz="1600" dirty="0" smtClean="0">
                <a:effectLst/>
                <a:latin typeface="Arial Narrow" pitchFamily="34" charset="0"/>
              </a:rPr>
              <a:t> </a:t>
            </a:r>
            <a:r>
              <a:rPr lang="fr-FR" sz="1600" dirty="0" err="1" smtClean="0">
                <a:effectLst/>
                <a:latin typeface="Arial Narrow" pitchFamily="34" charset="0"/>
              </a:rPr>
              <a:t>yrs</a:t>
            </a:r>
            <a:r>
              <a:rPr lang="fr-FR" sz="1600" dirty="0" smtClean="0">
                <a:effectLst/>
                <a:latin typeface="Arial Narrow" pitchFamily="34" charset="0"/>
              </a:rPr>
              <a:t>]: </a:t>
            </a:r>
            <a:r>
              <a:rPr lang="fr-FR" sz="1600" dirty="0" err="1" smtClean="0">
                <a:effectLst/>
                <a:latin typeface="Arial Narrow" pitchFamily="34" charset="0"/>
              </a:rPr>
              <a:t>Kd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concrete</a:t>
            </a:r>
            <a:r>
              <a:rPr lang="fr-FR" sz="1600" dirty="0" smtClean="0">
                <a:effectLst/>
                <a:latin typeface="Arial Narrow" pitchFamily="34" charset="0"/>
              </a:rPr>
              <a:t> : </a:t>
            </a:r>
            <a:r>
              <a:rPr lang="fr-FR" sz="1600" dirty="0" err="1" smtClean="0">
                <a:effectLst/>
                <a:latin typeface="Arial Narrow" pitchFamily="34" charset="0"/>
              </a:rPr>
              <a:t>sound</a:t>
            </a:r>
            <a:r>
              <a:rPr lang="fr-FR" sz="1600" dirty="0" smtClean="0">
                <a:effectLst/>
                <a:latin typeface="Arial Narrow" pitchFamily="34" charset="0"/>
              </a:rPr>
              <a:t>, </a:t>
            </a:r>
            <a:r>
              <a:rPr lang="fr-FR" sz="1600" dirty="0" err="1" smtClean="0">
                <a:effectLst/>
                <a:latin typeface="Arial Narrow" pitchFamily="34" charset="0"/>
              </a:rPr>
              <a:t>altered</a:t>
            </a:r>
            <a:r>
              <a:rPr lang="fr-FR" sz="1600" dirty="0" smtClean="0">
                <a:effectLst/>
                <a:latin typeface="Arial Narrow" pitchFamily="34" charset="0"/>
              </a:rPr>
              <a:t>), </a:t>
            </a:r>
            <a:r>
              <a:rPr lang="fr-FR" sz="1600" dirty="0" err="1" smtClean="0">
                <a:effectLst/>
                <a:latin typeface="Arial Narrow" pitchFamily="34" charset="0"/>
              </a:rPr>
              <a:t>Csat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degraded</a:t>
            </a:r>
            <a:r>
              <a:rPr lang="fr-FR" sz="1600" dirty="0" smtClean="0">
                <a:effectLst/>
                <a:latin typeface="Arial Narrow" pitchFamily="34" charset="0"/>
              </a:rPr>
              <a:t> </a:t>
            </a:r>
            <a:r>
              <a:rPr lang="fr-FR" sz="1600" dirty="0" err="1" smtClean="0">
                <a:effectLst/>
                <a:latin typeface="Arial Narrow" pitchFamily="34" charset="0"/>
              </a:rPr>
              <a:t>concrete</a:t>
            </a:r>
            <a:r>
              <a:rPr lang="fr-FR" sz="1600" dirty="0" smtClean="0">
                <a:effectLst/>
                <a:latin typeface="Arial Narrow" pitchFamily="34" charset="0"/>
              </a:rPr>
              <a:t>), </a:t>
            </a:r>
            <a:r>
              <a:rPr lang="fr-FR" sz="1600" dirty="0" err="1" smtClean="0">
                <a:effectLst/>
                <a:latin typeface="Arial Narrow" pitchFamily="34" charset="0"/>
              </a:rPr>
              <a:t>Csat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effectLst/>
                <a:latin typeface="Arial Narrow" pitchFamily="34" charset="0"/>
              </a:rPr>
              <a:t>clay</a:t>
            </a:r>
            <a:r>
              <a:rPr lang="fr-FR" sz="1600" dirty="0" smtClean="0">
                <a:effectLst/>
                <a:latin typeface="Arial Narrow" pitchFamily="34" charset="0"/>
              </a:rPr>
              <a:t>), De (</a:t>
            </a:r>
            <a:r>
              <a:rPr lang="fr-FR" sz="1600" dirty="0" err="1" smtClean="0">
                <a:effectLst/>
                <a:latin typeface="Arial Narrow" pitchFamily="34" charset="0"/>
              </a:rPr>
              <a:t>fractured</a:t>
            </a:r>
            <a:r>
              <a:rPr lang="fr-FR" sz="1600" dirty="0" smtClean="0">
                <a:effectLst/>
                <a:latin typeface="Arial Narrow" pitchFamily="34" charset="0"/>
              </a:rPr>
              <a:t> zone)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latin typeface="Arial Narrow" pitchFamily="34" charset="0"/>
              </a:rPr>
              <a:t> [10</a:t>
            </a:r>
            <a:r>
              <a:rPr lang="fr-FR" sz="1600" baseline="30000" dirty="0" smtClean="0">
                <a:latin typeface="Arial Narrow" pitchFamily="34" charset="0"/>
              </a:rPr>
              <a:t>5</a:t>
            </a:r>
            <a:r>
              <a:rPr lang="fr-FR" sz="1600" dirty="0" smtClean="0">
                <a:latin typeface="Arial Narrow" pitchFamily="34" charset="0"/>
              </a:rPr>
              <a:t> – 10</a:t>
            </a:r>
            <a:r>
              <a:rPr lang="fr-FR" sz="1600" baseline="30000" dirty="0" smtClean="0">
                <a:latin typeface="Arial Narrow" pitchFamily="34" charset="0"/>
              </a:rPr>
              <a:t>6</a:t>
            </a:r>
            <a:r>
              <a:rPr lang="fr-FR" sz="1600" dirty="0" smtClean="0">
                <a:latin typeface="Arial Narrow" pitchFamily="34" charset="0"/>
              </a:rPr>
              <a:t> </a:t>
            </a:r>
            <a:r>
              <a:rPr lang="fr-FR" sz="1600" dirty="0" err="1" smtClean="0">
                <a:latin typeface="Arial Narrow" pitchFamily="34" charset="0"/>
              </a:rPr>
              <a:t>yrs</a:t>
            </a:r>
            <a:r>
              <a:rPr lang="fr-FR" sz="1600" dirty="0" smtClean="0">
                <a:latin typeface="Arial Narrow" pitchFamily="34" charset="0"/>
              </a:rPr>
              <a:t>]: </a:t>
            </a:r>
            <a:r>
              <a:rPr lang="fr-FR" sz="1600" dirty="0" err="1" smtClean="0">
                <a:latin typeface="Arial Narrow" pitchFamily="34" charset="0"/>
              </a:rPr>
              <a:t>Kd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</a:t>
            </a:r>
            <a:r>
              <a:rPr lang="fr-FR" sz="1600" dirty="0" err="1" smtClean="0">
                <a:latin typeface="Arial Narrow" pitchFamily="34" charset="0"/>
              </a:rPr>
              <a:t>Csat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De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sp>
        <p:nvSpPr>
          <p:cNvPr id="107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pic>
        <p:nvPicPr>
          <p:cNvPr id="105" name="Image 104" descr="alveole_ouverte_a_droite_PRCC_zoom_1e0_1e4_yrs.png"/>
          <p:cNvPicPr>
            <a:picLocks noChangeAspect="1"/>
          </p:cNvPicPr>
          <p:nvPr/>
        </p:nvPicPr>
        <p:blipFill>
          <a:blip r:embed="rId26" cstate="print"/>
          <a:srcRect l="1782" t="13837" r="28721" b="838"/>
          <a:stretch>
            <a:fillRect/>
          </a:stretch>
        </p:blipFill>
        <p:spPr>
          <a:xfrm>
            <a:off x="214282" y="2071678"/>
            <a:ext cx="3714776" cy="3124955"/>
          </a:xfrm>
          <a:prstGeom prst="rect">
            <a:avLst/>
          </a:prstGeom>
        </p:spPr>
      </p:pic>
      <p:pic>
        <p:nvPicPr>
          <p:cNvPr id="106" name="Image 105" descr="alveole_ouverte_a_droite_PRCC_zoom_1e0_1e4_yrs.png"/>
          <p:cNvPicPr>
            <a:picLocks noChangeAspect="1"/>
          </p:cNvPicPr>
          <p:nvPr/>
        </p:nvPicPr>
        <p:blipFill>
          <a:blip r:embed="rId26" cstate="print"/>
          <a:srcRect l="71279" t="13837" r="-1572" b="10062"/>
          <a:stretch>
            <a:fillRect/>
          </a:stretch>
        </p:blipFill>
        <p:spPr>
          <a:xfrm>
            <a:off x="7000892" y="857232"/>
            <a:ext cx="1496698" cy="2554902"/>
          </a:xfrm>
          <a:prstGeom prst="rect">
            <a:avLst/>
          </a:prstGeom>
        </p:spPr>
      </p:pic>
      <p:sp>
        <p:nvSpPr>
          <p:cNvPr id="101" name="Rectangle 1705"/>
          <p:cNvSpPr>
            <a:spLocks noChangeArrowheads="1"/>
          </p:cNvSpPr>
          <p:nvPr/>
        </p:nvSpPr>
        <p:spPr bwMode="auto">
          <a:xfrm>
            <a:off x="5429256" y="2571744"/>
            <a:ext cx="142876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 smtClean="0">
                <a:solidFill>
                  <a:srgbClr val="0000FF"/>
                </a:solidFill>
                <a:latin typeface="Lucida Sans" pitchFamily="34" charset="0"/>
              </a:rPr>
              <a:t>Radial pathway</a:t>
            </a:r>
            <a:endParaRPr lang="fr-FR" sz="1400" dirty="0">
              <a:latin typeface="Lucida Sans" pitchFamily="34" charset="0"/>
            </a:endParaRPr>
          </a:p>
        </p:txBody>
      </p:sp>
      <p:sp>
        <p:nvSpPr>
          <p:cNvPr id="102" name="Espace réservé du numéro de diapositive 10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18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 91" descr="SGAL_PRCC_zoom_1e4_1e6_yrs.png"/>
          <p:cNvPicPr>
            <a:picLocks noChangeAspect="1"/>
          </p:cNvPicPr>
          <p:nvPr/>
        </p:nvPicPr>
        <p:blipFill>
          <a:blip r:embed="rId3" cstate="print"/>
          <a:srcRect l="2105" t="14407" r="27368" b="2472"/>
          <a:stretch>
            <a:fillRect/>
          </a:stretch>
        </p:blipFill>
        <p:spPr>
          <a:xfrm>
            <a:off x="5064236" y="3825945"/>
            <a:ext cx="3571900" cy="2706693"/>
          </a:xfrm>
          <a:prstGeom prst="rect">
            <a:avLst/>
          </a:prstGeom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28596" y="836601"/>
            <a:ext cx="6500858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MC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r>
              <a:rPr lang="fr-FR" sz="17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Evolution in time of PRCC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rank</a:t>
            </a:r>
            <a:r>
              <a:rPr lang="fr-FR" sz="17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indicator</a:t>
            </a:r>
            <a:endParaRPr lang="fr-FR" sz="17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(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towards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gallery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) 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</a:p>
          <a:p>
            <a:pPr algn="ctr"/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{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Molar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Rate </a:t>
            </a:r>
            <a:r>
              <a:rPr lang="fr-FR" sz="17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coming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out of </a:t>
            </a:r>
            <a:r>
              <a:rPr lang="fr-FR" sz="1700" b="1" i="1" dirty="0" err="1" smtClean="0">
                <a:solidFill>
                  <a:schemeClr val="tx2"/>
                </a:solidFill>
                <a:latin typeface="Arial Narrow" pitchFamily="34" charset="0"/>
              </a:rPr>
              <a:t>gallery</a:t>
            </a:r>
            <a:r>
              <a:rPr lang="fr-FR" sz="1700" b="1" i="1" dirty="0" smtClean="0">
                <a:solidFill>
                  <a:schemeClr val="tx2"/>
                </a:solidFill>
                <a:latin typeface="Arial Narrow" pitchFamily="34" charset="0"/>
              </a:rPr>
              <a:t>/EDZ</a:t>
            </a:r>
            <a:r>
              <a:rPr lang="fr-FR" sz="17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/ </a:t>
            </a:r>
            <a:r>
              <a:rPr lang="fr-FR" sz="1700" b="1" i="1" u="sng" dirty="0">
                <a:solidFill>
                  <a:schemeClr val="tx2"/>
                </a:solidFill>
                <a:effectLst/>
                <a:latin typeface="Arial Narrow" pitchFamily="34" charset="0"/>
              </a:rPr>
              <a:t>ALL</a:t>
            </a:r>
            <a:r>
              <a:rPr lang="fr-FR" sz="17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input data}</a:t>
            </a:r>
            <a:endParaRPr lang="fr-FR" sz="1700" i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14282" y="1714488"/>
            <a:ext cx="4412850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disposal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cell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(</a:t>
            </a:r>
            <a:r>
              <a:rPr lang="fr-FR" sz="1500" dirty="0" err="1" smtClean="0">
                <a:effectLst/>
                <a:latin typeface="Lucida Sans" pitchFamily="34" charset="0"/>
                <a:cs typeface="Lucida Sans" pitchFamily="34" charset="0"/>
              </a:rPr>
              <a:t>towards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dirty="0" err="1" smtClean="0">
                <a:effectLst/>
                <a:latin typeface="Lucida Sans" pitchFamily="34" charset="0"/>
                <a:cs typeface="Lucida Sans" pitchFamily="34" charset="0"/>
              </a:rPr>
              <a:t>gallery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)</a:t>
            </a:r>
            <a:endParaRPr lang="fr-FR" sz="1500" dirty="0"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5080017" y="3444902"/>
            <a:ext cx="2714644" cy="3231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dirty="0" err="1">
                <a:effectLst/>
                <a:latin typeface="Lucida Sans" pitchFamily="34" charset="0"/>
                <a:cs typeface="Lucida Sans" pitchFamily="34" charset="0"/>
              </a:rPr>
              <a:t>Coming</a:t>
            </a:r>
            <a:r>
              <a:rPr lang="fr-FR" sz="1500" dirty="0">
                <a:effectLst/>
                <a:latin typeface="Lucida Sans" pitchFamily="34" charset="0"/>
                <a:cs typeface="Lucida Sans" pitchFamily="34" charset="0"/>
              </a:rPr>
              <a:t> out of </a:t>
            </a:r>
            <a:r>
              <a:rPr lang="fr-FR" sz="1500" dirty="0" err="1" smtClean="0">
                <a:effectLst/>
                <a:latin typeface="Lucida Sans" pitchFamily="34" charset="0"/>
                <a:cs typeface="Lucida Sans" pitchFamily="34" charset="0"/>
              </a:rPr>
              <a:t>gallery</a:t>
            </a:r>
            <a:r>
              <a:rPr lang="fr-FR" sz="1500" dirty="0" smtClean="0">
                <a:effectLst/>
                <a:latin typeface="Lucida Sans" pitchFamily="34" charset="0"/>
                <a:cs typeface="Lucida Sans" pitchFamily="34" charset="0"/>
              </a:rPr>
              <a:t>/EDZ</a:t>
            </a:r>
            <a:endParaRPr lang="fr-FR" sz="1500" dirty="0"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4249380" y="3643314"/>
            <a:ext cx="628697" cy="369332"/>
          </a:xfrm>
          <a:prstGeom prst="rect">
            <a:avLst/>
          </a:prstGeom>
          <a:gradFill flip="none" rotWithShape="1">
            <a:gsLst>
              <a:gs pos="0">
                <a:srgbClr val="993366">
                  <a:tint val="66000"/>
                  <a:satMod val="160000"/>
                </a:srgbClr>
              </a:gs>
              <a:gs pos="50000">
                <a:srgbClr val="993366">
                  <a:tint val="44500"/>
                  <a:satMod val="160000"/>
                </a:srgbClr>
              </a:gs>
              <a:gs pos="100000">
                <a:srgbClr val="993366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sz="1800" b="1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Se79</a:t>
            </a:r>
            <a:endParaRPr lang="fr-FR" sz="18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071934" y="4238550"/>
            <a:ext cx="896426" cy="439061"/>
            <a:chOff x="1220" y="780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54" name="Picture 28" descr="allianc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20" y="780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grpSp>
          <p:nvGrpSpPr>
            <p:cNvPr id="3" name="Group 29"/>
            <p:cNvGrpSpPr>
              <a:grpSpLocks noChangeAspect="1"/>
            </p:cNvGrpSpPr>
            <p:nvPr/>
          </p:nvGrpSpPr>
          <p:grpSpPr bwMode="auto">
            <a:xfrm>
              <a:off x="2770" y="838"/>
              <a:ext cx="313" cy="474"/>
              <a:chOff x="3540" y="706"/>
              <a:chExt cx="316" cy="433"/>
            </a:xfrm>
          </p:grpSpPr>
          <p:pic>
            <p:nvPicPr>
              <p:cNvPr id="56" name="Picture 30" descr="allianc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31944" r="89139" b="42592"/>
              <a:stretch>
                <a:fillRect/>
              </a:stretch>
            </p:blipFill>
            <p:spPr bwMode="auto">
              <a:xfrm>
                <a:off x="3540" y="706"/>
                <a:ext cx="316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grpSp>
            <p:nvGrpSpPr>
              <p:cNvPr id="4" name="Group 31"/>
              <p:cNvGrpSpPr>
                <a:grpSpLocks noChangeAspect="1"/>
              </p:cNvGrpSpPr>
              <p:nvPr/>
            </p:nvGrpSpPr>
            <p:grpSpPr bwMode="auto">
              <a:xfrm>
                <a:off x="3585" y="796"/>
                <a:ext cx="254" cy="316"/>
                <a:chOff x="1453" y="942"/>
                <a:chExt cx="254" cy="316"/>
              </a:xfrm>
            </p:grpSpPr>
            <p:pic>
              <p:nvPicPr>
                <p:cNvPr id="58" name="Picture 32" descr="Logo-eDF1-3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 l="12692" t="7480" r="16924" b="44876"/>
                <a:stretch>
                  <a:fillRect/>
                </a:stretch>
              </p:blipFill>
              <p:spPr bwMode="auto">
                <a:xfrm>
                  <a:off x="1454" y="942"/>
                  <a:ext cx="226" cy="21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  <p:pic>
              <p:nvPicPr>
                <p:cNvPr id="59" name="Picture 33" descr="Logo-eDF1-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0577" t="59834" r="10577" b="18698"/>
                <a:stretch>
                  <a:fillRect/>
                </a:stretch>
              </p:blipFill>
              <p:spPr bwMode="auto">
                <a:xfrm>
                  <a:off x="1453" y="1159"/>
                  <a:ext cx="254" cy="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</p:grpSp>
        </p:grpSp>
      </p:grpSp>
      <p:sp>
        <p:nvSpPr>
          <p:cNvPr id="97" name="ZoneTexte 29"/>
          <p:cNvSpPr txBox="1">
            <a:spLocks noChangeArrowheads="1"/>
          </p:cNvSpPr>
          <p:nvPr/>
        </p:nvSpPr>
        <p:spPr bwMode="auto">
          <a:xfrm>
            <a:off x="214282" y="4929198"/>
            <a:ext cx="47149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Relevant input </a:t>
            </a:r>
            <a:r>
              <a:rPr lang="fr-FR" sz="1600" b="1" dirty="0" err="1" smtClean="0">
                <a:solidFill>
                  <a:schemeClr val="tx2"/>
                </a:solidFill>
                <a:latin typeface="Arial Narrow" pitchFamily="34" charset="0"/>
              </a:rPr>
              <a:t>parameters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en-GB" sz="1600" dirty="0" smtClean="0">
                <a:solidFill>
                  <a:schemeClr val="tx2"/>
                </a:solidFill>
                <a:sym typeface="Wingdings" pitchFamily="2" charset="2"/>
              </a:rPr>
              <a:t>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 3 time </a:t>
            </a:r>
            <a:r>
              <a:rPr lang="fr-FR" sz="1600" b="1" dirty="0" smtClean="0">
                <a:solidFill>
                  <a:schemeClr val="tx2"/>
                </a:solidFill>
                <a:latin typeface="Arial Narrow" pitchFamily="34" charset="0"/>
              </a:rPr>
              <a:t>ranges:</a:t>
            </a:r>
            <a:endParaRPr lang="fr-FR" sz="16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effectLst/>
                <a:latin typeface="Arial Narrow" pitchFamily="34" charset="0"/>
              </a:rPr>
              <a:t> [0 – 500 </a:t>
            </a:r>
            <a:r>
              <a:rPr lang="fr-FR" sz="1600" dirty="0" err="1" smtClean="0">
                <a:effectLst/>
                <a:latin typeface="Arial Narrow" pitchFamily="34" charset="0"/>
              </a:rPr>
              <a:t>yrs</a:t>
            </a:r>
            <a:r>
              <a:rPr lang="fr-FR" sz="1600" dirty="0" smtClean="0">
                <a:effectLst/>
                <a:latin typeface="Arial Narrow" pitchFamily="34" charset="0"/>
              </a:rPr>
              <a:t>]: </a:t>
            </a:r>
            <a:r>
              <a:rPr lang="fr-FR" sz="1600" dirty="0" err="1" smtClean="0">
                <a:effectLst/>
                <a:latin typeface="Arial Narrow" pitchFamily="34" charset="0"/>
              </a:rPr>
              <a:t>Kv</a:t>
            </a:r>
            <a:r>
              <a:rPr lang="fr-FR" sz="1600" dirty="0" smtClean="0">
                <a:effectLst/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K and De (</a:t>
            </a:r>
            <a:r>
              <a:rPr lang="fr-FR" sz="1600" dirty="0" err="1" smtClean="0">
                <a:latin typeface="Arial Narrow" pitchFamily="34" charset="0"/>
              </a:rPr>
              <a:t>fractured</a:t>
            </a:r>
            <a:r>
              <a:rPr lang="fr-FR" sz="1600" dirty="0" smtClean="0">
                <a:latin typeface="Arial Narrow" pitchFamily="34" charset="0"/>
              </a:rPr>
              <a:t> zone), Head gradient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K and De (micro-</a:t>
            </a:r>
            <a:r>
              <a:rPr lang="fr-FR" sz="1600" dirty="0" err="1" smtClean="0">
                <a:latin typeface="Arial Narrow" pitchFamily="34" charset="0"/>
              </a:rPr>
              <a:t>fissured</a:t>
            </a:r>
            <a:r>
              <a:rPr lang="fr-FR" sz="1600" dirty="0" smtClean="0">
                <a:latin typeface="Arial Narrow" pitchFamily="34" charset="0"/>
              </a:rPr>
              <a:t> zone)</a:t>
            </a: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latin typeface="Arial Narrow" pitchFamily="34" charset="0"/>
              </a:rPr>
              <a:t> [500 – 10</a:t>
            </a:r>
            <a:r>
              <a:rPr lang="fr-FR" sz="1600" baseline="30000" dirty="0" smtClean="0">
                <a:latin typeface="Arial Narrow" pitchFamily="34" charset="0"/>
              </a:rPr>
              <a:t>4</a:t>
            </a:r>
            <a:r>
              <a:rPr lang="fr-FR" sz="1600" dirty="0" smtClean="0">
                <a:latin typeface="Arial Narrow" pitchFamily="34" charset="0"/>
              </a:rPr>
              <a:t> </a:t>
            </a:r>
            <a:r>
              <a:rPr lang="fr-FR" sz="1600" dirty="0" err="1" smtClean="0">
                <a:latin typeface="Arial Narrow" pitchFamily="34" charset="0"/>
              </a:rPr>
              <a:t>yrs</a:t>
            </a:r>
            <a:r>
              <a:rPr lang="fr-FR" sz="1600" dirty="0" smtClean="0">
                <a:latin typeface="Arial Narrow" pitchFamily="34" charset="0"/>
              </a:rPr>
              <a:t>]: </a:t>
            </a:r>
            <a:r>
              <a:rPr lang="fr-FR" sz="1600" dirty="0" err="1" smtClean="0">
                <a:latin typeface="Arial Narrow" pitchFamily="34" charset="0"/>
              </a:rPr>
              <a:t>Kd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concrete</a:t>
            </a:r>
            <a:r>
              <a:rPr lang="fr-FR" sz="1600" dirty="0" smtClean="0">
                <a:latin typeface="Arial Narrow" pitchFamily="34" charset="0"/>
              </a:rPr>
              <a:t>), </a:t>
            </a:r>
            <a:r>
              <a:rPr lang="fr-FR" sz="1600" dirty="0" err="1" smtClean="0">
                <a:latin typeface="Arial Narrow" pitchFamily="34" charset="0"/>
              </a:rPr>
              <a:t>Csat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…</a:t>
            </a:r>
            <a:endParaRPr lang="fr-FR" sz="1600" dirty="0" smtClean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fr-FR" sz="1600" dirty="0" smtClean="0">
                <a:latin typeface="Arial Narrow" pitchFamily="34" charset="0"/>
              </a:rPr>
              <a:t> [10</a:t>
            </a:r>
            <a:r>
              <a:rPr lang="fr-FR" sz="1600" baseline="30000" dirty="0" smtClean="0">
                <a:latin typeface="Arial Narrow" pitchFamily="34" charset="0"/>
              </a:rPr>
              <a:t>4</a:t>
            </a:r>
            <a:r>
              <a:rPr lang="fr-FR" sz="1600" dirty="0" smtClean="0">
                <a:latin typeface="Arial Narrow" pitchFamily="34" charset="0"/>
              </a:rPr>
              <a:t> – 10</a:t>
            </a:r>
            <a:r>
              <a:rPr lang="fr-FR" sz="1600" baseline="30000" dirty="0" smtClean="0">
                <a:latin typeface="Arial Narrow" pitchFamily="34" charset="0"/>
              </a:rPr>
              <a:t>6</a:t>
            </a:r>
            <a:r>
              <a:rPr lang="fr-FR" sz="1600" dirty="0" smtClean="0">
                <a:latin typeface="Arial Narrow" pitchFamily="34" charset="0"/>
              </a:rPr>
              <a:t> </a:t>
            </a:r>
            <a:r>
              <a:rPr lang="fr-FR" sz="1600" dirty="0" err="1" smtClean="0">
                <a:latin typeface="Arial Narrow" pitchFamily="34" charset="0"/>
              </a:rPr>
              <a:t>yrs</a:t>
            </a:r>
            <a:r>
              <a:rPr lang="fr-FR" sz="1600" dirty="0" smtClean="0">
                <a:latin typeface="Arial Narrow" pitchFamily="34" charset="0"/>
              </a:rPr>
              <a:t>]: </a:t>
            </a:r>
            <a:r>
              <a:rPr lang="fr-FR" sz="1600" dirty="0" err="1" smtClean="0">
                <a:latin typeface="Arial Narrow" pitchFamily="34" charset="0"/>
              </a:rPr>
              <a:t>Csat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</a:t>
            </a:r>
            <a:r>
              <a:rPr lang="fr-FR" sz="1600" dirty="0" err="1" smtClean="0">
                <a:latin typeface="Arial Narrow" pitchFamily="34" charset="0"/>
              </a:rPr>
              <a:t>Kv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), </a:t>
            </a:r>
            <a:r>
              <a:rPr lang="fr-FR" sz="1600" dirty="0" err="1" smtClean="0">
                <a:latin typeface="Arial Narrow" pitchFamily="34" charset="0"/>
              </a:rPr>
              <a:t>Kd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clay</a:t>
            </a:r>
            <a:r>
              <a:rPr lang="fr-FR" sz="1600" dirty="0" smtClean="0">
                <a:latin typeface="Arial Narrow" pitchFamily="34" charset="0"/>
              </a:rPr>
              <a:t>, EDZ)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grpSp>
        <p:nvGrpSpPr>
          <p:cNvPr id="5" name="Groupe 108"/>
          <p:cNvGrpSpPr>
            <a:grpSpLocks/>
          </p:cNvGrpSpPr>
          <p:nvPr/>
        </p:nvGrpSpPr>
        <p:grpSpPr bwMode="auto">
          <a:xfrm>
            <a:off x="4000496" y="2071678"/>
            <a:ext cx="1527175" cy="1350963"/>
            <a:chOff x="285750" y="1911350"/>
            <a:chExt cx="3357563" cy="3467100"/>
          </a:xfrm>
        </p:grpSpPr>
        <p:grpSp>
          <p:nvGrpSpPr>
            <p:cNvPr id="10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101" name="Picture 25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" name="Picture 25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" name="Picture 257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" name="Picture 254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" name="Picture 25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6" name="Rectangle 248"/>
              <p:cNvSpPr>
                <a:spLocks noChangeArrowheads="1"/>
              </p:cNvSpPr>
              <p:nvPr/>
            </p:nvSpPr>
            <p:spPr bwMode="auto">
              <a:xfrm>
                <a:off x="1126" y="2344"/>
                <a:ext cx="4302" cy="943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07" name="Picture 24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8" name="Picture 24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" name="Freeform 243"/>
              <p:cNvSpPr>
                <a:spLocks/>
              </p:cNvSpPr>
              <p:nvPr/>
            </p:nvSpPr>
            <p:spPr bwMode="auto">
              <a:xfrm>
                <a:off x="1543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0" name="Freeform 242"/>
              <p:cNvSpPr>
                <a:spLocks/>
              </p:cNvSpPr>
              <p:nvPr/>
            </p:nvSpPr>
            <p:spPr bwMode="auto">
              <a:xfrm>
                <a:off x="1778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1" name="Freeform 241"/>
              <p:cNvSpPr>
                <a:spLocks/>
              </p:cNvSpPr>
              <p:nvPr/>
            </p:nvSpPr>
            <p:spPr bwMode="auto">
              <a:xfrm>
                <a:off x="2012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2" name="Freeform 240"/>
              <p:cNvSpPr>
                <a:spLocks/>
              </p:cNvSpPr>
              <p:nvPr/>
            </p:nvSpPr>
            <p:spPr bwMode="auto">
              <a:xfrm>
                <a:off x="2247" y="2524"/>
                <a:ext cx="15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3" name="Freeform 239"/>
              <p:cNvSpPr>
                <a:spLocks/>
              </p:cNvSpPr>
              <p:nvPr/>
            </p:nvSpPr>
            <p:spPr bwMode="auto">
              <a:xfrm>
                <a:off x="2489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4" name="Freeform 238"/>
              <p:cNvSpPr>
                <a:spLocks/>
              </p:cNvSpPr>
              <p:nvPr/>
            </p:nvSpPr>
            <p:spPr bwMode="auto">
              <a:xfrm>
                <a:off x="2723" y="2524"/>
                <a:ext cx="7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5" name="Freeform 237"/>
              <p:cNvSpPr>
                <a:spLocks/>
              </p:cNvSpPr>
              <p:nvPr/>
            </p:nvSpPr>
            <p:spPr bwMode="auto">
              <a:xfrm>
                <a:off x="2958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6" name="Freeform 236"/>
              <p:cNvSpPr>
                <a:spLocks/>
              </p:cNvSpPr>
              <p:nvPr/>
            </p:nvSpPr>
            <p:spPr bwMode="auto">
              <a:xfrm>
                <a:off x="3192" y="2530"/>
                <a:ext cx="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7" name="Freeform 235"/>
              <p:cNvSpPr>
                <a:spLocks/>
              </p:cNvSpPr>
              <p:nvPr/>
            </p:nvSpPr>
            <p:spPr bwMode="auto">
              <a:xfrm>
                <a:off x="3427" y="2524"/>
                <a:ext cx="7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8" name="Freeform 234"/>
              <p:cNvSpPr>
                <a:spLocks/>
              </p:cNvSpPr>
              <p:nvPr/>
            </p:nvSpPr>
            <p:spPr bwMode="auto">
              <a:xfrm>
                <a:off x="3661" y="2530"/>
                <a:ext cx="7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19" name="Freeform 233"/>
              <p:cNvSpPr>
                <a:spLocks/>
              </p:cNvSpPr>
              <p:nvPr/>
            </p:nvSpPr>
            <p:spPr bwMode="auto">
              <a:xfrm>
                <a:off x="3896" y="2524"/>
                <a:ext cx="15" cy="584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0" name="Freeform 232"/>
              <p:cNvSpPr>
                <a:spLocks/>
              </p:cNvSpPr>
              <p:nvPr/>
            </p:nvSpPr>
            <p:spPr bwMode="auto">
              <a:xfrm>
                <a:off x="4130" y="2530"/>
                <a:ext cx="15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1" name="Freeform 231"/>
              <p:cNvSpPr>
                <a:spLocks/>
              </p:cNvSpPr>
              <p:nvPr/>
            </p:nvSpPr>
            <p:spPr bwMode="auto">
              <a:xfrm>
                <a:off x="4372" y="2530"/>
                <a:ext cx="7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2" name="Freeform 230"/>
              <p:cNvSpPr>
                <a:spLocks/>
              </p:cNvSpPr>
              <p:nvPr/>
            </p:nvSpPr>
            <p:spPr bwMode="auto">
              <a:xfrm>
                <a:off x="4607" y="2524"/>
                <a:ext cx="7" cy="584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23" name="Freeform 229"/>
              <p:cNvSpPr>
                <a:spLocks/>
              </p:cNvSpPr>
              <p:nvPr/>
            </p:nvSpPr>
            <p:spPr bwMode="auto">
              <a:xfrm>
                <a:off x="1309" y="2819"/>
                <a:ext cx="3532" cy="6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24" name="Picture 228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5" name="Picture 227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6" name="Picture 226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7" name="Picture 225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8" name="Picture 224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9" name="Picture 223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0" name="Rectangle 222"/>
              <p:cNvSpPr>
                <a:spLocks noChangeArrowheads="1"/>
              </p:cNvSpPr>
              <p:nvPr/>
            </p:nvSpPr>
            <p:spPr bwMode="auto">
              <a:xfrm>
                <a:off x="5376" y="2517"/>
                <a:ext cx="2052" cy="597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31" name="Rectangle 219"/>
              <p:cNvSpPr>
                <a:spLocks noChangeArrowheads="1"/>
              </p:cNvSpPr>
              <p:nvPr/>
            </p:nvSpPr>
            <p:spPr bwMode="auto">
              <a:xfrm>
                <a:off x="4841" y="2504"/>
                <a:ext cx="352" cy="609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32" name="Rectangle 216"/>
              <p:cNvSpPr>
                <a:spLocks noChangeArrowheads="1"/>
              </p:cNvSpPr>
              <p:nvPr/>
            </p:nvSpPr>
            <p:spPr bwMode="auto">
              <a:xfrm>
                <a:off x="6080" y="2517"/>
                <a:ext cx="711" cy="597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00" name="Freeform 210"/>
            <p:cNvSpPr>
              <a:spLocks noEditPoints="1"/>
            </p:cNvSpPr>
            <p:nvPr/>
          </p:nvSpPr>
          <p:spPr bwMode="auto">
            <a:xfrm>
              <a:off x="2571826" y="3072483"/>
              <a:ext cx="24430" cy="1152982"/>
            </a:xfrm>
            <a:custGeom>
              <a:avLst/>
              <a:gdLst>
                <a:gd name="T0" fmla="*/ 2147483647 w 47"/>
                <a:gd name="T1" fmla="*/ 2147483647 h 1814"/>
                <a:gd name="T2" fmla="*/ 2147483647 w 47"/>
                <a:gd name="T3" fmla="*/ 0 h 1814"/>
                <a:gd name="T4" fmla="*/ 2147483647 w 47"/>
                <a:gd name="T5" fmla="*/ 2147483647 h 1814"/>
                <a:gd name="T6" fmla="*/ 2147483647 w 47"/>
                <a:gd name="T7" fmla="*/ 2147483647 h 1814"/>
                <a:gd name="T8" fmla="*/ 2147483647 w 47"/>
                <a:gd name="T9" fmla="*/ 2147483647 h 1814"/>
                <a:gd name="T10" fmla="*/ 2147483647 w 47"/>
                <a:gd name="T11" fmla="*/ 2147483647 h 1814"/>
                <a:gd name="T12" fmla="*/ 2147483647 w 47"/>
                <a:gd name="T13" fmla="*/ 2147483647 h 1814"/>
                <a:gd name="T14" fmla="*/ 2147483647 w 47"/>
                <a:gd name="T15" fmla="*/ 2147483647 h 1814"/>
                <a:gd name="T16" fmla="*/ 2147483647 w 47"/>
                <a:gd name="T17" fmla="*/ 2147483647 h 1814"/>
                <a:gd name="T18" fmla="*/ 2147483647 w 47"/>
                <a:gd name="T19" fmla="*/ 2147483647 h 1814"/>
                <a:gd name="T20" fmla="*/ 2147483647 w 47"/>
                <a:gd name="T21" fmla="*/ 2147483647 h 1814"/>
                <a:gd name="T22" fmla="*/ 2147483647 w 47"/>
                <a:gd name="T23" fmla="*/ 2147483647 h 1814"/>
                <a:gd name="T24" fmla="*/ 2147483647 w 47"/>
                <a:gd name="T25" fmla="*/ 2147483647 h 1814"/>
                <a:gd name="T26" fmla="*/ 2147483647 w 47"/>
                <a:gd name="T27" fmla="*/ 2147483647 h 1814"/>
                <a:gd name="T28" fmla="*/ 2147483647 w 47"/>
                <a:gd name="T29" fmla="*/ 2147483647 h 1814"/>
                <a:gd name="T30" fmla="*/ 2147483647 w 47"/>
                <a:gd name="T31" fmla="*/ 2147483647 h 1814"/>
                <a:gd name="T32" fmla="*/ 2147483647 w 47"/>
                <a:gd name="T33" fmla="*/ 2147483647 h 1814"/>
                <a:gd name="T34" fmla="*/ 2147483647 w 47"/>
                <a:gd name="T35" fmla="*/ 2147483647 h 1814"/>
                <a:gd name="T36" fmla="*/ 2147483647 w 47"/>
                <a:gd name="T37" fmla="*/ 2147483647 h 1814"/>
                <a:gd name="T38" fmla="*/ 2147483647 w 47"/>
                <a:gd name="T39" fmla="*/ 2147483647 h 1814"/>
                <a:gd name="T40" fmla="*/ 2147483647 w 47"/>
                <a:gd name="T41" fmla="*/ 2147483647 h 1814"/>
                <a:gd name="T42" fmla="*/ 2147483647 w 47"/>
                <a:gd name="T43" fmla="*/ 2147483647 h 1814"/>
                <a:gd name="T44" fmla="*/ 2147483647 w 47"/>
                <a:gd name="T45" fmla="*/ 2147483647 h 1814"/>
                <a:gd name="T46" fmla="*/ 2147483647 w 47"/>
                <a:gd name="T47" fmla="*/ 2147483647 h 1814"/>
                <a:gd name="T48" fmla="*/ 2147483647 w 47"/>
                <a:gd name="T49" fmla="*/ 2147483647 h 1814"/>
                <a:gd name="T50" fmla="*/ 2147483647 w 47"/>
                <a:gd name="T51" fmla="*/ 2147483647 h 1814"/>
                <a:gd name="T52" fmla="*/ 2147483647 w 47"/>
                <a:gd name="T53" fmla="*/ 2147483647 h 1814"/>
                <a:gd name="T54" fmla="*/ 2147483647 w 47"/>
                <a:gd name="T55" fmla="*/ 2147483647 h 1814"/>
                <a:gd name="T56" fmla="*/ 2147483647 w 47"/>
                <a:gd name="T57" fmla="*/ 2147483647 h 1814"/>
                <a:gd name="T58" fmla="*/ 2147483647 w 47"/>
                <a:gd name="T59" fmla="*/ 2147483647 h 1814"/>
                <a:gd name="T60" fmla="*/ 2147483647 w 47"/>
                <a:gd name="T61" fmla="*/ 2147483647 h 1814"/>
                <a:gd name="T62" fmla="*/ 2147483647 w 47"/>
                <a:gd name="T63" fmla="*/ 2147483647 h 1814"/>
                <a:gd name="T64" fmla="*/ 2147483647 w 47"/>
                <a:gd name="T65" fmla="*/ 2147483647 h 1814"/>
                <a:gd name="T66" fmla="*/ 2147483647 w 47"/>
                <a:gd name="T67" fmla="*/ 2147483647 h 1814"/>
                <a:gd name="T68" fmla="*/ 2147483647 w 47"/>
                <a:gd name="T69" fmla="*/ 2147483647 h 1814"/>
                <a:gd name="T70" fmla="*/ 2147483647 w 47"/>
                <a:gd name="T71" fmla="*/ 2147483647 h 1814"/>
                <a:gd name="T72" fmla="*/ 0 w 47"/>
                <a:gd name="T73" fmla="*/ 2147483647 h 181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1814"/>
                <a:gd name="T113" fmla="*/ 47 w 47"/>
                <a:gd name="T114" fmla="*/ 1814 h 181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1814">
                  <a:moveTo>
                    <a:pt x="47" y="1"/>
                  </a:moveTo>
                  <a:lnTo>
                    <a:pt x="46" y="95"/>
                  </a:lnTo>
                  <a:lnTo>
                    <a:pt x="15" y="95"/>
                  </a:lnTo>
                  <a:lnTo>
                    <a:pt x="16" y="0"/>
                  </a:lnTo>
                  <a:lnTo>
                    <a:pt x="47" y="1"/>
                  </a:lnTo>
                  <a:close/>
                  <a:moveTo>
                    <a:pt x="46" y="127"/>
                  </a:moveTo>
                  <a:lnTo>
                    <a:pt x="45" y="221"/>
                  </a:lnTo>
                  <a:lnTo>
                    <a:pt x="14" y="220"/>
                  </a:lnTo>
                  <a:lnTo>
                    <a:pt x="15" y="126"/>
                  </a:lnTo>
                  <a:lnTo>
                    <a:pt x="46" y="127"/>
                  </a:lnTo>
                  <a:close/>
                  <a:moveTo>
                    <a:pt x="45" y="252"/>
                  </a:moveTo>
                  <a:lnTo>
                    <a:pt x="44" y="347"/>
                  </a:lnTo>
                  <a:lnTo>
                    <a:pt x="13" y="346"/>
                  </a:lnTo>
                  <a:lnTo>
                    <a:pt x="14" y="252"/>
                  </a:lnTo>
                  <a:lnTo>
                    <a:pt x="45" y="252"/>
                  </a:lnTo>
                  <a:close/>
                  <a:moveTo>
                    <a:pt x="44" y="378"/>
                  </a:moveTo>
                  <a:lnTo>
                    <a:pt x="43" y="472"/>
                  </a:lnTo>
                  <a:lnTo>
                    <a:pt x="12" y="472"/>
                  </a:lnTo>
                  <a:lnTo>
                    <a:pt x="12" y="377"/>
                  </a:lnTo>
                  <a:lnTo>
                    <a:pt x="44" y="378"/>
                  </a:lnTo>
                  <a:close/>
                  <a:moveTo>
                    <a:pt x="43" y="504"/>
                  </a:moveTo>
                  <a:lnTo>
                    <a:pt x="42" y="598"/>
                  </a:lnTo>
                  <a:lnTo>
                    <a:pt x="10" y="597"/>
                  </a:lnTo>
                  <a:lnTo>
                    <a:pt x="11" y="503"/>
                  </a:lnTo>
                  <a:lnTo>
                    <a:pt x="43" y="504"/>
                  </a:lnTo>
                  <a:close/>
                  <a:moveTo>
                    <a:pt x="42" y="629"/>
                  </a:moveTo>
                  <a:lnTo>
                    <a:pt x="41" y="724"/>
                  </a:lnTo>
                  <a:lnTo>
                    <a:pt x="9" y="723"/>
                  </a:lnTo>
                  <a:lnTo>
                    <a:pt x="10" y="629"/>
                  </a:lnTo>
                  <a:lnTo>
                    <a:pt x="42" y="629"/>
                  </a:lnTo>
                  <a:close/>
                  <a:moveTo>
                    <a:pt x="41" y="755"/>
                  </a:moveTo>
                  <a:lnTo>
                    <a:pt x="40" y="849"/>
                  </a:lnTo>
                  <a:lnTo>
                    <a:pt x="8" y="849"/>
                  </a:lnTo>
                  <a:lnTo>
                    <a:pt x="9" y="754"/>
                  </a:lnTo>
                  <a:lnTo>
                    <a:pt x="41" y="755"/>
                  </a:lnTo>
                  <a:close/>
                  <a:moveTo>
                    <a:pt x="39" y="881"/>
                  </a:moveTo>
                  <a:lnTo>
                    <a:pt x="39" y="975"/>
                  </a:lnTo>
                  <a:lnTo>
                    <a:pt x="7" y="974"/>
                  </a:lnTo>
                  <a:lnTo>
                    <a:pt x="8" y="880"/>
                  </a:lnTo>
                  <a:lnTo>
                    <a:pt x="39" y="881"/>
                  </a:lnTo>
                  <a:close/>
                  <a:moveTo>
                    <a:pt x="38" y="1006"/>
                  </a:moveTo>
                  <a:lnTo>
                    <a:pt x="37" y="1101"/>
                  </a:lnTo>
                  <a:lnTo>
                    <a:pt x="6" y="1100"/>
                  </a:lnTo>
                  <a:lnTo>
                    <a:pt x="7" y="1006"/>
                  </a:lnTo>
                  <a:lnTo>
                    <a:pt x="38" y="1006"/>
                  </a:lnTo>
                  <a:close/>
                  <a:moveTo>
                    <a:pt x="37" y="1132"/>
                  </a:moveTo>
                  <a:lnTo>
                    <a:pt x="36" y="1226"/>
                  </a:lnTo>
                  <a:lnTo>
                    <a:pt x="5" y="1226"/>
                  </a:lnTo>
                  <a:lnTo>
                    <a:pt x="6" y="1131"/>
                  </a:lnTo>
                  <a:lnTo>
                    <a:pt x="37" y="1132"/>
                  </a:lnTo>
                  <a:close/>
                  <a:moveTo>
                    <a:pt x="36" y="1258"/>
                  </a:moveTo>
                  <a:lnTo>
                    <a:pt x="35" y="1352"/>
                  </a:lnTo>
                  <a:lnTo>
                    <a:pt x="4" y="1351"/>
                  </a:lnTo>
                  <a:lnTo>
                    <a:pt x="5" y="1257"/>
                  </a:lnTo>
                  <a:lnTo>
                    <a:pt x="36" y="1258"/>
                  </a:lnTo>
                  <a:close/>
                  <a:moveTo>
                    <a:pt x="35" y="1383"/>
                  </a:moveTo>
                  <a:lnTo>
                    <a:pt x="34" y="1478"/>
                  </a:lnTo>
                  <a:lnTo>
                    <a:pt x="3" y="1477"/>
                  </a:lnTo>
                  <a:lnTo>
                    <a:pt x="4" y="1383"/>
                  </a:lnTo>
                  <a:lnTo>
                    <a:pt x="35" y="1383"/>
                  </a:lnTo>
                  <a:close/>
                  <a:moveTo>
                    <a:pt x="34" y="1509"/>
                  </a:moveTo>
                  <a:lnTo>
                    <a:pt x="33" y="1603"/>
                  </a:lnTo>
                  <a:lnTo>
                    <a:pt x="2" y="1603"/>
                  </a:lnTo>
                  <a:lnTo>
                    <a:pt x="3" y="1508"/>
                  </a:lnTo>
                  <a:lnTo>
                    <a:pt x="34" y="1509"/>
                  </a:lnTo>
                  <a:close/>
                  <a:moveTo>
                    <a:pt x="33" y="1635"/>
                  </a:moveTo>
                  <a:lnTo>
                    <a:pt x="32" y="1729"/>
                  </a:lnTo>
                  <a:lnTo>
                    <a:pt x="1" y="1728"/>
                  </a:lnTo>
                  <a:lnTo>
                    <a:pt x="2" y="1634"/>
                  </a:lnTo>
                  <a:lnTo>
                    <a:pt x="33" y="1635"/>
                  </a:lnTo>
                  <a:close/>
                  <a:moveTo>
                    <a:pt x="32" y="1760"/>
                  </a:moveTo>
                  <a:lnTo>
                    <a:pt x="31" y="1814"/>
                  </a:lnTo>
                  <a:lnTo>
                    <a:pt x="0" y="1813"/>
                  </a:lnTo>
                  <a:lnTo>
                    <a:pt x="0" y="1760"/>
                  </a:lnTo>
                  <a:lnTo>
                    <a:pt x="32" y="1760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2" name="Groupe 143"/>
          <p:cNvGrpSpPr>
            <a:grpSpLocks/>
          </p:cNvGrpSpPr>
          <p:nvPr/>
        </p:nvGrpSpPr>
        <p:grpSpPr bwMode="auto">
          <a:xfrm>
            <a:off x="7858148" y="3325879"/>
            <a:ext cx="1050925" cy="1057275"/>
            <a:chOff x="285750" y="1911350"/>
            <a:chExt cx="3357563" cy="3467100"/>
          </a:xfrm>
        </p:grpSpPr>
        <p:grpSp>
          <p:nvGrpSpPr>
            <p:cNvPr id="14" name="Group 157"/>
            <p:cNvGrpSpPr>
              <a:grpSpLocks noChangeAspect="1"/>
            </p:cNvGrpSpPr>
            <p:nvPr/>
          </p:nvGrpSpPr>
          <p:grpSpPr bwMode="auto">
            <a:xfrm>
              <a:off x="285750" y="1911350"/>
              <a:ext cx="3357563" cy="3467100"/>
              <a:chOff x="400" y="86"/>
              <a:chExt cx="7050" cy="5459"/>
            </a:xfrm>
          </p:grpSpPr>
          <p:pic>
            <p:nvPicPr>
              <p:cNvPr id="136" name="Picture 25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" name="Picture 25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0" y="86"/>
                <a:ext cx="7050" cy="5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" name="Picture 257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832" y="1924"/>
                <a:ext cx="5009" cy="1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" name="Picture 254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778" y="2223"/>
                <a:ext cx="1648" cy="1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" name="Picture 251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1005" y="2238"/>
                <a:ext cx="4537" cy="1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1" name="Rectangle 248"/>
              <p:cNvSpPr>
                <a:spLocks noChangeArrowheads="1"/>
              </p:cNvSpPr>
              <p:nvPr/>
            </p:nvSpPr>
            <p:spPr bwMode="auto">
              <a:xfrm>
                <a:off x="1124" y="2340"/>
                <a:ext cx="4302" cy="95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42" name="Picture 24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" name="Picture 24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1287" y="2505"/>
                <a:ext cx="3572" cy="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4" name="Freeform 243"/>
              <p:cNvSpPr>
                <a:spLocks/>
              </p:cNvSpPr>
              <p:nvPr/>
            </p:nvSpPr>
            <p:spPr bwMode="auto">
              <a:xfrm>
                <a:off x="1539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5" name="Freeform 242"/>
              <p:cNvSpPr>
                <a:spLocks/>
              </p:cNvSpPr>
              <p:nvPr/>
            </p:nvSpPr>
            <p:spPr bwMode="auto">
              <a:xfrm>
                <a:off x="1774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6" name="Freeform 241"/>
              <p:cNvSpPr>
                <a:spLocks/>
              </p:cNvSpPr>
              <p:nvPr/>
            </p:nvSpPr>
            <p:spPr bwMode="auto">
              <a:xfrm>
                <a:off x="2019" y="2529"/>
                <a:ext cx="0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7" name="Freeform 240"/>
              <p:cNvSpPr>
                <a:spLocks/>
              </p:cNvSpPr>
              <p:nvPr/>
            </p:nvSpPr>
            <p:spPr bwMode="auto">
              <a:xfrm>
                <a:off x="2253" y="2520"/>
                <a:ext cx="0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8" name="Freeform 239"/>
              <p:cNvSpPr>
                <a:spLocks/>
              </p:cNvSpPr>
              <p:nvPr/>
            </p:nvSpPr>
            <p:spPr bwMode="auto">
              <a:xfrm>
                <a:off x="2487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7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7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49" name="Freeform 238"/>
              <p:cNvSpPr>
                <a:spLocks/>
              </p:cNvSpPr>
              <p:nvPr/>
            </p:nvSpPr>
            <p:spPr bwMode="auto">
              <a:xfrm>
                <a:off x="2722" y="2520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2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0" name="Freeform 237"/>
              <p:cNvSpPr>
                <a:spLocks/>
              </p:cNvSpPr>
              <p:nvPr/>
            </p:nvSpPr>
            <p:spPr bwMode="auto">
              <a:xfrm>
                <a:off x="2956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1" name="Freeform 236"/>
              <p:cNvSpPr>
                <a:spLocks/>
              </p:cNvSpPr>
              <p:nvPr/>
            </p:nvSpPr>
            <p:spPr bwMode="auto">
              <a:xfrm>
                <a:off x="3190" y="2529"/>
                <a:ext cx="11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2" name="Freeform 235"/>
              <p:cNvSpPr>
                <a:spLocks/>
              </p:cNvSpPr>
              <p:nvPr/>
            </p:nvSpPr>
            <p:spPr bwMode="auto">
              <a:xfrm>
                <a:off x="3424" y="2520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3" name="Freeform 234"/>
              <p:cNvSpPr>
                <a:spLocks/>
              </p:cNvSpPr>
              <p:nvPr/>
            </p:nvSpPr>
            <p:spPr bwMode="auto">
              <a:xfrm>
                <a:off x="3659" y="2529"/>
                <a:ext cx="11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4" name="Freeform 233"/>
              <p:cNvSpPr>
                <a:spLocks/>
              </p:cNvSpPr>
              <p:nvPr/>
            </p:nvSpPr>
            <p:spPr bwMode="auto">
              <a:xfrm>
                <a:off x="3893" y="2520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5" name="Freeform 232"/>
              <p:cNvSpPr>
                <a:spLocks/>
              </p:cNvSpPr>
              <p:nvPr/>
            </p:nvSpPr>
            <p:spPr bwMode="auto">
              <a:xfrm>
                <a:off x="4138" y="2529"/>
                <a:ext cx="0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6" name="Freeform 231"/>
              <p:cNvSpPr>
                <a:spLocks/>
              </p:cNvSpPr>
              <p:nvPr/>
            </p:nvSpPr>
            <p:spPr bwMode="auto">
              <a:xfrm>
                <a:off x="4372" y="2529"/>
                <a:ext cx="11" cy="590"/>
              </a:xfrm>
              <a:custGeom>
                <a:avLst/>
                <a:gdLst>
                  <a:gd name="T0" fmla="*/ 9 w 9"/>
                  <a:gd name="T1" fmla="*/ 0 h 589"/>
                  <a:gd name="T2" fmla="*/ 8 w 9"/>
                  <a:gd name="T3" fmla="*/ 589 h 589"/>
                  <a:gd name="T4" fmla="*/ 0 w 9"/>
                  <a:gd name="T5" fmla="*/ 589 h 589"/>
                  <a:gd name="T6" fmla="*/ 1 w 9"/>
                  <a:gd name="T7" fmla="*/ 0 h 589"/>
                  <a:gd name="T8" fmla="*/ 9 w 9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89"/>
                  <a:gd name="T17" fmla="*/ 9 w 9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89">
                    <a:moveTo>
                      <a:pt x="9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1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7" name="Freeform 230"/>
              <p:cNvSpPr>
                <a:spLocks/>
              </p:cNvSpPr>
              <p:nvPr/>
            </p:nvSpPr>
            <p:spPr bwMode="auto">
              <a:xfrm>
                <a:off x="4607" y="2520"/>
                <a:ext cx="11" cy="590"/>
              </a:xfrm>
              <a:custGeom>
                <a:avLst/>
                <a:gdLst>
                  <a:gd name="T0" fmla="*/ 10 w 10"/>
                  <a:gd name="T1" fmla="*/ 0 h 589"/>
                  <a:gd name="T2" fmla="*/ 8 w 10"/>
                  <a:gd name="T3" fmla="*/ 589 h 589"/>
                  <a:gd name="T4" fmla="*/ 0 w 10"/>
                  <a:gd name="T5" fmla="*/ 589 h 589"/>
                  <a:gd name="T6" fmla="*/ 2 w 10"/>
                  <a:gd name="T7" fmla="*/ 0 h 589"/>
                  <a:gd name="T8" fmla="*/ 10 w 10"/>
                  <a:gd name="T9" fmla="*/ 0 h 5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89"/>
                  <a:gd name="T17" fmla="*/ 10 w 10"/>
                  <a:gd name="T18" fmla="*/ 589 h 5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89">
                    <a:moveTo>
                      <a:pt x="10" y="0"/>
                    </a:moveTo>
                    <a:lnTo>
                      <a:pt x="8" y="589"/>
                    </a:lnTo>
                    <a:lnTo>
                      <a:pt x="0" y="589"/>
                    </a:lnTo>
                    <a:lnTo>
                      <a:pt x="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58" name="Freeform 229"/>
              <p:cNvSpPr>
                <a:spLocks/>
              </p:cNvSpPr>
              <p:nvPr/>
            </p:nvSpPr>
            <p:spPr bwMode="auto">
              <a:xfrm>
                <a:off x="1316" y="2815"/>
                <a:ext cx="3525" cy="8"/>
              </a:xfrm>
              <a:custGeom>
                <a:avLst/>
                <a:gdLst>
                  <a:gd name="T0" fmla="*/ 0 w 3533"/>
                  <a:gd name="T1" fmla="*/ 1 h 9"/>
                  <a:gd name="T2" fmla="*/ 3533 w 3533"/>
                  <a:gd name="T3" fmla="*/ 0 h 9"/>
                  <a:gd name="T4" fmla="*/ 3533 w 3533"/>
                  <a:gd name="T5" fmla="*/ 8 h 9"/>
                  <a:gd name="T6" fmla="*/ 0 w 3533"/>
                  <a:gd name="T7" fmla="*/ 9 h 9"/>
                  <a:gd name="T8" fmla="*/ 0 w 3533"/>
                  <a:gd name="T9" fmla="*/ 1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33"/>
                  <a:gd name="T16" fmla="*/ 0 h 9"/>
                  <a:gd name="T17" fmla="*/ 3533 w 353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33" h="9">
                    <a:moveTo>
                      <a:pt x="0" y="1"/>
                    </a:moveTo>
                    <a:lnTo>
                      <a:pt x="3533" y="0"/>
                    </a:lnTo>
                    <a:lnTo>
                      <a:pt x="3533" y="8"/>
                    </a:lnTo>
                    <a:lnTo>
                      <a:pt x="0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A7EBB"/>
              </a:solidFill>
              <a:ln w="0">
                <a:solidFill>
                  <a:srgbClr val="4A7EB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pic>
            <p:nvPicPr>
              <p:cNvPr id="159" name="Picture 228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39" cy="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0" name="Picture 227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1" name="Picture 226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487" y="2427"/>
                <a:ext cx="1955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2" name="Picture 225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51" cy="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" name="Picture 224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223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5896" y="2513"/>
                <a:ext cx="667" cy="6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5" name="Rectangle 222"/>
              <p:cNvSpPr>
                <a:spLocks noChangeArrowheads="1"/>
              </p:cNvSpPr>
              <p:nvPr/>
            </p:nvSpPr>
            <p:spPr bwMode="auto">
              <a:xfrm>
                <a:off x="5373" y="2520"/>
                <a:ext cx="2055" cy="590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66" name="Rectangle 219"/>
              <p:cNvSpPr>
                <a:spLocks noChangeArrowheads="1"/>
              </p:cNvSpPr>
              <p:nvPr/>
            </p:nvSpPr>
            <p:spPr bwMode="auto">
              <a:xfrm>
                <a:off x="4841" y="2504"/>
                <a:ext cx="351" cy="607"/>
              </a:xfrm>
              <a:prstGeom prst="rect">
                <a:avLst/>
              </a:prstGeom>
              <a:solidFill>
                <a:srgbClr val="FCD5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167" name="Rectangle 216"/>
              <p:cNvSpPr>
                <a:spLocks noChangeArrowheads="1"/>
              </p:cNvSpPr>
              <p:nvPr/>
            </p:nvSpPr>
            <p:spPr bwMode="auto">
              <a:xfrm>
                <a:off x="6076" y="2520"/>
                <a:ext cx="714" cy="590"/>
              </a:xfrm>
              <a:prstGeom prst="rect">
                <a:avLst/>
              </a:prstGeom>
              <a:solidFill>
                <a:srgbClr val="558E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  <p:sp>
          <p:nvSpPr>
            <p:cNvPr id="135" name="Freeform 213"/>
            <p:cNvSpPr>
              <a:spLocks noEditPoints="1"/>
            </p:cNvSpPr>
            <p:nvPr/>
          </p:nvSpPr>
          <p:spPr bwMode="auto">
            <a:xfrm>
              <a:off x="3602738" y="3077462"/>
              <a:ext cx="30431" cy="1166112"/>
            </a:xfrm>
            <a:custGeom>
              <a:avLst/>
              <a:gdLst>
                <a:gd name="T0" fmla="*/ 2147483647 w 49"/>
                <a:gd name="T1" fmla="*/ 2147483647 h 1838"/>
                <a:gd name="T2" fmla="*/ 2147483647 w 49"/>
                <a:gd name="T3" fmla="*/ 2147483647 h 1838"/>
                <a:gd name="T4" fmla="*/ 2147483647 w 49"/>
                <a:gd name="T5" fmla="*/ 2147483647 h 1838"/>
                <a:gd name="T6" fmla="*/ 2147483647 w 49"/>
                <a:gd name="T7" fmla="*/ 0 h 1838"/>
                <a:gd name="T8" fmla="*/ 2147483647 w 49"/>
                <a:gd name="T9" fmla="*/ 2147483647 h 1838"/>
                <a:gd name="T10" fmla="*/ 2147483647 w 49"/>
                <a:gd name="T11" fmla="*/ 2147483647 h 1838"/>
                <a:gd name="T12" fmla="*/ 2147483647 w 49"/>
                <a:gd name="T13" fmla="*/ 2147483647 h 1838"/>
                <a:gd name="T14" fmla="*/ 2147483647 w 49"/>
                <a:gd name="T15" fmla="*/ 2147483647 h 1838"/>
                <a:gd name="T16" fmla="*/ 2147483647 w 49"/>
                <a:gd name="T17" fmla="*/ 2147483647 h 1838"/>
                <a:gd name="T18" fmla="*/ 2147483647 w 49"/>
                <a:gd name="T19" fmla="*/ 2147483647 h 1838"/>
                <a:gd name="T20" fmla="*/ 2147483647 w 49"/>
                <a:gd name="T21" fmla="*/ 2147483647 h 1838"/>
                <a:gd name="T22" fmla="*/ 2147483647 w 49"/>
                <a:gd name="T23" fmla="*/ 2147483647 h 1838"/>
                <a:gd name="T24" fmla="*/ 2147483647 w 49"/>
                <a:gd name="T25" fmla="*/ 2147483647 h 1838"/>
                <a:gd name="T26" fmla="*/ 2147483647 w 49"/>
                <a:gd name="T27" fmla="*/ 2147483647 h 1838"/>
                <a:gd name="T28" fmla="*/ 2147483647 w 49"/>
                <a:gd name="T29" fmla="*/ 2147483647 h 1838"/>
                <a:gd name="T30" fmla="*/ 2147483647 w 49"/>
                <a:gd name="T31" fmla="*/ 2147483647 h 1838"/>
                <a:gd name="T32" fmla="*/ 2147483647 w 49"/>
                <a:gd name="T33" fmla="*/ 2147483647 h 1838"/>
                <a:gd name="T34" fmla="*/ 2147483647 w 49"/>
                <a:gd name="T35" fmla="*/ 2147483647 h 1838"/>
                <a:gd name="T36" fmla="*/ 2147483647 w 49"/>
                <a:gd name="T37" fmla="*/ 2147483647 h 1838"/>
                <a:gd name="T38" fmla="*/ 2147483647 w 49"/>
                <a:gd name="T39" fmla="*/ 2147483647 h 1838"/>
                <a:gd name="T40" fmla="*/ 2147483647 w 49"/>
                <a:gd name="T41" fmla="*/ 2147483647 h 1838"/>
                <a:gd name="T42" fmla="*/ 2147483647 w 49"/>
                <a:gd name="T43" fmla="*/ 2147483647 h 1838"/>
                <a:gd name="T44" fmla="*/ 2147483647 w 49"/>
                <a:gd name="T45" fmla="*/ 2147483647 h 1838"/>
                <a:gd name="T46" fmla="*/ 2147483647 w 49"/>
                <a:gd name="T47" fmla="*/ 2147483647 h 1838"/>
                <a:gd name="T48" fmla="*/ 2147483647 w 49"/>
                <a:gd name="T49" fmla="*/ 2147483647 h 1838"/>
                <a:gd name="T50" fmla="*/ 2147483647 w 49"/>
                <a:gd name="T51" fmla="*/ 2147483647 h 1838"/>
                <a:gd name="T52" fmla="*/ 2147483647 w 49"/>
                <a:gd name="T53" fmla="*/ 2147483647 h 1838"/>
                <a:gd name="T54" fmla="*/ 2147483647 w 49"/>
                <a:gd name="T55" fmla="*/ 2147483647 h 1838"/>
                <a:gd name="T56" fmla="*/ 2147483647 w 49"/>
                <a:gd name="T57" fmla="*/ 2147483647 h 1838"/>
                <a:gd name="T58" fmla="*/ 2147483647 w 49"/>
                <a:gd name="T59" fmla="*/ 2147483647 h 1838"/>
                <a:gd name="T60" fmla="*/ 2147483647 w 49"/>
                <a:gd name="T61" fmla="*/ 2147483647 h 1838"/>
                <a:gd name="T62" fmla="*/ 2147483647 w 49"/>
                <a:gd name="T63" fmla="*/ 2147483647 h 1838"/>
                <a:gd name="T64" fmla="*/ 2147483647 w 49"/>
                <a:gd name="T65" fmla="*/ 2147483647 h 1838"/>
                <a:gd name="T66" fmla="*/ 2147483647 w 49"/>
                <a:gd name="T67" fmla="*/ 2147483647 h 1838"/>
                <a:gd name="T68" fmla="*/ 2147483647 w 49"/>
                <a:gd name="T69" fmla="*/ 2147483647 h 1838"/>
                <a:gd name="T70" fmla="*/ 2147483647 w 49"/>
                <a:gd name="T71" fmla="*/ 2147483647 h 1838"/>
                <a:gd name="T72" fmla="*/ 2147483647 w 49"/>
                <a:gd name="T73" fmla="*/ 2147483647 h 1838"/>
                <a:gd name="T74" fmla="*/ 2147483647 w 49"/>
                <a:gd name="T75" fmla="*/ 2147483647 h 1838"/>
                <a:gd name="T76" fmla="*/ 2147483647 w 49"/>
                <a:gd name="T77" fmla="*/ 2147483647 h 1838"/>
                <a:gd name="T78" fmla="*/ 2147483647 w 49"/>
                <a:gd name="T79" fmla="*/ 2147483647 h 1838"/>
                <a:gd name="T80" fmla="*/ 2147483647 w 49"/>
                <a:gd name="T81" fmla="*/ 2147483647 h 1838"/>
                <a:gd name="T82" fmla="*/ 2147483647 w 49"/>
                <a:gd name="T83" fmla="*/ 2147483647 h 1838"/>
                <a:gd name="T84" fmla="*/ 2147483647 w 49"/>
                <a:gd name="T85" fmla="*/ 2147483647 h 1838"/>
                <a:gd name="T86" fmla="*/ 2147483647 w 49"/>
                <a:gd name="T87" fmla="*/ 2147483647 h 1838"/>
                <a:gd name="T88" fmla="*/ 2147483647 w 49"/>
                <a:gd name="T89" fmla="*/ 2147483647 h 1838"/>
                <a:gd name="T90" fmla="*/ 2147483647 w 49"/>
                <a:gd name="T91" fmla="*/ 2147483647 h 1838"/>
                <a:gd name="T92" fmla="*/ 2147483647 w 49"/>
                <a:gd name="T93" fmla="*/ 2147483647 h 1838"/>
                <a:gd name="T94" fmla="*/ 0 w 49"/>
                <a:gd name="T95" fmla="*/ 2147483647 h 1838"/>
                <a:gd name="T96" fmla="*/ 2147483647 w 49"/>
                <a:gd name="T97" fmla="*/ 2147483647 h 1838"/>
                <a:gd name="T98" fmla="*/ 2147483647 w 49"/>
                <a:gd name="T99" fmla="*/ 2147483647 h 18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"/>
                <a:gd name="T151" fmla="*/ 0 h 1838"/>
                <a:gd name="T152" fmla="*/ 49 w 49"/>
                <a:gd name="T153" fmla="*/ 1838 h 183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" h="1838">
                  <a:moveTo>
                    <a:pt x="49" y="1"/>
                  </a:moveTo>
                  <a:lnTo>
                    <a:pt x="49" y="142"/>
                  </a:lnTo>
                  <a:lnTo>
                    <a:pt x="2" y="142"/>
                  </a:lnTo>
                  <a:lnTo>
                    <a:pt x="2" y="0"/>
                  </a:lnTo>
                  <a:lnTo>
                    <a:pt x="49" y="1"/>
                  </a:lnTo>
                  <a:close/>
                  <a:moveTo>
                    <a:pt x="49" y="189"/>
                  </a:moveTo>
                  <a:lnTo>
                    <a:pt x="49" y="330"/>
                  </a:lnTo>
                  <a:lnTo>
                    <a:pt x="2" y="330"/>
                  </a:lnTo>
                  <a:lnTo>
                    <a:pt x="2" y="189"/>
                  </a:lnTo>
                  <a:lnTo>
                    <a:pt x="49" y="189"/>
                  </a:lnTo>
                  <a:close/>
                  <a:moveTo>
                    <a:pt x="49" y="377"/>
                  </a:moveTo>
                  <a:lnTo>
                    <a:pt x="48" y="519"/>
                  </a:lnTo>
                  <a:lnTo>
                    <a:pt x="1" y="519"/>
                  </a:lnTo>
                  <a:lnTo>
                    <a:pt x="2" y="377"/>
                  </a:lnTo>
                  <a:lnTo>
                    <a:pt x="49" y="377"/>
                  </a:lnTo>
                  <a:close/>
                  <a:moveTo>
                    <a:pt x="48" y="566"/>
                  </a:moveTo>
                  <a:lnTo>
                    <a:pt x="48" y="707"/>
                  </a:lnTo>
                  <a:lnTo>
                    <a:pt x="1" y="707"/>
                  </a:lnTo>
                  <a:lnTo>
                    <a:pt x="1" y="566"/>
                  </a:lnTo>
                  <a:lnTo>
                    <a:pt x="48" y="566"/>
                  </a:lnTo>
                  <a:close/>
                  <a:moveTo>
                    <a:pt x="48" y="754"/>
                  </a:moveTo>
                  <a:lnTo>
                    <a:pt x="48" y="896"/>
                  </a:lnTo>
                  <a:lnTo>
                    <a:pt x="1" y="896"/>
                  </a:lnTo>
                  <a:lnTo>
                    <a:pt x="1" y="754"/>
                  </a:lnTo>
                  <a:lnTo>
                    <a:pt x="48" y="754"/>
                  </a:lnTo>
                  <a:close/>
                  <a:moveTo>
                    <a:pt x="48" y="943"/>
                  </a:moveTo>
                  <a:lnTo>
                    <a:pt x="48" y="1084"/>
                  </a:lnTo>
                  <a:lnTo>
                    <a:pt x="1" y="1084"/>
                  </a:lnTo>
                  <a:lnTo>
                    <a:pt x="1" y="943"/>
                  </a:lnTo>
                  <a:lnTo>
                    <a:pt x="48" y="943"/>
                  </a:lnTo>
                  <a:close/>
                  <a:moveTo>
                    <a:pt x="48" y="1131"/>
                  </a:moveTo>
                  <a:lnTo>
                    <a:pt x="48" y="1273"/>
                  </a:lnTo>
                  <a:lnTo>
                    <a:pt x="1" y="1273"/>
                  </a:lnTo>
                  <a:lnTo>
                    <a:pt x="1" y="1131"/>
                  </a:lnTo>
                  <a:lnTo>
                    <a:pt x="48" y="1131"/>
                  </a:lnTo>
                  <a:close/>
                  <a:moveTo>
                    <a:pt x="48" y="1320"/>
                  </a:moveTo>
                  <a:lnTo>
                    <a:pt x="48" y="1461"/>
                  </a:lnTo>
                  <a:lnTo>
                    <a:pt x="1" y="1461"/>
                  </a:lnTo>
                  <a:lnTo>
                    <a:pt x="1" y="1320"/>
                  </a:lnTo>
                  <a:lnTo>
                    <a:pt x="48" y="1320"/>
                  </a:lnTo>
                  <a:close/>
                  <a:moveTo>
                    <a:pt x="48" y="1508"/>
                  </a:moveTo>
                  <a:lnTo>
                    <a:pt x="48" y="1650"/>
                  </a:lnTo>
                  <a:lnTo>
                    <a:pt x="1" y="1650"/>
                  </a:lnTo>
                  <a:lnTo>
                    <a:pt x="1" y="1508"/>
                  </a:lnTo>
                  <a:lnTo>
                    <a:pt x="48" y="1508"/>
                  </a:lnTo>
                  <a:close/>
                  <a:moveTo>
                    <a:pt x="48" y="1697"/>
                  </a:moveTo>
                  <a:lnTo>
                    <a:pt x="47" y="1838"/>
                  </a:lnTo>
                  <a:lnTo>
                    <a:pt x="0" y="1838"/>
                  </a:lnTo>
                  <a:lnTo>
                    <a:pt x="1" y="1697"/>
                  </a:lnTo>
                  <a:lnTo>
                    <a:pt x="48" y="1697"/>
                  </a:lnTo>
                  <a:close/>
                </a:path>
              </a:pathLst>
            </a:custGeom>
            <a:solidFill>
              <a:srgbClr val="7030A0"/>
            </a:solidFill>
            <a:ln w="0">
              <a:solidFill>
                <a:srgbClr val="7030A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</p:grpSp>
      <p:sp>
        <p:nvSpPr>
          <p:cNvPr id="134" name="Titre 6"/>
          <p:cNvSpPr>
            <a:spLocks noGrp="1"/>
          </p:cNvSpPr>
          <p:nvPr>
            <p:ph type="title"/>
          </p:nvPr>
        </p:nvSpPr>
        <p:spPr>
          <a:xfrm>
            <a:off x="1714479" y="71414"/>
            <a:ext cx="7143801" cy="714380"/>
          </a:xfrm>
        </p:spPr>
        <p:txBody>
          <a:bodyPr>
            <a:normAutofit fontScale="90000"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- </a:t>
            </a:r>
            <a:r>
              <a:rPr lang="fr-FR" sz="2400" dirty="0" err="1" smtClean="0">
                <a:cs typeface="Lucida Sans Unicode" pitchFamily="34" charset="0"/>
              </a:rPr>
              <a:t>Sensitivity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analysis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rank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pic>
        <p:nvPicPr>
          <p:cNvPr id="91" name="Image 90" descr="Ssortalv_PRCC_zoom_1e0_1e4_yrs.png"/>
          <p:cNvPicPr>
            <a:picLocks noChangeAspect="1"/>
          </p:cNvPicPr>
          <p:nvPr/>
        </p:nvPicPr>
        <p:blipFill>
          <a:blip r:embed="rId26" cstate="print"/>
          <a:srcRect t="14310" r="27473"/>
          <a:stretch>
            <a:fillRect/>
          </a:stretch>
        </p:blipFill>
        <p:spPr>
          <a:xfrm>
            <a:off x="166576" y="2119263"/>
            <a:ext cx="3762482" cy="2881373"/>
          </a:xfrm>
          <a:prstGeom prst="rect">
            <a:avLst/>
          </a:prstGeom>
        </p:spPr>
      </p:pic>
      <p:pic>
        <p:nvPicPr>
          <p:cNvPr id="94" name="Image 93" descr="alveole_ouverte_a_droite_PRCC_zoom_1e0_1e4_yrs.png"/>
          <p:cNvPicPr>
            <a:picLocks noChangeAspect="1"/>
          </p:cNvPicPr>
          <p:nvPr/>
        </p:nvPicPr>
        <p:blipFill>
          <a:blip r:embed="rId27" cstate="print"/>
          <a:srcRect l="71279" t="13837" r="-1572" b="10062"/>
          <a:stretch>
            <a:fillRect/>
          </a:stretch>
        </p:blipFill>
        <p:spPr>
          <a:xfrm>
            <a:off x="7000892" y="857232"/>
            <a:ext cx="1496698" cy="2554902"/>
          </a:xfrm>
          <a:prstGeom prst="rect">
            <a:avLst/>
          </a:prstGeom>
        </p:spPr>
      </p:pic>
      <p:sp>
        <p:nvSpPr>
          <p:cNvPr id="133" name="Rectangle 1705"/>
          <p:cNvSpPr>
            <a:spLocks noChangeArrowheads="1"/>
          </p:cNvSpPr>
          <p:nvPr/>
        </p:nvSpPr>
        <p:spPr bwMode="auto">
          <a:xfrm>
            <a:off x="5643570" y="2500306"/>
            <a:ext cx="135732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400" b="1" dirty="0" smtClean="0">
                <a:solidFill>
                  <a:srgbClr val="FF0000"/>
                </a:solidFill>
                <a:latin typeface="Lucida Sans" pitchFamily="34" charset="0"/>
              </a:rPr>
              <a:t>Axial pathway</a:t>
            </a:r>
            <a:endParaRPr lang="fr-FR" sz="1400" dirty="0">
              <a:solidFill>
                <a:srgbClr val="FF0000"/>
              </a:solidFill>
              <a:latin typeface="Lucida Sans" pitchFamily="34" charset="0"/>
            </a:endParaRPr>
          </a:p>
        </p:txBody>
      </p:sp>
      <p:sp>
        <p:nvSpPr>
          <p:cNvPr id="95" name="Espace réservé du numéro de diapositive 9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19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Framework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45" name="Rectangle 44"/>
          <p:cNvSpPr/>
          <p:nvPr/>
        </p:nvSpPr>
        <p:spPr bwMode="auto">
          <a:xfrm>
            <a:off x="112713" y="3357562"/>
            <a:ext cx="8910637" cy="2908299"/>
          </a:xfrm>
          <a:prstGeom prst="rect">
            <a:avLst/>
          </a:prstGeom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6" name="Text Box 12"/>
          <p:cNvSpPr txBox="1">
            <a:spLocks noChangeArrowheads="1"/>
          </p:cNvSpPr>
          <p:nvPr/>
        </p:nvSpPr>
        <p:spPr bwMode="auto">
          <a:xfrm>
            <a:off x="60325" y="1379533"/>
            <a:ext cx="8978900" cy="1477963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69875" indent="-269875">
              <a:buFont typeface="Wingdings" pitchFamily="2" charset="2"/>
              <a:buChar char="ü"/>
              <a:defRPr/>
            </a:pPr>
            <a:r>
              <a:rPr lang="fr-FR" sz="18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Quantify</a:t>
            </a:r>
            <a:r>
              <a:rPr lang="fr-FR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effects</a:t>
            </a:r>
            <a:r>
              <a:rPr lang="fr-FR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 of </a:t>
            </a:r>
            <a:r>
              <a:rPr lang="fr-FR" sz="18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uncertainty</a:t>
            </a:r>
            <a:r>
              <a:rPr lang="fr-FR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 of input </a:t>
            </a:r>
            <a:r>
              <a:rPr lang="fr-FR" sz="18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parameters</a:t>
            </a:r>
            <a:r>
              <a:rPr lang="fr-FR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en-GB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on nuclide migration through the host rock and the disposal structures, in a PA context (French Case)</a:t>
            </a:r>
          </a:p>
          <a:p>
            <a:pPr>
              <a:buFont typeface="Wingdings" pitchFamily="2" charset="2"/>
              <a:buNone/>
              <a:defRPr/>
            </a:pPr>
            <a:endParaRPr lang="en-GB" sz="1800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 marL="360363" indent="-360363">
              <a:buFont typeface="Wingdings" pitchFamily="2" charset="2"/>
              <a:buChar char="ü"/>
              <a:defRPr/>
            </a:pPr>
            <a:r>
              <a:rPr lang="en-GB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Compare </a:t>
            </a:r>
            <a:r>
              <a:rPr lang="en-GB" sz="18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methods</a:t>
            </a:r>
            <a:r>
              <a:rPr lang="en-GB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 and </a:t>
            </a:r>
            <a:r>
              <a:rPr lang="en-GB" sz="18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tools</a:t>
            </a:r>
            <a:r>
              <a:rPr lang="en-GB" sz="1800" dirty="0">
                <a:solidFill>
                  <a:schemeClr val="tx2"/>
                </a:solidFill>
                <a:effectLst/>
                <a:latin typeface="Arial Narrow" pitchFamily="34" charset="0"/>
              </a:rPr>
              <a:t> on the treatment of uncertainties (advantages, drawbacks, kinds of indicators, …)</a:t>
            </a:r>
            <a:endParaRPr lang="fr-FR" sz="1800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827079" y="857232"/>
            <a:ext cx="2530475" cy="369888"/>
          </a:xfrm>
          <a:prstGeom prst="rect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PAMINA – RTDC4 – WP4.3</a:t>
            </a:r>
          </a:p>
        </p:txBody>
      </p:sp>
      <p:sp>
        <p:nvSpPr>
          <p:cNvPr id="48" name="ZoneTexte 10"/>
          <p:cNvSpPr txBox="1">
            <a:spLocks noChangeArrowheads="1"/>
          </p:cNvSpPr>
          <p:nvPr/>
        </p:nvSpPr>
        <p:spPr bwMode="auto">
          <a:xfrm>
            <a:off x="7427913" y="1019161"/>
            <a:ext cx="14319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600" b="1" dirty="0">
                <a:solidFill>
                  <a:srgbClr val="0000FF"/>
                </a:solidFill>
                <a:effectLst/>
                <a:latin typeface="Arial Narrow" pitchFamily="34" charset="0"/>
              </a:rPr>
              <a:t>Main objectives</a:t>
            </a:r>
          </a:p>
        </p:txBody>
      </p:sp>
      <p:sp>
        <p:nvSpPr>
          <p:cNvPr id="49" name="Virage 48"/>
          <p:cNvSpPr/>
          <p:nvPr/>
        </p:nvSpPr>
        <p:spPr bwMode="auto">
          <a:xfrm rot="5400000">
            <a:off x="3415409" y="915088"/>
            <a:ext cx="517161" cy="367259"/>
          </a:xfrm>
          <a:prstGeom prst="bent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50" name="Text Box 14"/>
          <p:cNvSpPr txBox="1">
            <a:spLocks noChangeArrowheads="1"/>
          </p:cNvSpPr>
          <p:nvPr/>
        </p:nvSpPr>
        <p:spPr bwMode="auto">
          <a:xfrm>
            <a:off x="7339013" y="3019425"/>
            <a:ext cx="16954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600" b="1" dirty="0">
                <a:solidFill>
                  <a:srgbClr val="0000FF"/>
                </a:solidFill>
                <a:effectLst/>
                <a:latin typeface="Arial Narrow" pitchFamily="34" charset="0"/>
              </a:rPr>
              <a:t>Schedule (</a:t>
            </a:r>
            <a:r>
              <a:rPr lang="fr-FR" sz="1600" b="1" dirty="0" err="1">
                <a:solidFill>
                  <a:srgbClr val="0000FF"/>
                </a:solidFill>
                <a:effectLst/>
                <a:latin typeface="Arial Narrow" pitchFamily="34" charset="0"/>
              </a:rPr>
              <a:t>months</a:t>
            </a:r>
            <a:r>
              <a:rPr lang="fr-FR" sz="1600" b="1" dirty="0">
                <a:solidFill>
                  <a:srgbClr val="0000FF"/>
                </a:solidFill>
                <a:effectLst/>
                <a:latin typeface="Arial Narrow" pitchFamily="34" charset="0"/>
              </a:rPr>
              <a:t>)</a:t>
            </a:r>
          </a:p>
        </p:txBody>
      </p:sp>
      <p:sp>
        <p:nvSpPr>
          <p:cNvPr id="51" name="Flèche vers le bas 50"/>
          <p:cNvSpPr/>
          <p:nvPr/>
        </p:nvSpPr>
        <p:spPr bwMode="auto">
          <a:xfrm>
            <a:off x="3640263" y="2892867"/>
            <a:ext cx="217357" cy="464695"/>
          </a:xfrm>
          <a:prstGeom prst="down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 dirty="0">
              <a:solidFill>
                <a:srgbClr val="0000FF"/>
              </a:solidFill>
            </a:endParaRPr>
          </a:p>
        </p:txBody>
      </p:sp>
      <p:sp>
        <p:nvSpPr>
          <p:cNvPr id="52" name="Text Box 63"/>
          <p:cNvSpPr txBox="1">
            <a:spLocks noChangeArrowheads="1"/>
          </p:cNvSpPr>
          <p:nvPr/>
        </p:nvSpPr>
        <p:spPr bwMode="auto">
          <a:xfrm>
            <a:off x="261042" y="4066294"/>
            <a:ext cx="3453702" cy="1077218"/>
          </a:xfrm>
          <a:prstGeom prst="rect">
            <a:avLst/>
          </a:prstGeom>
          <a:solidFill>
            <a:srgbClr val="A0D2F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2D</a:t>
            </a:r>
            <a:r>
              <a:rPr lang="fr-FR" sz="1600" dirty="0">
                <a:solidFill>
                  <a:schemeClr val="accent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ILW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(</a:t>
            </a:r>
            <a:r>
              <a:rPr lang="fr-FR" sz="1600" b="1" dirty="0" err="1">
                <a:solidFill>
                  <a:srgbClr val="800000"/>
                </a:solidFill>
                <a:effectLst/>
                <a:latin typeface="Arial Narrow" pitchFamily="34" charset="0"/>
              </a:rPr>
              <a:t>simplified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dirty="0" err="1">
                <a:solidFill>
                  <a:srgbClr val="800000"/>
                </a:solidFill>
                <a:effectLst/>
                <a:latin typeface="Arial Narrow" pitchFamily="34" charset="0"/>
              </a:rPr>
              <a:t>geometry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)</a:t>
            </a:r>
            <a:endParaRPr lang="fr-FR" sz="1600" b="1" dirty="0">
              <a:solidFill>
                <a:srgbClr val="C00000"/>
              </a:solidFill>
              <a:effectLst/>
              <a:latin typeface="Arial Narrow" pitchFamily="34" charset="0"/>
            </a:endParaRPr>
          </a:p>
          <a:p>
            <a:pPr>
              <a:defRPr/>
            </a:pPr>
            <a:endParaRPr lang="fr-FR" sz="1600" dirty="0">
              <a:solidFill>
                <a:schemeClr val="accent2"/>
              </a:solidFill>
              <a:effectLst/>
              <a:latin typeface="Arial Narrow" pitchFamily="34" charset="0"/>
            </a:endParaRPr>
          </a:p>
          <a:p>
            <a:pPr>
              <a:buFontTx/>
              <a:buChar char="-"/>
              <a:defRPr/>
            </a:pP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Monte-Carlo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method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uncertainty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and </a:t>
            </a:r>
          </a:p>
          <a:p>
            <a:pPr>
              <a:defRPr/>
            </a:pP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		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endParaRPr lang="fr-FR" sz="1600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53" name="Text Box 64"/>
          <p:cNvSpPr txBox="1">
            <a:spLocks noChangeArrowheads="1"/>
          </p:cNvSpPr>
          <p:nvPr/>
        </p:nvSpPr>
        <p:spPr bwMode="auto">
          <a:xfrm>
            <a:off x="1969897" y="5500702"/>
            <a:ext cx="3887987" cy="584775"/>
          </a:xfrm>
          <a:prstGeom prst="rect">
            <a:avLst/>
          </a:prstGeom>
          <a:solidFill>
            <a:srgbClr val="A0D2F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buFontTx/>
              <a:buChar char="-"/>
              <a:defRPr/>
            </a:pP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ANDRA</a:t>
            </a:r>
            <a:r>
              <a:rPr lang="fr-FR" sz="16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: Alliances Platform  + URANIE (CEA)</a:t>
            </a:r>
          </a:p>
          <a:p>
            <a:pPr>
              <a:buFontTx/>
              <a:buChar char="-"/>
              <a:defRPr/>
            </a:pPr>
            <a:r>
              <a:rPr lang="fr-FR" sz="1600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JRC</a:t>
            </a:r>
            <a:r>
              <a:rPr lang="fr-FR" sz="16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Goldsim</a:t>
            </a:r>
            <a:endParaRPr lang="fr-FR" sz="1600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6000760" y="5643578"/>
            <a:ext cx="6191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600" b="1" dirty="0">
                <a:solidFill>
                  <a:srgbClr val="0000FF"/>
                </a:solidFill>
                <a:effectLst/>
                <a:latin typeface="Arial Narrow" pitchFamily="34" charset="0"/>
              </a:rPr>
              <a:t>Tools</a:t>
            </a:r>
          </a:p>
        </p:txBody>
      </p:sp>
      <p:sp>
        <p:nvSpPr>
          <p:cNvPr id="56" name="Text Box 63"/>
          <p:cNvSpPr txBox="1">
            <a:spLocks noChangeArrowheads="1"/>
          </p:cNvSpPr>
          <p:nvPr/>
        </p:nvSpPr>
        <p:spPr bwMode="auto">
          <a:xfrm>
            <a:off x="4149860" y="4066294"/>
            <a:ext cx="4708420" cy="1077218"/>
          </a:xfrm>
          <a:prstGeom prst="rect">
            <a:avLst/>
          </a:prstGeom>
          <a:solidFill>
            <a:srgbClr val="A0D2F1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3D</a:t>
            </a:r>
            <a:r>
              <a:rPr lang="fr-FR" sz="1600" dirty="0">
                <a:solidFill>
                  <a:schemeClr val="accent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ILW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disposal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cell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(more </a:t>
            </a:r>
            <a:r>
              <a:rPr lang="fr-FR" sz="1600" b="1" dirty="0" err="1">
                <a:solidFill>
                  <a:srgbClr val="800000"/>
                </a:solidFill>
                <a:effectLst/>
                <a:latin typeface="Arial Narrow" pitchFamily="34" charset="0"/>
              </a:rPr>
              <a:t>realistic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dirty="0" err="1">
                <a:solidFill>
                  <a:srgbClr val="800000"/>
                </a:solidFill>
                <a:effectLst/>
                <a:latin typeface="Arial Narrow" pitchFamily="34" charset="0"/>
              </a:rPr>
              <a:t>geometry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)</a:t>
            </a:r>
          </a:p>
          <a:p>
            <a:pPr>
              <a:defRPr/>
            </a:pPr>
            <a:endParaRPr lang="fr-FR" sz="1400" dirty="0">
              <a:solidFill>
                <a:schemeClr val="accent2"/>
              </a:solidFill>
              <a:effectLst/>
              <a:latin typeface="Arial Narrow" pitchFamily="34" charset="0"/>
            </a:endParaRPr>
          </a:p>
          <a:p>
            <a:pPr>
              <a:buFontTx/>
              <a:buChar char="-"/>
              <a:defRPr/>
            </a:pP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Monte-Carlo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method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uncertainty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and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endParaRPr lang="fr-FR" sz="1600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>
              <a:buFontTx/>
              <a:buChar char="-"/>
              <a:defRPr/>
            </a:pPr>
            <a:r>
              <a:rPr lang="fr-FR" sz="1600" dirty="0">
                <a:solidFill>
                  <a:srgbClr val="800000"/>
                </a:solidFill>
                <a:effectLst/>
                <a:latin typeface="Arial Narrow" pitchFamily="34" charset="0"/>
              </a:rPr>
              <a:t> </a:t>
            </a:r>
            <a:r>
              <a:rPr lang="fr-FR" sz="1600" b="1" dirty="0" err="1">
                <a:solidFill>
                  <a:srgbClr val="800000"/>
                </a:solidFill>
                <a:effectLst/>
                <a:latin typeface="Arial Narrow" pitchFamily="34" charset="0"/>
              </a:rPr>
              <a:t>response</a:t>
            </a:r>
            <a:r>
              <a:rPr lang="fr-FR" sz="1600" b="1" dirty="0">
                <a:solidFill>
                  <a:srgbClr val="800000"/>
                </a:solidFill>
                <a:effectLst/>
                <a:latin typeface="Arial Narrow" pitchFamily="34" charset="0"/>
              </a:rPr>
              <a:t> surface</a:t>
            </a:r>
          </a:p>
        </p:txBody>
      </p:sp>
      <p:sp>
        <p:nvSpPr>
          <p:cNvPr id="57" name="ZoneTexte 24"/>
          <p:cNvSpPr txBox="1">
            <a:spLocks noChangeArrowheads="1"/>
          </p:cNvSpPr>
          <p:nvPr/>
        </p:nvSpPr>
        <p:spPr bwMode="auto">
          <a:xfrm>
            <a:off x="231775" y="5176852"/>
            <a:ext cx="17240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500" b="1" i="1" dirty="0">
                <a:solidFill>
                  <a:srgbClr val="FF0000"/>
                </a:solidFill>
                <a:effectLst/>
                <a:latin typeface="Lucida Sans" pitchFamily="34" charset="0"/>
                <a:cs typeface="Lucida Sans" pitchFamily="34" charset="0"/>
              </a:rPr>
              <a:t>1</a:t>
            </a:r>
            <a:r>
              <a:rPr lang="fr-FR" sz="1500" b="1" i="1" baseline="30000" dirty="0">
                <a:solidFill>
                  <a:srgbClr val="FF0000"/>
                </a:solidFill>
                <a:effectLst/>
                <a:latin typeface="Lucida Sans" pitchFamily="34" charset="0"/>
                <a:cs typeface="Lucida Sans" pitchFamily="34" charset="0"/>
              </a:rPr>
              <a:t>st</a:t>
            </a:r>
            <a:r>
              <a:rPr lang="fr-FR" sz="1500" b="1" i="1" dirty="0">
                <a:solidFill>
                  <a:srgbClr val="FF0000"/>
                </a:solidFill>
                <a:effectLst/>
                <a:latin typeface="Lucida Sans" pitchFamily="34" charset="0"/>
                <a:cs typeface="Lucida Sans" pitchFamily="34" charset="0"/>
              </a:rPr>
              <a:t> benchmark </a:t>
            </a:r>
          </a:p>
        </p:txBody>
      </p:sp>
      <p:sp>
        <p:nvSpPr>
          <p:cNvPr id="58" name="ZoneTexte 25"/>
          <p:cNvSpPr txBox="1">
            <a:spLocks noChangeArrowheads="1"/>
          </p:cNvSpPr>
          <p:nvPr/>
        </p:nvSpPr>
        <p:spPr bwMode="auto">
          <a:xfrm>
            <a:off x="7002463" y="5176852"/>
            <a:ext cx="17240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500" b="1" i="1" dirty="0">
                <a:solidFill>
                  <a:srgbClr val="FF0000"/>
                </a:solidFill>
                <a:effectLst/>
                <a:latin typeface="Lucida Sans" pitchFamily="34" charset="0"/>
                <a:cs typeface="Lucida Sans" pitchFamily="34" charset="0"/>
              </a:rPr>
              <a:t>2</a:t>
            </a:r>
            <a:r>
              <a:rPr lang="fr-FR" sz="1500" b="1" i="1" baseline="30000" dirty="0">
                <a:solidFill>
                  <a:srgbClr val="FF0000"/>
                </a:solidFill>
                <a:effectLst/>
                <a:latin typeface="Lucida Sans" pitchFamily="34" charset="0"/>
                <a:cs typeface="Lucida Sans" pitchFamily="34" charset="0"/>
              </a:rPr>
              <a:t>nd</a:t>
            </a:r>
            <a:r>
              <a:rPr lang="fr-FR" sz="1500" b="1" i="1" dirty="0">
                <a:solidFill>
                  <a:srgbClr val="FF0000"/>
                </a:solidFill>
                <a:effectLst/>
                <a:latin typeface="Lucida Sans" pitchFamily="34" charset="0"/>
                <a:cs typeface="Lucida Sans" pitchFamily="34" charset="0"/>
              </a:rPr>
              <a:t> benchmark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429000"/>
            <a:ext cx="8620112" cy="57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9" name="Connecteur droit 28"/>
          <p:cNvCxnSpPr/>
          <p:nvPr/>
        </p:nvCxnSpPr>
        <p:spPr>
          <a:xfrm rot="16200000" flipH="1">
            <a:off x="3353578" y="4639470"/>
            <a:ext cx="1143008" cy="7952"/>
          </a:xfrm>
          <a:prstGeom prst="line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3143240" y="4032187"/>
            <a:ext cx="78581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 rot="5400000">
            <a:off x="2817794" y="3683008"/>
            <a:ext cx="650893" cy="0"/>
          </a:xfrm>
          <a:prstGeom prst="line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ce réservé du numéro de diapositive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2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Response</a:t>
            </a:r>
            <a:r>
              <a:rPr lang="fr-FR" sz="2400" dirty="0" smtClean="0">
                <a:cs typeface="Lucida Sans Unicode" pitchFamily="34" charset="0"/>
              </a:rPr>
              <a:t> surfaces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: description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00034" y="928670"/>
            <a:ext cx="86998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Response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surfaces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method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complementary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/alternative technique for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analysis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in case of « 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complex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cases »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allowing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to carry out a large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number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of simulations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at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low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cost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058988" y="1560502"/>
            <a:ext cx="5049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Description of the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different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steps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for the 3D test-case </a:t>
            </a:r>
          </a:p>
        </p:txBody>
      </p:sp>
      <p:pic>
        <p:nvPicPr>
          <p:cNvPr id="9" name="Image 8" descr="CEA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5072195"/>
            <a:ext cx="1104900" cy="11049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238256" y="5230852"/>
            <a:ext cx="2890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 smtClean="0">
                <a:latin typeface="Lucida Sans" pitchFamily="34" charset="0"/>
                <a:cs typeface="Lucida Sans" pitchFamily="34" charset="0"/>
              </a:rPr>
              <a:t>J.-M. Martinez and F. </a:t>
            </a:r>
            <a:r>
              <a:rPr lang="fr-FR" sz="1400" b="1" dirty="0" err="1" smtClean="0">
                <a:latin typeface="Lucida Sans" pitchFamily="34" charset="0"/>
                <a:cs typeface="Lucida Sans" pitchFamily="34" charset="0"/>
              </a:rPr>
              <a:t>Gaudier</a:t>
            </a:r>
            <a:endParaRPr lang="fr-FR" sz="1400" b="1" dirty="0" smtClean="0">
              <a:latin typeface="Lucida Sans" pitchFamily="34" charset="0"/>
              <a:cs typeface="Lucida Sans" pitchFamily="34" charset="0"/>
            </a:endParaRPr>
          </a:p>
          <a:p>
            <a:r>
              <a:rPr lang="fr-FR" sz="1400" i="1" dirty="0" smtClean="0">
                <a:latin typeface="Lucida Sans" pitchFamily="34" charset="0"/>
                <a:cs typeface="Lucida Sans" pitchFamily="34" charset="0"/>
              </a:rPr>
              <a:t>(CEA/DEN/DM2S)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936632"/>
            <a:ext cx="4643470" cy="453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000240"/>
            <a:ext cx="3296261" cy="288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20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Response</a:t>
            </a:r>
            <a:r>
              <a:rPr lang="fr-FR" sz="2400" dirty="0" smtClean="0">
                <a:cs typeface="Lucida Sans Unicode" pitchFamily="34" charset="0"/>
              </a:rPr>
              <a:t> surfaces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: validation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36605" y="928670"/>
            <a:ext cx="86004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Response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surfaces: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validation (1st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indicator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: 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maximum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molar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rate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coming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out of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clay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(S1))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85720" y="1285860"/>
            <a:ext cx="8572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Comparison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{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Numerical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model /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metamodel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(NN, CP)} for 1000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samplings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(Monte-Carlo/LHS) </a:t>
            </a:r>
            <a:endParaRPr lang="fr-FR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82250" y="1701791"/>
            <a:ext cx="21467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Neural networks</a:t>
            </a:r>
            <a:endParaRPr lang="fr-FR" sz="1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715008" y="1701790"/>
            <a:ext cx="2441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Chaos </a:t>
            </a:r>
            <a:r>
              <a:rPr lang="fr-FR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polynomials</a:t>
            </a:r>
            <a:endParaRPr lang="fr-FR" sz="1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" name="Image 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143117"/>
            <a:ext cx="3429024" cy="224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 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2143117"/>
            <a:ext cx="3429023" cy="224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Line 8"/>
          <p:cNvSpPr>
            <a:spLocks noChangeShapeType="1"/>
          </p:cNvSpPr>
          <p:nvPr/>
        </p:nvSpPr>
        <p:spPr bwMode="auto">
          <a:xfrm flipH="1">
            <a:off x="4557713" y="1674733"/>
            <a:ext cx="38100" cy="4838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4572000" y="4500570"/>
            <a:ext cx="4572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en-GB" sz="1800" dirty="0">
                <a:effectLst/>
                <a:latin typeface="Arial Narrow" pitchFamily="34" charset="0"/>
              </a:rPr>
              <a:t> Quite dispersed results (scatter-plots)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sz="1800" dirty="0">
                <a:effectLst/>
                <a:latin typeface="Arial Narrow" pitchFamily="34" charset="0"/>
              </a:rPr>
              <a:t> Low value of R</a:t>
            </a:r>
            <a:r>
              <a:rPr lang="en-GB" sz="1800" baseline="30000" dirty="0">
                <a:effectLst/>
                <a:latin typeface="Arial Narrow" pitchFamily="34" charset="0"/>
              </a:rPr>
              <a:t>2</a:t>
            </a:r>
            <a:r>
              <a:rPr lang="en-GB" sz="1800" dirty="0">
                <a:effectLst/>
                <a:latin typeface="Arial Narrow" pitchFamily="34" charset="0"/>
              </a:rPr>
              <a:t> determination coefficient (0,26)</a:t>
            </a:r>
          </a:p>
          <a:p>
            <a:pPr>
              <a:defRPr/>
            </a:pPr>
            <a:endParaRPr lang="en-GB" sz="18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à"/>
              <a:defRPr/>
            </a:pPr>
            <a:r>
              <a:rPr lang="en-GB" sz="1800" i="1" dirty="0" smtClean="0">
                <a:solidFill>
                  <a:schemeClr val="tx2"/>
                </a:solidFill>
                <a:effectLst/>
                <a:sym typeface="Wingdings" pitchFamily="2" charset="2"/>
              </a:rPr>
              <a:t>Influence </a:t>
            </a:r>
            <a:r>
              <a:rPr lang="en-GB" sz="1800" i="1" dirty="0">
                <a:solidFill>
                  <a:schemeClr val="tx2"/>
                </a:solidFill>
                <a:effectLst/>
                <a:sym typeface="Wingdings" pitchFamily="2" charset="2"/>
              </a:rPr>
              <a:t>of the </a:t>
            </a:r>
            <a:r>
              <a:rPr lang="en-GB" sz="1800" i="1" dirty="0" smtClean="0">
                <a:solidFill>
                  <a:schemeClr val="tx2"/>
                </a:solidFill>
                <a:effectLst/>
                <a:sym typeface="Wingdings" pitchFamily="2" charset="2"/>
              </a:rPr>
              <a:t>sample regularity</a:t>
            </a:r>
          </a:p>
          <a:p>
            <a:pPr>
              <a:buFont typeface="Wingdings" pitchFamily="2" charset="2"/>
              <a:buChar char="à"/>
              <a:defRPr/>
            </a:pPr>
            <a:r>
              <a:rPr lang="en-GB" i="1" dirty="0" smtClean="0">
                <a:solidFill>
                  <a:schemeClr val="tx2"/>
                </a:solidFill>
                <a:sym typeface="Wingdings" pitchFamily="2" charset="2"/>
              </a:rPr>
              <a:t>Need to improve accuracy (additional iteration(s), polynomial degree)</a:t>
            </a:r>
            <a:endParaRPr lang="en-GB" sz="1800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71406" y="4500570"/>
            <a:ext cx="44053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sz="1800" dirty="0" smtClean="0">
                <a:effectLst/>
                <a:latin typeface="Arial Narrow" pitchFamily="34" charset="0"/>
              </a:rPr>
              <a:t> Very good </a:t>
            </a:r>
            <a:r>
              <a:rPr lang="en-GB" sz="1800" dirty="0">
                <a:effectLst/>
                <a:latin typeface="Arial Narrow" pitchFamily="34" charset="0"/>
              </a:rPr>
              <a:t>prediction </a:t>
            </a:r>
            <a:r>
              <a:rPr lang="en-GB" sz="1800" dirty="0" smtClean="0">
                <a:effectLst/>
                <a:latin typeface="Arial Narrow" pitchFamily="34" charset="0"/>
              </a:rPr>
              <a:t>on a large range variation (scatter-plots)</a:t>
            </a:r>
            <a:endParaRPr lang="en-GB" sz="18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sz="1800" dirty="0">
                <a:effectLst/>
                <a:latin typeface="Arial Narrow" pitchFamily="34" charset="0"/>
              </a:rPr>
              <a:t> High value </a:t>
            </a:r>
            <a:r>
              <a:rPr lang="en-GB" sz="1800" dirty="0" smtClean="0">
                <a:effectLst/>
                <a:latin typeface="Arial Narrow" pitchFamily="34" charset="0"/>
              </a:rPr>
              <a:t>of </a:t>
            </a:r>
            <a:r>
              <a:rPr lang="en-GB" sz="1800" dirty="0">
                <a:effectLst/>
                <a:latin typeface="Arial Narrow" pitchFamily="34" charset="0"/>
              </a:rPr>
              <a:t>R</a:t>
            </a:r>
            <a:r>
              <a:rPr lang="en-GB" sz="1800" baseline="30000" dirty="0">
                <a:effectLst/>
                <a:latin typeface="Arial Narrow" pitchFamily="34" charset="0"/>
              </a:rPr>
              <a:t>2</a:t>
            </a:r>
            <a:r>
              <a:rPr lang="en-GB" sz="1800" dirty="0">
                <a:effectLst/>
                <a:latin typeface="Arial Narrow" pitchFamily="34" charset="0"/>
              </a:rPr>
              <a:t> </a:t>
            </a:r>
            <a:r>
              <a:rPr lang="en-GB" sz="1800" dirty="0" smtClean="0">
                <a:effectLst/>
                <a:latin typeface="Arial Narrow" pitchFamily="34" charset="0"/>
              </a:rPr>
              <a:t>determination coefficient (0,99)</a:t>
            </a:r>
          </a:p>
          <a:p>
            <a:endParaRPr lang="en-GB" sz="1800" dirty="0" smtClean="0">
              <a:effectLst/>
              <a:latin typeface="Arial Narrow" pitchFamily="34" charset="0"/>
            </a:endParaRPr>
          </a:p>
          <a:p>
            <a:r>
              <a:rPr lang="en-GB" dirty="0" smtClean="0">
                <a:solidFill>
                  <a:schemeClr val="tx2"/>
                </a:solidFill>
                <a:sym typeface="Wingdings" pitchFamily="2" charset="2"/>
              </a:rPr>
              <a:t></a:t>
            </a:r>
            <a:r>
              <a:rPr lang="en-GB" i="1" dirty="0" smtClean="0">
                <a:solidFill>
                  <a:schemeClr val="tx2"/>
                </a:solidFill>
                <a:sym typeface="Wingdings" pitchFamily="2" charset="2"/>
              </a:rPr>
              <a:t>Promising technique</a:t>
            </a:r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21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Response</a:t>
            </a:r>
            <a:r>
              <a:rPr lang="fr-FR" sz="2400" dirty="0" smtClean="0">
                <a:cs typeface="Lucida Sans Unicode" pitchFamily="34" charset="0"/>
              </a:rPr>
              <a:t> surfaces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: application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00034" y="987966"/>
            <a:ext cx="85154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Response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surfaces: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sensitivity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to the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number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of simulations (neural network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metamodel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)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 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28794" y="1345156"/>
            <a:ext cx="52864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Surface S1 :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molar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rate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coming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out of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clay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(top +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bottom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) </a:t>
            </a:r>
            <a:endParaRPr lang="fr-FR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571604" y="1857364"/>
            <a:ext cx="12153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Kd</a:t>
            </a:r>
            <a:r>
              <a:rPr lang="fr-FR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fr-FR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clay</a:t>
            </a: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fr-FR" sz="1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" name="ZoneTexte 48"/>
          <p:cNvSpPr txBox="1">
            <a:spLocks noChangeArrowheads="1"/>
          </p:cNvSpPr>
          <p:nvPr/>
        </p:nvSpPr>
        <p:spPr bwMode="auto">
          <a:xfrm>
            <a:off x="3214678" y="1857364"/>
            <a:ext cx="2286016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dirty="0" smtClean="0">
                <a:latin typeface="Lucida Sans" pitchFamily="34" charset="0"/>
                <a:cs typeface="Lucida Sans" pitchFamily="34" charset="0"/>
              </a:rPr>
              <a:t>Spearman coefficient</a:t>
            </a:r>
            <a:endParaRPr lang="fr-FR" sz="1600" dirty="0"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072198" y="1857364"/>
            <a:ext cx="121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</a:t>
            </a:r>
            <a:r>
              <a:rPr lang="fr-FR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fr-FR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clay</a:t>
            </a:r>
            <a:r>
              <a:rPr lang="fr-F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fr-FR" sz="1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8" name="Graphique 17"/>
          <p:cNvGraphicFramePr/>
          <p:nvPr/>
        </p:nvGraphicFramePr>
        <p:xfrm>
          <a:off x="4929190" y="2285992"/>
          <a:ext cx="3929090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Graphique 22"/>
          <p:cNvGraphicFramePr/>
          <p:nvPr/>
        </p:nvGraphicFramePr>
        <p:xfrm>
          <a:off x="214282" y="2214554"/>
          <a:ext cx="392909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ZoneTexte 29"/>
          <p:cNvSpPr txBox="1">
            <a:spLocks noChangeArrowheads="1"/>
          </p:cNvSpPr>
          <p:nvPr/>
        </p:nvSpPr>
        <p:spPr bwMode="auto">
          <a:xfrm>
            <a:off x="714348" y="4929198"/>
            <a:ext cx="78581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à"/>
            </a:pPr>
            <a:r>
              <a:rPr lang="fr-FR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Optimum </a:t>
            </a:r>
            <a:r>
              <a:rPr lang="fr-FR" sz="1400" b="1" i="1" dirty="0" err="1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number</a:t>
            </a:r>
            <a:r>
              <a:rPr lang="fr-FR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of </a:t>
            </a:r>
            <a:r>
              <a:rPr lang="fr-FR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simulations: </a:t>
            </a:r>
            <a:r>
              <a:rPr lang="fr-FR" sz="1400" b="1" i="1" dirty="0" err="1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around</a:t>
            </a:r>
            <a:r>
              <a:rPr lang="fr-FR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10 000, but 1 000 </a:t>
            </a:r>
            <a:r>
              <a:rPr lang="fr-FR" sz="1400" b="1" i="1" dirty="0" err="1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is</a:t>
            </a:r>
            <a:r>
              <a:rPr lang="fr-FR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400" b="1" i="1" dirty="0" err="1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quite</a:t>
            </a:r>
            <a:r>
              <a:rPr lang="fr-FR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</a:rPr>
              <a:t> acceptable</a:t>
            </a:r>
            <a:endParaRPr lang="fr-FR" sz="1400" b="1" i="1" dirty="0">
              <a:solidFill>
                <a:schemeClr val="tx2"/>
              </a:solidFill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22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Conclusions/Prospects (1/2)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118838" y="1000108"/>
            <a:ext cx="8929750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GB" sz="1500" dirty="0">
                <a:effectLst/>
              </a:rPr>
              <a:t> </a:t>
            </a:r>
            <a:r>
              <a:rPr lang="en-GB" sz="1500" dirty="0">
                <a:effectLst/>
                <a:latin typeface="Lucida Sans" pitchFamily="34" charset="0"/>
                <a:cs typeface="Lucida Sans" pitchFamily="34" charset="0"/>
              </a:rPr>
              <a:t>Monte-Carlo method adopted in the 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Benchmark:</a:t>
            </a:r>
            <a:endParaRPr lang="en-GB" sz="1500" dirty="0">
              <a:effectLst/>
              <a:latin typeface="Lucida Sans" pitchFamily="34" charset="0"/>
              <a:cs typeface="Lucida Sans" pitchFamily="34" charset="0"/>
            </a:endParaRPr>
          </a:p>
          <a:p>
            <a:pPr>
              <a:defRPr/>
            </a:pPr>
            <a:endParaRPr lang="en-GB" sz="600" dirty="0">
              <a:effectLst/>
            </a:endParaRPr>
          </a:p>
          <a:p>
            <a:pPr marL="542925" indent="-95250">
              <a:buFont typeface="Wingdings" pitchFamily="2" charset="2"/>
              <a:buChar char="J"/>
              <a:defRPr/>
            </a:pP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 is 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supplied with a huge amount of physical considerations (definition of probability density functions, correlations, and constraints) derived from an intensive characterization program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,</a:t>
            </a:r>
          </a:p>
          <a:p>
            <a:pPr marL="542925" indent="-95250">
              <a:defRPr/>
            </a:pPr>
            <a:endParaRPr lang="en-GB" sz="1300" dirty="0" smtClean="0">
              <a:effectLst/>
              <a:latin typeface="Lucida Sans" pitchFamily="34" charset="0"/>
              <a:cs typeface="Lucida Sans" pitchFamily="34" charset="0"/>
            </a:endParaRPr>
          </a:p>
          <a:p>
            <a:pPr marL="542925" indent="-95250">
              <a:defRPr/>
            </a:pPr>
            <a:endParaRPr lang="en-GB" sz="1300" dirty="0" smtClean="0">
              <a:effectLst/>
              <a:latin typeface="Lucida Sans" pitchFamily="34" charset="0"/>
              <a:cs typeface="Lucida Sans" pitchFamily="34" charset="0"/>
            </a:endParaRPr>
          </a:p>
          <a:p>
            <a:pPr marL="542925" indent="-95250">
              <a:defRPr/>
            </a:pPr>
            <a:endParaRPr lang="en-GB" sz="1300" dirty="0" smtClean="0">
              <a:effectLst/>
              <a:latin typeface="Lucida Sans" pitchFamily="34" charset="0"/>
              <a:cs typeface="Lucida Sans" pitchFamily="34" charset="0"/>
            </a:endParaRPr>
          </a:p>
          <a:p>
            <a:pPr marL="542925" indent="-95250">
              <a:defRPr/>
            </a:pPr>
            <a:endParaRPr lang="en-GB" sz="1300" dirty="0" smtClean="0">
              <a:effectLst/>
              <a:latin typeface="Lucida Sans" pitchFamily="34" charset="0"/>
              <a:cs typeface="Lucida Sans" pitchFamily="34" charset="0"/>
            </a:endParaRPr>
          </a:p>
          <a:p>
            <a:pPr marL="542925" indent="-95250">
              <a:buFont typeface="Wingdings" pitchFamily="2" charset="2"/>
              <a:buChar char="J"/>
              <a:defRPr/>
            </a:pP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 is 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</a:rPr>
              <a:t>user-friendly and straightforward to implement,</a:t>
            </a:r>
            <a:endParaRPr lang="en-GB" sz="1300" dirty="0" smtClean="0">
              <a:latin typeface="Lucida Sans" pitchFamily="34" charset="0"/>
              <a:cs typeface="Lucida Sans" pitchFamily="34" charset="0"/>
              <a:sym typeface="Wingdings"/>
            </a:endParaRPr>
          </a:p>
          <a:p>
            <a:pPr marL="542925" indent="-95250">
              <a:defRPr/>
            </a:pP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 </a:t>
            </a:r>
            <a:r>
              <a:rPr lang="en-GB" sz="1300" dirty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gives </a:t>
            </a:r>
            <a:r>
              <a:rPr lang="en-GB" sz="1300" dirty="0">
                <a:effectLst/>
                <a:latin typeface="Lucida Sans" pitchFamily="34" charset="0"/>
                <a:cs typeface="Lucida Sans" pitchFamily="34" charset="0"/>
              </a:rPr>
              <a:t>possibility to consider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a spectrum </a:t>
            </a:r>
            <a:r>
              <a:rPr lang="en-GB" sz="1300" dirty="0">
                <a:effectLst/>
                <a:latin typeface="Lucida Sans" pitchFamily="34" charset="0"/>
                <a:cs typeface="Lucida Sans" pitchFamily="34" charset="0"/>
              </a:rPr>
              <a:t>of variation of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selected parameters,</a:t>
            </a:r>
            <a:endParaRPr lang="en-GB" sz="1300" dirty="0">
              <a:effectLst/>
              <a:latin typeface="Lucida Sans" pitchFamily="34" charset="0"/>
              <a:cs typeface="Lucida Sans" pitchFamily="34" charset="0"/>
            </a:endParaRPr>
          </a:p>
          <a:p>
            <a:pPr marL="542925" indent="-95250">
              <a:defRPr/>
            </a:pPr>
            <a:r>
              <a:rPr lang="en-GB" sz="1300" dirty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 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a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llows to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carry </a:t>
            </a:r>
            <a:r>
              <a:rPr lang="en-GB" sz="1300" dirty="0">
                <a:effectLst/>
                <a:latin typeface="Lucida Sans" pitchFamily="34" charset="0"/>
                <a:cs typeface="Lucida Sans" pitchFamily="34" charset="0"/>
              </a:rPr>
              <a:t>out both uncertainty and sensitivity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analysis thanks to various indicators,</a:t>
            </a:r>
            <a:endParaRPr lang="en-GB" sz="1300" dirty="0">
              <a:effectLst/>
              <a:latin typeface="Lucida Sans" pitchFamily="34" charset="0"/>
              <a:cs typeface="Lucida Sans" pitchFamily="34" charset="0"/>
            </a:endParaRPr>
          </a:p>
          <a:p>
            <a:pPr marL="542925" indent="-95250">
              <a:buFont typeface="Wingdings" pitchFamily="2" charset="2"/>
              <a:buChar char="J"/>
              <a:defRPr/>
            </a:pP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 offers a wide range of graphic </a:t>
            </a:r>
            <a:r>
              <a:rPr lang="en-GB" sz="1300" dirty="0" err="1" smtClean="0">
                <a:effectLst/>
                <a:latin typeface="Lucida Sans" pitchFamily="34" charset="0"/>
                <a:cs typeface="Lucida Sans" pitchFamily="34" charset="0"/>
              </a:rPr>
              <a:t>ouput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 possibilities,</a:t>
            </a:r>
          </a:p>
          <a:p>
            <a:pPr marL="542925" indent="-95250">
              <a:buFont typeface="Wingdings" pitchFamily="2" charset="2"/>
              <a:buChar char="L"/>
              <a:defRPr/>
            </a:pP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 requires a large number of simulations...</a:t>
            </a:r>
          </a:p>
          <a:p>
            <a:pPr>
              <a:defRPr/>
            </a:pPr>
            <a:endParaRPr lang="en-GB" sz="1500" dirty="0" smtClean="0">
              <a:effectLst/>
              <a:sym typeface="Wingdings"/>
            </a:endParaRPr>
          </a:p>
          <a:p>
            <a:pPr>
              <a:defRPr/>
            </a:pPr>
            <a:r>
              <a:rPr lang="en-GB" sz="1500" dirty="0">
                <a:effectLst/>
                <a:sym typeface="Wingdings" pitchFamily="2" charset="2"/>
              </a:rPr>
              <a:t>	</a:t>
            </a:r>
            <a:r>
              <a:rPr lang="en-GB" sz="1500" dirty="0">
                <a:effectLst/>
                <a:sym typeface="Wingdings"/>
              </a:rPr>
              <a:t></a:t>
            </a:r>
            <a:r>
              <a:rPr lang="en-GB" sz="1500" dirty="0">
                <a:effectLst/>
                <a:sym typeface="Wingdings" pitchFamily="2" charset="2"/>
              </a:rPr>
              <a:t> </a:t>
            </a:r>
            <a:r>
              <a:rPr lang="en-GB" sz="1500" i="1" dirty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Appropriate for “simple cases” </a:t>
            </a:r>
            <a:r>
              <a:rPr lang="en-GB" sz="1500" b="1" i="1" dirty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(1st benchmark</a:t>
            </a:r>
            <a:r>
              <a:rPr lang="en-GB" sz="1500" b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)</a:t>
            </a:r>
          </a:p>
          <a:p>
            <a:pPr>
              <a:defRPr/>
            </a:pPr>
            <a:endParaRPr lang="en-GB" sz="1500" b="1" dirty="0" smtClean="0">
              <a:solidFill>
                <a:srgbClr val="C00000"/>
              </a:solidFill>
              <a:effectLst/>
              <a:latin typeface="Lucida Sans" pitchFamily="34" charset="0"/>
              <a:cs typeface="Lucida Sans" pitchFamily="34" charset="0"/>
              <a:sym typeface="Wingdings" pitchFamily="2" charset="2"/>
            </a:endParaRPr>
          </a:p>
          <a:p>
            <a:pPr marL="87313">
              <a:defRPr/>
            </a:pPr>
            <a:r>
              <a:rPr lang="en-GB" sz="1500" dirty="0">
                <a:effectLst/>
                <a:sym typeface="Wingdings" pitchFamily="2" charset="2"/>
              </a:rPr>
              <a:t>	</a:t>
            </a:r>
            <a:r>
              <a:rPr lang="en-GB" sz="1500" dirty="0">
                <a:effectLst/>
                <a:sym typeface="Wingdings"/>
              </a:rPr>
              <a:t></a:t>
            </a:r>
            <a:r>
              <a:rPr lang="en-GB" sz="1500" dirty="0">
                <a:effectLst/>
                <a:sym typeface="Wingdings" pitchFamily="2" charset="2"/>
              </a:rPr>
              <a:t> </a:t>
            </a:r>
            <a:r>
              <a:rPr lang="en-GB" sz="1500" b="1" i="1" u="sng" dirty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Still </a:t>
            </a:r>
            <a:r>
              <a:rPr lang="en-GB" sz="1500" b="1" i="1" u="sng" dirty="0" smtClean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feasible and applicable for “complex </a:t>
            </a:r>
            <a:r>
              <a:rPr lang="en-GB" sz="1500" b="1" i="1" u="sng" dirty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cases” </a:t>
            </a:r>
            <a:r>
              <a:rPr lang="en-GB" sz="1500" b="1" i="1" u="sng" dirty="0" smtClean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using 3D numerical tools </a:t>
            </a:r>
            <a:r>
              <a:rPr lang="en-GB" sz="1500" i="1" dirty="0" smtClean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	(including a more </a:t>
            </a:r>
            <a:r>
              <a:rPr lang="en-GB" sz="1500" i="1" dirty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realistic </a:t>
            </a:r>
            <a:r>
              <a:rPr lang="en-GB" sz="1500" i="1" dirty="0" smtClean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geometry, more </a:t>
            </a:r>
            <a:r>
              <a:rPr lang="en-GB" sz="1500" i="1" dirty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parameters, </a:t>
            </a:r>
            <a:r>
              <a:rPr lang="en-GB" sz="1500" i="1" dirty="0" smtClean="0">
                <a:solidFill>
                  <a:schemeClr val="tx2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...)  </a:t>
            </a:r>
            <a:r>
              <a:rPr lang="en-GB" sz="1500" b="1" i="1" dirty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(2</a:t>
            </a:r>
            <a:r>
              <a:rPr lang="en-GB" sz="1500" b="1" i="1" baseline="30000" dirty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nd</a:t>
            </a:r>
            <a:r>
              <a:rPr lang="en-GB" sz="1500" b="1" i="1" dirty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 benchmark</a:t>
            </a:r>
            <a:r>
              <a:rPr lang="en-GB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)</a:t>
            </a:r>
          </a:p>
          <a:p>
            <a:pPr marL="87313">
              <a:defRPr/>
            </a:pPr>
            <a:r>
              <a:rPr lang="en-GB" sz="15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	</a:t>
            </a:r>
            <a:r>
              <a:rPr lang="en-GB" sz="15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and thanks to </a:t>
            </a:r>
            <a:r>
              <a:rPr lang="en-GB" sz="15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the efficiency and constant </a:t>
            </a:r>
            <a:r>
              <a:rPr lang="en-GB" sz="15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improvement of </a:t>
            </a:r>
            <a:r>
              <a:rPr lang="en-GB" sz="15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computers performance</a:t>
            </a:r>
            <a:endParaRPr lang="en-GB" sz="1500" i="1" dirty="0" smtClean="0">
              <a:solidFill>
                <a:schemeClr val="tx2"/>
              </a:solidFill>
              <a:latin typeface="Lucida Sans" pitchFamily="34" charset="0"/>
              <a:cs typeface="Lucida Sans" pitchFamily="34" charset="0"/>
              <a:sym typeface="Wingdings" pitchFamily="2" charset="2"/>
            </a:endParaRPr>
          </a:p>
          <a:p>
            <a:pPr marL="87313">
              <a:defRPr/>
            </a:pPr>
            <a:endParaRPr lang="en-GB" sz="1500" dirty="0" smtClean="0">
              <a:solidFill>
                <a:schemeClr val="tx2"/>
              </a:solidFill>
              <a:latin typeface="Lucida Sans" pitchFamily="34" charset="0"/>
              <a:cs typeface="Lucida Sans" pitchFamily="34" charset="0"/>
              <a:sym typeface="Wingdings" pitchFamily="2" charset="2"/>
            </a:endParaRPr>
          </a:p>
          <a:p>
            <a:pPr marL="1001713" lvl="2" indent="-103188">
              <a:defRPr/>
            </a:pPr>
            <a:r>
              <a:rPr lang="en-GB" sz="1500" dirty="0" smtClean="0">
                <a:sym typeface="Wingdings"/>
              </a:rPr>
              <a:t></a:t>
            </a:r>
            <a:r>
              <a:rPr lang="en-GB" sz="1500" dirty="0" smtClean="0">
                <a:sym typeface="Wingdings" pitchFamily="2" charset="2"/>
              </a:rPr>
              <a:t> </a:t>
            </a:r>
            <a:r>
              <a:rPr lang="en-GB" sz="15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MC method is currently being applied for cases including more complexity (unsaturated conditions with gas generation leading to stronger non </a:t>
            </a:r>
            <a:r>
              <a:rPr lang="en-GB" sz="1500" i="1" dirty="0" err="1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linearities</a:t>
            </a:r>
            <a:r>
              <a:rPr lang="en-GB" sz="15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, ...)</a:t>
            </a:r>
            <a:endParaRPr lang="fr-FR" sz="1500" i="1" dirty="0">
              <a:effectLst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643042" y="5715016"/>
            <a:ext cx="700092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5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C</a:t>
            </a:r>
            <a:r>
              <a:rPr lang="en-GB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  <a:sym typeface="Wingdings" pitchFamily="2" charset="2"/>
              </a:rPr>
              <a:t>omplementary/alternative technique (set-up of </a:t>
            </a:r>
            <a:r>
              <a:rPr lang="en-GB" sz="15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response surfaces)</a:t>
            </a:r>
            <a:endParaRPr lang="fr-FR" sz="1500" i="1" dirty="0"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18" name="ZoneTexte 5"/>
          <p:cNvSpPr txBox="1">
            <a:spLocks noChangeArrowheads="1"/>
          </p:cNvSpPr>
          <p:nvPr/>
        </p:nvSpPr>
        <p:spPr bwMode="auto">
          <a:xfrm>
            <a:off x="1587506" y="1857364"/>
            <a:ext cx="742955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Monte-Carlo </a:t>
            </a:r>
            <a:r>
              <a:rPr lang="fr-FR" sz="1500" b="1" i="1" dirty="0" err="1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method</a:t>
            </a:r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, </a:t>
            </a:r>
            <a:r>
              <a:rPr lang="fr-FR" sz="1500" b="1" i="1" dirty="0" err="1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widely</a:t>
            </a:r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b="1" i="1" dirty="0" err="1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supplied</a:t>
            </a:r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b="1" i="1" dirty="0" err="1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with</a:t>
            </a:r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fr-FR" sz="1500" b="1" i="1" dirty="0" err="1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physics</a:t>
            </a:r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, </a:t>
            </a:r>
            <a:r>
              <a:rPr lang="fr-FR" sz="1500" b="1" i="1" dirty="0" err="1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is</a:t>
            </a:r>
            <a:r>
              <a:rPr lang="fr-FR" sz="1500" b="1" i="1" dirty="0" smtClean="0">
                <a:solidFill>
                  <a:srgbClr val="C00000"/>
                </a:solidFill>
                <a:effectLst/>
                <a:latin typeface="Lucida Sans" pitchFamily="34" charset="0"/>
                <a:cs typeface="Lucida Sans" pitchFamily="34" charset="0"/>
              </a:rPr>
              <a:t> not a « black box »</a:t>
            </a:r>
            <a:endParaRPr lang="fr-FR" sz="1500" b="1" i="1" dirty="0">
              <a:solidFill>
                <a:srgbClr val="C00000"/>
              </a:solidFill>
              <a:effectLst/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21" name="Flèche à angle droit 20"/>
          <p:cNvSpPr/>
          <p:nvPr/>
        </p:nvSpPr>
        <p:spPr bwMode="auto">
          <a:xfrm rot="5400000">
            <a:off x="1178695" y="1821645"/>
            <a:ext cx="357190" cy="428628"/>
          </a:xfrm>
          <a:prstGeom prst="bentUp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Flèche à angle droit 21"/>
          <p:cNvSpPr/>
          <p:nvPr/>
        </p:nvSpPr>
        <p:spPr bwMode="auto">
          <a:xfrm rot="5400000">
            <a:off x="1178695" y="5607859"/>
            <a:ext cx="357190" cy="428628"/>
          </a:xfrm>
          <a:prstGeom prst="bentUp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23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Conclusions/Prospects (2/2)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142844" y="857232"/>
            <a:ext cx="89297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1500" dirty="0">
              <a:effectLst/>
            </a:endParaRPr>
          </a:p>
          <a:p>
            <a:pPr>
              <a:defRPr/>
            </a:pPr>
            <a:endParaRPr lang="en-GB" sz="1500" dirty="0">
              <a:effectLst/>
            </a:endParaRPr>
          </a:p>
          <a:p>
            <a:pPr>
              <a:defRPr/>
            </a:pPr>
            <a:endParaRPr lang="fr-FR" sz="1500" dirty="0">
              <a:effectLst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4648" y="892975"/>
            <a:ext cx="8818557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GB" sz="1500" dirty="0">
                <a:effectLst/>
              </a:rPr>
              <a:t> </a:t>
            </a:r>
            <a:r>
              <a:rPr lang="en-GB" sz="1500" dirty="0" smtClean="0">
                <a:effectLst/>
              </a:rPr>
              <a:t>Main results and c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omparison between </a:t>
            </a:r>
            <a:r>
              <a:rPr lang="en-GB" sz="1500" b="1" dirty="0" smtClean="0">
                <a:effectLst/>
                <a:latin typeface="Lucida Sans" pitchFamily="34" charset="0"/>
                <a:cs typeface="Lucida Sans" pitchFamily="34" charset="0"/>
              </a:rPr>
              <a:t>Alliances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en-GB" sz="1500" dirty="0" smtClean="0">
                <a:latin typeface="Lucida Sans" pitchFamily="34" charset="0"/>
                <a:cs typeface="Lucida Sans" pitchFamily="34" charset="0"/>
              </a:rPr>
              <a:t>and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 </a:t>
            </a:r>
            <a:r>
              <a:rPr lang="en-GB" sz="1500" b="1" dirty="0" err="1" smtClean="0">
                <a:effectLst/>
                <a:latin typeface="Lucida Sans" pitchFamily="34" charset="0"/>
                <a:cs typeface="Lucida Sans" pitchFamily="34" charset="0"/>
              </a:rPr>
              <a:t>GoldSim</a:t>
            </a:r>
            <a:r>
              <a:rPr lang="en-GB" sz="1500" dirty="0" smtClean="0">
                <a:latin typeface="Lucida Sans" pitchFamily="34" charset="0"/>
                <a:cs typeface="Lucida Sans" pitchFamily="34" charset="0"/>
              </a:rPr>
              <a:t>, 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benchmarks 1 and 2:</a:t>
            </a:r>
            <a:endParaRPr lang="en-GB" sz="1500" dirty="0" smtClean="0">
              <a:effectLst/>
              <a:latin typeface="Lucida Sans" pitchFamily="34" charset="0"/>
              <a:cs typeface="Lucida Sans" pitchFamily="34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GB" sz="1500" b="1" dirty="0">
              <a:effectLst/>
            </a:endParaRPr>
          </a:p>
          <a:p>
            <a:pPr marL="444500">
              <a:defRPr/>
            </a:pPr>
            <a:r>
              <a:rPr lang="en-GB" sz="1400" dirty="0" smtClean="0">
                <a:latin typeface="Lucida Sans" pitchFamily="34" charset="0"/>
                <a:cs typeface="Lucida Sans" pitchFamily="34" charset="0"/>
                <a:sym typeface="Wingdings"/>
              </a:rPr>
              <a:t></a:t>
            </a:r>
            <a:r>
              <a:rPr lang="en-GB" sz="1400" dirty="0" smtClean="0">
                <a:effectLst/>
                <a:sym typeface="Wingdings"/>
              </a:rPr>
              <a:t>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G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ood agreement for the radial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</a:rPr>
              <a:t>pathway (for both Uncertainty and Sensitivity Analysis)</a:t>
            </a:r>
            <a:endParaRPr lang="en-GB" sz="1300" dirty="0" smtClean="0">
              <a:effectLst/>
              <a:latin typeface="Lucida Sans" pitchFamily="34" charset="0"/>
              <a:cs typeface="Lucida Sans" pitchFamily="34" charset="0"/>
            </a:endParaRPr>
          </a:p>
          <a:p>
            <a:pPr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/>
              </a:rPr>
              <a:t>	</a:t>
            </a:r>
            <a:r>
              <a:rPr lang="en-GB" sz="1400" dirty="0" smtClean="0">
                <a:sym typeface="Wingdings"/>
              </a:rPr>
              <a:t></a:t>
            </a:r>
            <a:r>
              <a:rPr lang="en-GB" sz="1400" i="1" dirty="0" smtClean="0">
                <a:solidFill>
                  <a:schemeClr val="tx2"/>
                </a:solidFill>
                <a:effectLst/>
                <a:sym typeface="Wingdings" pitchFamily="2" charset="2"/>
              </a:rPr>
              <a:t> 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Molar rates controlled by </a:t>
            </a:r>
            <a:r>
              <a:rPr lang="en-GB" sz="1400" b="1" i="1" dirty="0" smtClean="0">
                <a:solidFill>
                  <a:srgbClr val="C00000"/>
                </a:solidFill>
                <a:sym typeface="Wingdings" pitchFamily="2" charset="2"/>
              </a:rPr>
              <a:t>transport characteristics of clay formation</a:t>
            </a:r>
          </a:p>
          <a:p>
            <a:pPr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	(sorption and diffusion for I129 and Se79 (+ precipitation for Se79))</a:t>
            </a:r>
          </a:p>
          <a:p>
            <a:pPr>
              <a:defRPr/>
            </a:pPr>
            <a:r>
              <a:rPr lang="en-GB" sz="1400" i="1" dirty="0" smtClean="0">
                <a:solidFill>
                  <a:schemeClr val="tx2"/>
                </a:solidFill>
                <a:effectLst/>
                <a:sym typeface="Wingdings" pitchFamily="2" charset="2"/>
              </a:rPr>
              <a:t>	</a:t>
            </a:r>
            <a:r>
              <a:rPr lang="en-GB" sz="1400" dirty="0" smtClean="0">
                <a:sym typeface="Wingdings"/>
              </a:rPr>
              <a:t>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</a:t>
            </a:r>
            <a:r>
              <a:rPr lang="en-GB" sz="1400" b="1" i="1" dirty="0" smtClean="0">
                <a:solidFill>
                  <a:srgbClr val="C00000"/>
                </a:solidFill>
                <a:sym typeface="Wingdings" pitchFamily="2" charset="2"/>
              </a:rPr>
              <a:t>Main 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transfer mode (diffusion) modelled accurately for both codes</a:t>
            </a:r>
          </a:p>
          <a:p>
            <a:pPr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	</a:t>
            </a:r>
            <a:r>
              <a:rPr lang="en-GB" sz="1400" dirty="0" smtClean="0">
                <a:sym typeface="Wingdings"/>
              </a:rPr>
              <a:t>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</a:t>
            </a:r>
            <a:r>
              <a:rPr lang="en-GB" sz="1400" b="1" i="1" dirty="0" smtClean="0">
                <a:solidFill>
                  <a:srgbClr val="C00000"/>
                </a:solidFill>
                <a:sym typeface="Wingdings" pitchFamily="2" charset="2"/>
              </a:rPr>
              <a:t>First 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benchmark 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results are confirmed 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for I129</a:t>
            </a:r>
          </a:p>
          <a:p>
            <a:pPr>
              <a:defRPr/>
            </a:pPr>
            <a:r>
              <a:rPr lang="en-GB" sz="1400" i="1" dirty="0" smtClean="0">
                <a:solidFill>
                  <a:schemeClr val="tx2"/>
                </a:solidFill>
              </a:rPr>
              <a:t>	</a:t>
            </a:r>
            <a:r>
              <a:rPr lang="en-GB" sz="1400" dirty="0" smtClean="0">
                <a:sym typeface="Wingdings"/>
              </a:rPr>
              <a:t>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Poor agreement fo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r Se79, especially for the innermost surfaces</a:t>
            </a:r>
            <a:endParaRPr lang="en-GB" sz="1400" i="1" dirty="0" smtClean="0">
              <a:solidFill>
                <a:schemeClr val="tx2"/>
              </a:solidFill>
              <a:sym typeface="Wingdings" pitchFamily="2" charset="2"/>
            </a:endParaRPr>
          </a:p>
          <a:p>
            <a:pPr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	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 2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possible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sources to explain the differences: </a:t>
            </a:r>
            <a:endParaRPr lang="en-GB" sz="1400" i="1" dirty="0" smtClean="0">
              <a:solidFill>
                <a:schemeClr val="tx2"/>
              </a:solidFill>
              <a:sym typeface="Wingdings" pitchFamily="2" charset="2"/>
            </a:endParaRPr>
          </a:p>
          <a:p>
            <a:pPr lvl="4">
              <a:buFont typeface="Arial" pitchFamily="34" charset="0"/>
              <a:buChar char="•"/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difference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in the sorption considered in concrete (waste disposal package)</a:t>
            </a:r>
            <a:endParaRPr lang="en-GB" sz="1400" i="1" dirty="0" smtClean="0">
              <a:solidFill>
                <a:schemeClr val="tx2"/>
              </a:solidFill>
              <a:sym typeface="Wingdings" pitchFamily="2" charset="2"/>
            </a:endParaRPr>
          </a:p>
          <a:p>
            <a:pPr lvl="4">
              <a:buFont typeface="Arial" pitchFamily="34" charset="0"/>
              <a:buChar char="•"/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difference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in ways of sampling (implementing constraints and correlations)</a:t>
            </a:r>
            <a:endParaRPr lang="en-GB" sz="1400" i="1" dirty="0" smtClean="0">
              <a:solidFill>
                <a:schemeClr val="tx2"/>
              </a:solidFill>
              <a:sym typeface="Wingdings" pitchFamily="2" charset="2"/>
            </a:endParaRPr>
          </a:p>
          <a:p>
            <a:pPr>
              <a:defRPr/>
            </a:pPr>
            <a:endParaRPr lang="en-GB" sz="1400" i="1" dirty="0" smtClean="0">
              <a:solidFill>
                <a:schemeClr val="tx2"/>
              </a:solidFill>
              <a:effectLst/>
            </a:endParaRPr>
          </a:p>
          <a:p>
            <a:pPr marL="444500" lvl="1">
              <a:buFont typeface="Wingdings" pitchFamily="2" charset="2"/>
              <a:buChar char="L"/>
              <a:defRPr/>
            </a:pPr>
            <a:r>
              <a:rPr lang="en-GB" sz="1400" dirty="0" smtClean="0">
                <a:latin typeface="Lucida Sans" pitchFamily="34" charset="0"/>
                <a:cs typeface="Lucida Sans" pitchFamily="34" charset="0"/>
                <a:sym typeface="Wingdings"/>
              </a:rPr>
              <a:t> 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Large difference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observed for the axial 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pathway (for the 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S</a:t>
            </a:r>
            <a:r>
              <a:rPr lang="en-GB" sz="1300" dirty="0" smtClean="0">
                <a:effectLst/>
                <a:latin typeface="Lucida Sans" pitchFamily="34" charset="0"/>
                <a:cs typeface="Lucida Sans" pitchFamily="34" charset="0"/>
                <a:sym typeface="Wingdings"/>
              </a:rPr>
              <a:t>ensitivity Analysis)</a:t>
            </a:r>
            <a:endParaRPr lang="en-GB" sz="1300" dirty="0" smtClean="0">
              <a:latin typeface="Lucida Sans" pitchFamily="34" charset="0"/>
              <a:cs typeface="Lucida Sans" pitchFamily="34" charset="0"/>
              <a:sym typeface="Wingdings"/>
            </a:endParaRPr>
          </a:p>
          <a:p>
            <a:pPr>
              <a:defRPr/>
            </a:pP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	</a:t>
            </a:r>
            <a:r>
              <a:rPr lang="en-GB" sz="1400" dirty="0" smtClean="0">
                <a:sym typeface="Wingdings"/>
              </a:rPr>
              <a:t>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No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dominant rank indicator </a:t>
            </a:r>
            <a:r>
              <a:rPr lang="en-GB" sz="1400" i="1" dirty="0" smtClean="0">
                <a:solidFill>
                  <a:srgbClr val="C00000"/>
                </a:solidFill>
                <a:sym typeface="Wingdings" pitchFamily="2" charset="2"/>
              </a:rPr>
              <a:t>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</a:t>
            </a:r>
            <a:r>
              <a:rPr lang="en-GB" sz="1400" b="1" i="1" dirty="0" smtClean="0">
                <a:solidFill>
                  <a:srgbClr val="C00000"/>
                </a:solidFill>
                <a:sym typeface="Wingdings" pitchFamily="2" charset="2"/>
              </a:rPr>
              <a:t>More complex structure of the disposal cell pathway</a:t>
            </a:r>
            <a:endParaRPr lang="en-GB" sz="1400" i="1" dirty="0" smtClean="0">
              <a:solidFill>
                <a:schemeClr val="tx2"/>
              </a:solidFill>
              <a:sym typeface="Wingdings" pitchFamily="2" charset="2"/>
            </a:endParaRPr>
          </a:p>
          <a:p>
            <a:pPr marL="898525"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	</a:t>
            </a:r>
            <a:r>
              <a:rPr lang="en-GB" sz="1400" dirty="0" smtClean="0">
                <a:sym typeface="Wingdings"/>
              </a:rPr>
              <a:t>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MC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method has highlighted </a:t>
            </a:r>
            <a:r>
              <a:rPr lang="en-GB" sz="1400" b="1" i="1" dirty="0" err="1" smtClean="0">
                <a:solidFill>
                  <a:srgbClr val="C00000"/>
                </a:solidFill>
                <a:sym typeface="Wingdings" pitchFamily="2" charset="2"/>
              </a:rPr>
              <a:t>Go</a:t>
            </a:r>
            <a:r>
              <a:rPr lang="en-GB" sz="1400" b="1" i="1" dirty="0" err="1" smtClean="0">
                <a:solidFill>
                  <a:srgbClr val="C00000"/>
                </a:solidFill>
                <a:effectLst/>
                <a:sym typeface="Wingdings" pitchFamily="2" charset="2"/>
              </a:rPr>
              <a:t>ldSim</a:t>
            </a:r>
            <a:r>
              <a:rPr lang="en-GB" sz="1400" b="1" i="1" dirty="0" smtClean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en-GB" sz="1400" b="1" i="1" dirty="0" smtClean="0">
                <a:solidFill>
                  <a:srgbClr val="C00000"/>
                </a:solidFill>
                <a:sym typeface="Wingdings" pitchFamily="2" charset="2"/>
              </a:rPr>
              <a:t>l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imitations </a:t>
            </a:r>
            <a:r>
              <a:rPr lang="en-GB" sz="1400" b="1" i="1" dirty="0" smtClean="0">
                <a:solidFill>
                  <a:srgbClr val="C00000"/>
                </a:solidFill>
                <a:effectLst/>
                <a:sym typeface="Wingdings" pitchFamily="2" charset="2"/>
              </a:rPr>
              <a:t>in </a:t>
            </a:r>
            <a:r>
              <a:rPr lang="en-GB" sz="1400" b="1" i="1" dirty="0">
                <a:solidFill>
                  <a:srgbClr val="C00000"/>
                </a:solidFill>
                <a:effectLst/>
                <a:sym typeface="Wingdings" pitchFamily="2" charset="2"/>
              </a:rPr>
              <a:t>terms of physics and geometry </a:t>
            </a:r>
            <a:r>
              <a:rPr lang="en-GB" sz="1400" i="1" dirty="0">
                <a:solidFill>
                  <a:schemeClr val="tx2"/>
                </a:solidFill>
                <a:effectLst/>
                <a:sym typeface="Wingdings" pitchFamily="2" charset="2"/>
              </a:rPr>
              <a:t>(delicate calibration of </a:t>
            </a:r>
            <a:r>
              <a:rPr lang="en-GB" sz="1400" i="1" dirty="0" err="1">
                <a:solidFill>
                  <a:schemeClr val="tx2"/>
                </a:solidFill>
                <a:effectLst/>
                <a:sym typeface="Wingdings" pitchFamily="2" charset="2"/>
              </a:rPr>
              <a:t>advective</a:t>
            </a:r>
            <a:r>
              <a:rPr lang="en-GB" sz="1400" i="1" dirty="0">
                <a:solidFill>
                  <a:schemeClr val="tx2"/>
                </a:solidFill>
                <a:effectLst/>
                <a:sym typeface="Wingdings" pitchFamily="2" charset="2"/>
              </a:rPr>
              <a:t> </a:t>
            </a:r>
            <a:r>
              <a:rPr lang="en-GB" sz="1400" i="1" dirty="0" smtClean="0">
                <a:solidFill>
                  <a:schemeClr val="tx2"/>
                </a:solidFill>
                <a:effectLst/>
                <a:sym typeface="Wingdings" pitchFamily="2" charset="2"/>
              </a:rPr>
              <a:t>axial pathway based on </a:t>
            </a:r>
            <a:r>
              <a:rPr lang="en-GB" sz="1400" i="1" dirty="0" err="1" smtClean="0">
                <a:solidFill>
                  <a:schemeClr val="tx2"/>
                </a:solidFill>
                <a:effectLst/>
                <a:sym typeface="Wingdings" pitchFamily="2" charset="2"/>
              </a:rPr>
              <a:t>Andra’s</a:t>
            </a:r>
            <a:r>
              <a:rPr lang="en-GB" sz="1400" i="1" dirty="0" smtClean="0">
                <a:solidFill>
                  <a:schemeClr val="tx2"/>
                </a:solidFill>
                <a:effectLst/>
                <a:sym typeface="Wingdings" pitchFamily="2" charset="2"/>
              </a:rPr>
              <a:t> 3D hydraulic results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)</a:t>
            </a:r>
            <a:endParaRPr lang="en-GB" sz="1400" i="1" dirty="0">
              <a:solidFill>
                <a:schemeClr val="tx2"/>
              </a:solidFill>
              <a:effectLst/>
            </a:endParaRPr>
          </a:p>
          <a:p>
            <a:pPr>
              <a:defRPr/>
            </a:pPr>
            <a:endParaRPr lang="fr-FR" sz="1500" dirty="0">
              <a:effectLst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1500" dirty="0">
                <a:effectLst/>
              </a:rPr>
              <a:t> </a:t>
            </a:r>
            <a:r>
              <a:rPr lang="en-GB" sz="1500" dirty="0" smtClean="0"/>
              <a:t>R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esponse 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surfaces 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(complementary/alternative technique using “</a:t>
            </a:r>
            <a:r>
              <a:rPr lang="en-GB" sz="1500" dirty="0" err="1" smtClean="0">
                <a:effectLst/>
                <a:latin typeface="Lucida Sans" pitchFamily="34" charset="0"/>
                <a:cs typeface="Lucida Sans" pitchFamily="34" charset="0"/>
              </a:rPr>
              <a:t>metamodels</a:t>
            </a:r>
            <a:r>
              <a:rPr lang="en-GB" sz="1500" dirty="0" smtClean="0">
                <a:effectLst/>
                <a:latin typeface="Lucida Sans" pitchFamily="34" charset="0"/>
                <a:cs typeface="Lucida Sans" pitchFamily="34" charset="0"/>
              </a:rPr>
              <a:t>”):</a:t>
            </a:r>
            <a:endParaRPr lang="en-GB" sz="1500" dirty="0" smtClean="0">
              <a:effectLst/>
              <a:latin typeface="Lucida Sans" pitchFamily="34" charset="0"/>
              <a:cs typeface="Lucida Sans" pitchFamily="34" charset="0"/>
              <a:sym typeface="Wingdings" pitchFamily="2" charset="2"/>
            </a:endParaRPr>
          </a:p>
          <a:p>
            <a:pPr lvl="2">
              <a:buFont typeface="Wingdings" pitchFamily="2" charset="2"/>
              <a:buChar char="Ä"/>
              <a:defRPr/>
            </a:pPr>
            <a:r>
              <a:rPr lang="en-GB" sz="1400" b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</a:rPr>
              <a:t> </a:t>
            </a:r>
            <a:r>
              <a:rPr lang="en-GB" sz="14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</a:rPr>
              <a:t>Main objective: perform large </a:t>
            </a:r>
            <a:r>
              <a:rPr lang="en-GB" sz="14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</a:rPr>
              <a:t>number of </a:t>
            </a:r>
            <a:r>
              <a:rPr lang="en-GB" sz="14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</a:rPr>
              <a:t>simulations at relatively low cost</a:t>
            </a:r>
            <a:endParaRPr lang="en-GB" sz="1400" b="1" i="1" dirty="0" smtClean="0">
              <a:solidFill>
                <a:schemeClr val="tx2"/>
              </a:solidFill>
              <a:latin typeface="Lucida Sans" pitchFamily="34" charset="0"/>
              <a:cs typeface="Lucida Sans" pitchFamily="34" charset="0"/>
            </a:endParaRPr>
          </a:p>
          <a:p>
            <a:pPr lvl="2">
              <a:buFont typeface="Wingdings" pitchFamily="2" charset="2"/>
              <a:buChar char="Ä"/>
              <a:defRPr/>
            </a:pPr>
            <a:r>
              <a:rPr lang="en-GB" sz="1400" b="1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 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Building of </a:t>
            </a:r>
            <a:r>
              <a:rPr lang="en-GB" sz="1400" i="1" dirty="0" err="1" smtClean="0">
                <a:solidFill>
                  <a:schemeClr val="tx2"/>
                </a:solidFill>
                <a:sym typeface="Wingdings" pitchFamily="2" charset="2"/>
              </a:rPr>
              <a:t>metamodels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(Neural networks, Chaos polynomials)</a:t>
            </a:r>
          </a:p>
          <a:p>
            <a:pPr lvl="2">
              <a:buFont typeface="Wingdings" pitchFamily="2" charset="2"/>
              <a:buChar char="Ä"/>
              <a:defRPr/>
            </a:pP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Verification/Validation of </a:t>
            </a:r>
            <a:r>
              <a:rPr lang="en-GB" sz="1400" i="1" dirty="0" err="1" smtClean="0">
                <a:solidFill>
                  <a:schemeClr val="tx2"/>
                </a:solidFill>
                <a:sym typeface="Wingdings" pitchFamily="2" charset="2"/>
              </a:rPr>
              <a:t>metamodels</a:t>
            </a:r>
            <a:r>
              <a:rPr lang="en-GB" sz="1400" i="1" dirty="0" smtClean="0">
                <a:solidFill>
                  <a:schemeClr val="tx2"/>
                </a:solidFill>
                <a:sym typeface="Wingdings" pitchFamily="2" charset="2"/>
              </a:rPr>
              <a:t> (initial sample, new sample)</a:t>
            </a:r>
          </a:p>
          <a:p>
            <a:pPr marL="444500" lvl="1">
              <a:defRPr/>
            </a:pPr>
            <a:r>
              <a:rPr lang="en-GB" sz="1400" dirty="0" smtClean="0">
                <a:latin typeface="Lucida Sans" pitchFamily="34" charset="0"/>
                <a:cs typeface="Lucida Sans" pitchFamily="34" charset="0"/>
                <a:sym typeface="Wingdings"/>
              </a:rPr>
              <a:t></a:t>
            </a:r>
            <a:r>
              <a:rPr lang="en-GB" sz="1400" dirty="0" smtClean="0">
                <a:sym typeface="Wingdings"/>
              </a:rPr>
              <a:t> </a:t>
            </a:r>
            <a:r>
              <a:rPr lang="en-GB" sz="1400" b="1" dirty="0" smtClean="0">
                <a:latin typeface="Lucida Sans" pitchFamily="34" charset="0"/>
                <a:cs typeface="Lucida Sans" pitchFamily="34" charset="0"/>
                <a:sym typeface="Wingdings"/>
              </a:rPr>
              <a:t>N</a:t>
            </a:r>
            <a:r>
              <a:rPr lang="en-GB" sz="1300" b="1" dirty="0" smtClean="0">
                <a:latin typeface="Lucida Sans" pitchFamily="34" charset="0"/>
                <a:cs typeface="Lucida Sans" pitchFamily="34" charset="0"/>
                <a:sym typeface="Wingdings"/>
              </a:rPr>
              <a:t>eural </a:t>
            </a:r>
            <a:r>
              <a:rPr lang="en-GB" sz="1300" b="1" dirty="0" smtClean="0">
                <a:latin typeface="Lucida Sans" pitchFamily="34" charset="0"/>
                <a:cs typeface="Lucida Sans" pitchFamily="34" charset="0"/>
                <a:sym typeface="Wingdings"/>
              </a:rPr>
              <a:t>networks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: very good prediction on a large range variation (scatter-plots, R</a:t>
            </a:r>
            <a:r>
              <a:rPr lang="en-GB" sz="1300" baseline="30000" dirty="0" smtClean="0">
                <a:latin typeface="Lucida Sans" pitchFamily="34" charset="0"/>
                <a:cs typeface="Lucida Sans" pitchFamily="34" charset="0"/>
                <a:sym typeface="Wingdings"/>
              </a:rPr>
              <a:t>2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 coefficient ~1)</a:t>
            </a:r>
            <a:endParaRPr lang="en-GB" sz="1500" dirty="0" smtClean="0">
              <a:sym typeface="Wingdings" pitchFamily="2" charset="2"/>
            </a:endParaRPr>
          </a:p>
          <a:p>
            <a:pPr lvl="2">
              <a:defRPr/>
            </a:pPr>
            <a:r>
              <a:rPr lang="en-GB" sz="1500" dirty="0" smtClean="0">
                <a:sym typeface="Wingdings" pitchFamily="2" charset="2"/>
              </a:rPr>
              <a:t>	</a:t>
            </a:r>
            <a:r>
              <a:rPr lang="en-GB" sz="1500" dirty="0" smtClean="0">
                <a:sym typeface="Wingdings"/>
              </a:rPr>
              <a:t> </a:t>
            </a:r>
            <a:r>
              <a:rPr lang="en-GB" sz="14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Very p</a:t>
            </a:r>
            <a:r>
              <a:rPr lang="en-GB" sz="1400" b="1" i="1" dirty="0" smtClean="0">
                <a:solidFill>
                  <a:srgbClr val="C00000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romising technique</a:t>
            </a:r>
            <a:endParaRPr lang="en-GB" sz="1400" b="1" i="1" dirty="0" smtClean="0">
              <a:solidFill>
                <a:srgbClr val="C00000"/>
              </a:solidFill>
              <a:latin typeface="Lucida Sans" pitchFamily="34" charset="0"/>
              <a:cs typeface="Lucida Sans" pitchFamily="34" charset="0"/>
              <a:sym typeface="Wingdings" pitchFamily="2" charset="2"/>
            </a:endParaRPr>
          </a:p>
          <a:p>
            <a:pPr marL="442913" lvl="1" indent="1588">
              <a:buFont typeface="Wingdings" pitchFamily="2" charset="2"/>
              <a:buChar char="L"/>
              <a:defRPr/>
            </a:pPr>
            <a:r>
              <a:rPr lang="en-GB" sz="1400" dirty="0" smtClean="0">
                <a:latin typeface="Lucida Sans" pitchFamily="34" charset="0"/>
                <a:cs typeface="Lucida Sans" pitchFamily="34" charset="0"/>
                <a:sym typeface="Wingdings"/>
              </a:rPr>
              <a:t> </a:t>
            </a:r>
            <a:r>
              <a:rPr lang="en-GB" sz="1300" b="1" dirty="0" smtClean="0">
                <a:latin typeface="Lucida Sans" pitchFamily="34" charset="0"/>
                <a:cs typeface="Lucida Sans" pitchFamily="34" charset="0"/>
                <a:sym typeface="Wingdings"/>
              </a:rPr>
              <a:t>Chaos </a:t>
            </a:r>
            <a:r>
              <a:rPr lang="en-GB" sz="1300" b="1" dirty="0" smtClean="0">
                <a:latin typeface="Lucida Sans" pitchFamily="34" charset="0"/>
                <a:cs typeface="Lucida Sans" pitchFamily="34" charset="0"/>
                <a:sym typeface="Wingdings"/>
              </a:rPr>
              <a:t>polynomials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: </a:t>
            </a:r>
            <a:r>
              <a:rPr lang="en-GB" sz="1300" dirty="0" smtClean="0">
                <a:latin typeface="Lucida Sans" pitchFamily="34" charset="0"/>
                <a:cs typeface="Lucida Sans" pitchFamily="34" charset="0"/>
                <a:sym typeface="Wingdings"/>
              </a:rPr>
              <a:t>more dispersed results (scatter-plots), lower value for R</a:t>
            </a:r>
            <a:r>
              <a:rPr lang="en-GB" sz="1300" baseline="30000" dirty="0" smtClean="0">
                <a:latin typeface="Lucida Sans" pitchFamily="34" charset="0"/>
                <a:cs typeface="Lucida Sans" pitchFamily="34" charset="0"/>
                <a:sym typeface="Wingdings"/>
              </a:rPr>
              <a:t>2</a:t>
            </a:r>
            <a:endParaRPr lang="en-GB" sz="1300" dirty="0" smtClean="0">
              <a:latin typeface="Lucida Sans" pitchFamily="34" charset="0"/>
              <a:cs typeface="Lucida Sans" pitchFamily="34" charset="0"/>
              <a:sym typeface="Wingdings"/>
            </a:endParaRPr>
          </a:p>
          <a:p>
            <a:pPr lvl="4">
              <a:buFont typeface="Wingdings" pitchFamily="2" charset="2"/>
              <a:buChar char="Ä"/>
              <a:defRPr/>
            </a:pPr>
            <a:r>
              <a:rPr lang="en-GB" sz="1400" i="1" dirty="0" smtClean="0">
                <a:sym typeface="Wingdings" pitchFamily="2" charset="2"/>
              </a:rPr>
              <a:t> </a:t>
            </a:r>
            <a:r>
              <a:rPr lang="en-GB" sz="14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Need to improve accuracy (additional iteration(s</a:t>
            </a:r>
            <a:r>
              <a:rPr lang="en-GB" sz="14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), polynomial </a:t>
            </a:r>
            <a:r>
              <a:rPr lang="en-GB" sz="1400" i="1" dirty="0" smtClean="0">
                <a:solidFill>
                  <a:schemeClr val="tx2"/>
                </a:solidFill>
                <a:latin typeface="Lucida Sans" pitchFamily="34" charset="0"/>
                <a:cs typeface="Lucida Sans" pitchFamily="34" charset="0"/>
                <a:sym typeface="Wingdings" pitchFamily="2" charset="2"/>
              </a:rPr>
              <a:t>degree)</a:t>
            </a:r>
            <a:endParaRPr lang="en-GB" sz="1400" i="1" dirty="0" smtClean="0">
              <a:solidFill>
                <a:schemeClr val="tx2"/>
              </a:solidFill>
              <a:latin typeface="Lucida Sans" pitchFamily="34" charset="0"/>
              <a:cs typeface="Lucida Sans" pitchFamily="34" charset="0"/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24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Conceptual</a:t>
            </a:r>
            <a:r>
              <a:rPr lang="fr-FR" sz="2400" dirty="0" smtClean="0">
                <a:cs typeface="Lucida Sans Unicode" pitchFamily="34" charset="0"/>
              </a:rPr>
              <a:t> model (1/2)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pic>
        <p:nvPicPr>
          <p:cNvPr id="410" name="Picture 12"/>
          <p:cNvPicPr>
            <a:picLocks noChangeAspect="1" noChangeArrowheads="1"/>
          </p:cNvPicPr>
          <p:nvPr/>
        </p:nvPicPr>
        <p:blipFill>
          <a:blip r:embed="rId3" cstate="print"/>
          <a:srcRect t="4068" r="3602" b="58255"/>
          <a:stretch>
            <a:fillRect/>
          </a:stretch>
        </p:blipFill>
        <p:spPr bwMode="auto">
          <a:xfrm>
            <a:off x="3238168" y="785794"/>
            <a:ext cx="34882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" name="Text Box 14"/>
          <p:cNvSpPr txBox="1">
            <a:spLocks noChangeArrowheads="1"/>
          </p:cNvSpPr>
          <p:nvPr/>
        </p:nvSpPr>
        <p:spPr bwMode="auto">
          <a:xfrm>
            <a:off x="341135" y="1435492"/>
            <a:ext cx="2816471" cy="27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600" dirty="0">
                <a:effectLst/>
                <a:latin typeface="Arial Narrow" pitchFamily="34" charset="0"/>
              </a:rPr>
              <a:t>ILW </a:t>
            </a:r>
            <a:r>
              <a:rPr lang="en-GB" sz="1600" dirty="0">
                <a:effectLst/>
                <a:latin typeface="Arial Narrow" pitchFamily="34" charset="0"/>
              </a:rPr>
              <a:t>disposal cell and its environment  </a:t>
            </a:r>
          </a:p>
        </p:txBody>
      </p:sp>
      <p:sp>
        <p:nvSpPr>
          <p:cNvPr id="412" name="Text Box 16"/>
          <p:cNvSpPr txBox="1">
            <a:spLocks noChangeArrowheads="1"/>
          </p:cNvSpPr>
          <p:nvPr/>
        </p:nvSpPr>
        <p:spPr bwMode="auto">
          <a:xfrm>
            <a:off x="309573" y="1071425"/>
            <a:ext cx="2491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Components /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materials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416" name="Text Box 19"/>
          <p:cNvSpPr txBox="1">
            <a:spLocks noChangeArrowheads="1"/>
          </p:cNvSpPr>
          <p:nvPr/>
        </p:nvSpPr>
        <p:spPr bwMode="auto">
          <a:xfrm>
            <a:off x="1071538" y="3000372"/>
            <a:ext cx="15716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2D vertical slice</a:t>
            </a:r>
          </a:p>
        </p:txBody>
      </p:sp>
      <p:sp>
        <p:nvSpPr>
          <p:cNvPr id="417" name="Text Box 20"/>
          <p:cNvSpPr txBox="1">
            <a:spLocks noChangeArrowheads="1"/>
          </p:cNvSpPr>
          <p:nvPr/>
        </p:nvSpPr>
        <p:spPr bwMode="auto">
          <a:xfrm>
            <a:off x="3473342" y="3192661"/>
            <a:ext cx="14558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Simplifications</a:t>
            </a:r>
            <a:endParaRPr lang="fr-FR" sz="1400" i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8" name="ZoneTexte 417"/>
          <p:cNvSpPr txBox="1"/>
          <p:nvPr/>
        </p:nvSpPr>
        <p:spPr bwMode="auto">
          <a:xfrm>
            <a:off x="7286644" y="1285860"/>
            <a:ext cx="1524959" cy="584775"/>
          </a:xfrm>
          <a:prstGeom prst="rect">
            <a:avLst/>
          </a:prstGeom>
          <a:solidFill>
            <a:srgbClr val="99336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b="1" dirty="0" err="1" smtClean="0">
                <a:effectLst/>
                <a:latin typeface="Arial Narrow" pitchFamily="34" charset="0"/>
              </a:rPr>
              <a:t>Radionuclides</a:t>
            </a:r>
            <a:endParaRPr lang="fr-FR" sz="1600" b="1" dirty="0">
              <a:effectLst/>
              <a:latin typeface="Arial Narrow" pitchFamily="34" charset="0"/>
            </a:endParaRPr>
          </a:p>
          <a:p>
            <a:pPr algn="ctr">
              <a:defRPr/>
            </a:pPr>
            <a:r>
              <a:rPr lang="fr-FR" sz="1600" dirty="0">
                <a:effectLst/>
                <a:latin typeface="Arial Narrow" pitchFamily="34" charset="0"/>
              </a:rPr>
              <a:t>I129, Se79, Nb94</a:t>
            </a:r>
          </a:p>
        </p:txBody>
      </p:sp>
      <p:pic>
        <p:nvPicPr>
          <p:cNvPr id="41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084" y="3697115"/>
            <a:ext cx="3901770" cy="2388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1" name="Text Box 6"/>
          <p:cNvSpPr txBox="1">
            <a:spLocks noChangeArrowheads="1"/>
          </p:cNvSpPr>
          <p:nvPr/>
        </p:nvSpPr>
        <p:spPr bwMode="auto">
          <a:xfrm>
            <a:off x="1881209" y="3646053"/>
            <a:ext cx="145486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000" dirty="0">
                <a:effectLst/>
              </a:rPr>
              <a:t>Micro-</a:t>
            </a:r>
            <a:r>
              <a:rPr lang="fr-FR" sz="1000" dirty="0" err="1">
                <a:effectLst/>
              </a:rPr>
              <a:t>fissured</a:t>
            </a:r>
            <a:r>
              <a:rPr lang="fr-FR" sz="1000" dirty="0">
                <a:effectLst/>
              </a:rPr>
              <a:t> zone</a:t>
            </a:r>
          </a:p>
        </p:txBody>
      </p:sp>
      <p:sp>
        <p:nvSpPr>
          <p:cNvPr id="432" name="Text Box 11"/>
          <p:cNvSpPr txBox="1">
            <a:spLocks noChangeArrowheads="1"/>
          </p:cNvSpPr>
          <p:nvPr/>
        </p:nvSpPr>
        <p:spPr bwMode="auto">
          <a:xfrm>
            <a:off x="3331628" y="3571876"/>
            <a:ext cx="970279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000" dirty="0">
                <a:effectLst/>
              </a:rPr>
              <a:t>« Béton de </a:t>
            </a:r>
          </a:p>
          <a:p>
            <a:pPr algn="ctr"/>
            <a:r>
              <a:rPr lang="fr-FR" sz="1000" dirty="0">
                <a:effectLst/>
              </a:rPr>
              <a:t>colisage »</a:t>
            </a:r>
          </a:p>
        </p:txBody>
      </p:sp>
      <p:grpSp>
        <p:nvGrpSpPr>
          <p:cNvPr id="35" name="Groupe 34"/>
          <p:cNvGrpSpPr/>
          <p:nvPr/>
        </p:nvGrpSpPr>
        <p:grpSpPr>
          <a:xfrm>
            <a:off x="142844" y="3712827"/>
            <a:ext cx="4429156" cy="2350136"/>
            <a:chOff x="2827636" y="3799738"/>
            <a:chExt cx="4442946" cy="2350136"/>
          </a:xfrm>
        </p:grpSpPr>
        <p:cxnSp>
          <p:nvCxnSpPr>
            <p:cNvPr id="420" name="Connecteur droit 19"/>
            <p:cNvCxnSpPr>
              <a:cxnSpLocks noChangeShapeType="1"/>
            </p:cNvCxnSpPr>
            <p:nvPr/>
          </p:nvCxnSpPr>
          <p:spPr bwMode="auto">
            <a:xfrm flipV="1">
              <a:off x="3063571" y="4760741"/>
              <a:ext cx="1726747" cy="6546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421" name="Connecteur droit 20"/>
            <p:cNvCxnSpPr>
              <a:cxnSpLocks noChangeShapeType="1"/>
            </p:cNvCxnSpPr>
            <p:nvPr/>
          </p:nvCxnSpPr>
          <p:spPr bwMode="auto">
            <a:xfrm flipV="1">
              <a:off x="3072418" y="5504405"/>
              <a:ext cx="1726747" cy="6546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422" name="Connecteur droit 22"/>
            <p:cNvCxnSpPr>
              <a:cxnSpLocks noChangeShapeType="1"/>
            </p:cNvCxnSpPr>
            <p:nvPr/>
          </p:nvCxnSpPr>
          <p:spPr bwMode="auto">
            <a:xfrm flipV="1">
              <a:off x="3045876" y="6143328"/>
              <a:ext cx="1726747" cy="6546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423" name="Connecteur droit 21"/>
            <p:cNvCxnSpPr>
              <a:cxnSpLocks noChangeShapeType="1"/>
            </p:cNvCxnSpPr>
            <p:nvPr/>
          </p:nvCxnSpPr>
          <p:spPr bwMode="auto">
            <a:xfrm flipV="1">
              <a:off x="3078317" y="4094323"/>
              <a:ext cx="1726747" cy="6547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  <a:headEnd/>
              <a:tailEnd/>
            </a:ln>
          </p:spPr>
        </p:cxnSp>
        <p:sp>
          <p:nvSpPr>
            <p:cNvPr id="424" name="Ellipse 423"/>
            <p:cNvSpPr/>
            <p:nvPr/>
          </p:nvSpPr>
          <p:spPr bwMode="auto">
            <a:xfrm>
              <a:off x="5302282" y="4076700"/>
              <a:ext cx="1500183" cy="1333500"/>
            </a:xfrm>
            <a:prstGeom prst="ellipse">
              <a:avLst/>
            </a:prstGeom>
            <a:noFill/>
            <a:ln w="31750" cap="flat" cmpd="sng" algn="ctr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425" name="Ellipse 424"/>
            <p:cNvSpPr/>
            <p:nvPr/>
          </p:nvSpPr>
          <p:spPr bwMode="auto">
            <a:xfrm>
              <a:off x="5499100" y="4254500"/>
              <a:ext cx="1106488" cy="976313"/>
            </a:xfrm>
            <a:prstGeom prst="ellipse">
              <a:avLst/>
            </a:prstGeom>
            <a:noFill/>
            <a:ln w="31750" cap="flat" cmpd="sng" algn="ctr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426" name="Ellipse 425"/>
            <p:cNvSpPr/>
            <p:nvPr/>
          </p:nvSpPr>
          <p:spPr bwMode="auto">
            <a:xfrm>
              <a:off x="5554663" y="4308475"/>
              <a:ext cx="989012" cy="858838"/>
            </a:xfrm>
            <a:prstGeom prst="ellipse">
              <a:avLst/>
            </a:prstGeom>
            <a:noFill/>
            <a:ln w="31750" cap="flat" cmpd="sng" algn="ctr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427" name="Rectangle 426"/>
            <p:cNvSpPr/>
            <p:nvPr/>
          </p:nvSpPr>
          <p:spPr bwMode="auto">
            <a:xfrm>
              <a:off x="5776913" y="4487863"/>
              <a:ext cx="549275" cy="508000"/>
            </a:xfrm>
            <a:prstGeom prst="rect">
              <a:avLst/>
            </a:prstGeom>
            <a:noFill/>
            <a:ln w="38100" cap="flat" cmpd="sng" algn="ctr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430" name="Text Box 5"/>
            <p:cNvSpPr txBox="1">
              <a:spLocks noChangeArrowheads="1"/>
            </p:cNvSpPr>
            <p:nvPr/>
          </p:nvSpPr>
          <p:spPr bwMode="auto">
            <a:xfrm>
              <a:off x="2827636" y="3799738"/>
              <a:ext cx="1268149" cy="2016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fr-FR" sz="1000" dirty="0" err="1">
                  <a:effectLst/>
                </a:rPr>
                <a:t>Undisturbed</a:t>
              </a:r>
              <a:r>
                <a:rPr lang="fr-FR" sz="1000" dirty="0">
                  <a:effectLst/>
                </a:rPr>
                <a:t> </a:t>
              </a:r>
              <a:r>
                <a:rPr lang="fr-FR" sz="1000" dirty="0" err="1">
                  <a:effectLst/>
                </a:rPr>
                <a:t>argillites</a:t>
              </a:r>
              <a:endParaRPr lang="fr-FR" sz="1000" dirty="0">
                <a:effectLst/>
              </a:endParaRPr>
            </a:p>
          </p:txBody>
        </p:sp>
        <p:sp>
          <p:nvSpPr>
            <p:cNvPr id="433" name="Text Box 7"/>
            <p:cNvSpPr txBox="1">
              <a:spLocks noChangeArrowheads="1"/>
            </p:cNvSpPr>
            <p:nvPr/>
          </p:nvSpPr>
          <p:spPr bwMode="auto">
            <a:xfrm>
              <a:off x="4920082" y="5349911"/>
              <a:ext cx="673889" cy="3273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fr-FR" sz="1000" dirty="0" err="1">
                  <a:effectLst/>
                </a:rPr>
                <a:t>Fractured</a:t>
              </a:r>
              <a:endParaRPr lang="fr-FR" sz="1000" dirty="0">
                <a:effectLst/>
              </a:endParaRPr>
            </a:p>
            <a:p>
              <a:pPr algn="ctr"/>
              <a:r>
                <a:rPr lang="fr-FR" sz="1000" dirty="0">
                  <a:effectLst/>
                </a:rPr>
                <a:t>zone</a:t>
              </a:r>
            </a:p>
          </p:txBody>
        </p:sp>
        <p:sp>
          <p:nvSpPr>
            <p:cNvPr id="434" name="Text Box 9"/>
            <p:cNvSpPr txBox="1">
              <a:spLocks noChangeArrowheads="1"/>
            </p:cNvSpPr>
            <p:nvPr/>
          </p:nvSpPr>
          <p:spPr bwMode="auto">
            <a:xfrm>
              <a:off x="5355087" y="5793753"/>
              <a:ext cx="768262" cy="3273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fr-FR" sz="1000" dirty="0">
                  <a:effectLst/>
                </a:rPr>
                <a:t>« Béton de </a:t>
              </a:r>
            </a:p>
            <a:p>
              <a:pPr algn="ctr"/>
              <a:r>
                <a:rPr lang="fr-FR" sz="1000" dirty="0">
                  <a:effectLst/>
                </a:rPr>
                <a:t>structure »</a:t>
              </a:r>
            </a:p>
          </p:txBody>
        </p:sp>
        <p:sp>
          <p:nvSpPr>
            <p:cNvPr id="435" name="Text Box 10"/>
            <p:cNvSpPr txBox="1">
              <a:spLocks noChangeArrowheads="1"/>
            </p:cNvSpPr>
            <p:nvPr/>
          </p:nvSpPr>
          <p:spPr bwMode="auto">
            <a:xfrm>
              <a:off x="6154316" y="5677228"/>
              <a:ext cx="1116266" cy="45300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fr-FR" sz="1000" dirty="0" err="1">
                  <a:effectLst/>
                </a:rPr>
                <a:t>Waste</a:t>
              </a:r>
              <a:r>
                <a:rPr lang="fr-FR" sz="1000" dirty="0">
                  <a:effectLst/>
                </a:rPr>
                <a:t> Packages/</a:t>
              </a:r>
              <a:r>
                <a:rPr lang="fr-FR" sz="1000" dirty="0">
                  <a:effectLst/>
                  <a:sym typeface="Wingdings" pitchFamily="2" charset="2"/>
                </a:rPr>
                <a:t> </a:t>
              </a:r>
            </a:p>
            <a:p>
              <a:pPr algn="ctr"/>
              <a:r>
                <a:rPr lang="fr-FR" sz="1000" dirty="0">
                  <a:effectLst/>
                </a:rPr>
                <a:t>« Béton de </a:t>
              </a:r>
            </a:p>
            <a:p>
              <a:pPr algn="ctr"/>
              <a:r>
                <a:rPr lang="fr-FR" sz="1000" dirty="0">
                  <a:effectLst/>
                </a:rPr>
                <a:t>remplissage »</a:t>
              </a:r>
            </a:p>
          </p:txBody>
        </p:sp>
      </p:grpSp>
      <p:sp>
        <p:nvSpPr>
          <p:cNvPr id="436" name="ZoneTexte 29"/>
          <p:cNvSpPr txBox="1"/>
          <p:nvPr/>
        </p:nvSpPr>
        <p:spPr>
          <a:xfrm>
            <a:off x="127063" y="2436698"/>
            <a:ext cx="3429024" cy="492443"/>
          </a:xfrm>
          <a:prstGeom prst="rect">
            <a:avLst/>
          </a:prstGeom>
          <a:solidFill>
            <a:srgbClr val="A0D2F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2600" dirty="0" smtClean="0">
                <a:latin typeface="Lucida Sans" pitchFamily="34" charset="0"/>
                <a:cs typeface="Lucida Sans" pitchFamily="34" charset="0"/>
              </a:rPr>
              <a:t>1st benchmark </a:t>
            </a:r>
            <a:r>
              <a:rPr lang="fr-FR" sz="2600" dirty="0">
                <a:latin typeface="Lucida Sans" pitchFamily="34" charset="0"/>
                <a:cs typeface="Lucida Sans" pitchFamily="34" charset="0"/>
              </a:rPr>
              <a:t>(2D)</a:t>
            </a:r>
          </a:p>
        </p:txBody>
      </p:sp>
      <p:sp>
        <p:nvSpPr>
          <p:cNvPr id="33" name="ZoneTexte 29"/>
          <p:cNvSpPr txBox="1"/>
          <p:nvPr/>
        </p:nvSpPr>
        <p:spPr>
          <a:xfrm>
            <a:off x="4968824" y="2397185"/>
            <a:ext cx="3714776" cy="492443"/>
          </a:xfrm>
          <a:prstGeom prst="rect">
            <a:avLst/>
          </a:prstGeom>
          <a:solidFill>
            <a:srgbClr val="A0D2F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6000" kern="12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2600" dirty="0" smtClean="0">
                <a:latin typeface="Lucida Sans" pitchFamily="34" charset="0"/>
                <a:cs typeface="Lucida Sans" pitchFamily="34" charset="0"/>
              </a:rPr>
              <a:t>2nd benchmark (3D</a:t>
            </a:r>
            <a:r>
              <a:rPr lang="fr-FR" sz="2600" dirty="0">
                <a:latin typeface="Lucida Sans" pitchFamily="34" charset="0"/>
                <a:cs typeface="Lucida Sans" pitchFamily="34" charset="0"/>
              </a:rPr>
              <a:t>)</a:t>
            </a: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285720" y="2071678"/>
            <a:ext cx="26613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Geometrical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assumptions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540072"/>
            <a:ext cx="411481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3" name="Rectangle 1705"/>
          <p:cNvSpPr>
            <a:spLocks noChangeArrowheads="1"/>
          </p:cNvSpPr>
          <p:nvPr/>
        </p:nvSpPr>
        <p:spPr bwMode="auto">
          <a:xfrm>
            <a:off x="5088367" y="3143248"/>
            <a:ext cx="291265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 smtClean="0">
                <a:solidFill>
                  <a:srgbClr val="0000FF"/>
                </a:solidFill>
                <a:latin typeface="Lucida Sans" pitchFamily="34" charset="0"/>
              </a:rPr>
              <a:t>Host </a:t>
            </a:r>
            <a:r>
              <a:rPr lang="en-US" sz="1200" b="1" dirty="0">
                <a:solidFill>
                  <a:srgbClr val="0000FF"/>
                </a:solidFill>
                <a:latin typeface="Lucida Sans" pitchFamily="34" charset="0"/>
              </a:rPr>
              <a:t>rock pathway (</a:t>
            </a:r>
            <a:r>
              <a:rPr lang="en-US" sz="1200" b="1" dirty="0" smtClean="0">
                <a:solidFill>
                  <a:srgbClr val="0000FF"/>
                </a:solidFill>
                <a:latin typeface="Lucida Sans" pitchFamily="34" charset="0"/>
              </a:rPr>
              <a:t>radial direction) </a:t>
            </a:r>
            <a:endParaRPr lang="fr-FR" sz="1200" dirty="0">
              <a:latin typeface="Lucida Sans" pitchFamily="34" charset="0"/>
            </a:endParaRPr>
          </a:p>
        </p:txBody>
      </p:sp>
      <p:sp>
        <p:nvSpPr>
          <p:cNvPr id="184" name="Rectangle 1705"/>
          <p:cNvSpPr>
            <a:spLocks noChangeArrowheads="1"/>
          </p:cNvSpPr>
          <p:nvPr/>
        </p:nvSpPr>
        <p:spPr bwMode="auto">
          <a:xfrm>
            <a:off x="5072066" y="3315772"/>
            <a:ext cx="356668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 smtClean="0">
                <a:solidFill>
                  <a:srgbClr val="FF0000"/>
                </a:solidFill>
                <a:latin typeface="Lucida Sans" pitchFamily="34" charset="0"/>
              </a:rPr>
              <a:t>Along </a:t>
            </a:r>
            <a:r>
              <a:rPr lang="en-US" sz="1200" b="1" dirty="0">
                <a:solidFill>
                  <a:srgbClr val="FF0000"/>
                </a:solidFill>
                <a:latin typeface="Lucida Sans" pitchFamily="34" charset="0"/>
              </a:rPr>
              <a:t>disposal cell pathway (</a:t>
            </a:r>
            <a:r>
              <a:rPr lang="en-US" sz="1200" b="1" dirty="0" smtClean="0">
                <a:solidFill>
                  <a:srgbClr val="FF0000"/>
                </a:solidFill>
                <a:latin typeface="Lucida Sans" pitchFamily="34" charset="0"/>
              </a:rPr>
              <a:t>axial direction) </a:t>
            </a:r>
            <a:endParaRPr lang="fr-FR" sz="1200" dirty="0">
              <a:solidFill>
                <a:srgbClr val="FF0000"/>
              </a:solidFill>
              <a:latin typeface="Lucida Sans" pitchFamily="34" charset="0"/>
            </a:endParaRPr>
          </a:p>
        </p:txBody>
      </p:sp>
      <p:sp>
        <p:nvSpPr>
          <p:cNvPr id="185" name="Text Box 19"/>
          <p:cNvSpPr txBox="1">
            <a:spLocks noChangeArrowheads="1"/>
          </p:cNvSpPr>
          <p:nvPr/>
        </p:nvSpPr>
        <p:spPr bwMode="auto">
          <a:xfrm>
            <a:off x="4786314" y="2857496"/>
            <a:ext cx="42148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Simplified</a:t>
            </a:r>
            <a:r>
              <a:rPr lang="fr-F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3D model </a:t>
            </a:r>
            <a:r>
              <a:rPr lang="fr-FR" sz="1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including</a:t>
            </a:r>
            <a:r>
              <a:rPr lang="fr-F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1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both</a:t>
            </a:r>
            <a:r>
              <a:rPr lang="fr-F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1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pathways</a:t>
            </a:r>
            <a:r>
              <a:rPr lang="fr-F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endParaRPr lang="fr-FR" sz="1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9" name="Flèche à angle droit 188"/>
          <p:cNvSpPr/>
          <p:nvPr/>
        </p:nvSpPr>
        <p:spPr bwMode="auto">
          <a:xfrm rot="5400000">
            <a:off x="4144542" y="2570574"/>
            <a:ext cx="857256" cy="430968"/>
          </a:xfrm>
          <a:prstGeom prst="bentUp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190" name="Flèche à angle droit 189"/>
          <p:cNvSpPr/>
          <p:nvPr/>
        </p:nvSpPr>
        <p:spPr bwMode="auto">
          <a:xfrm rot="16200000" flipH="1">
            <a:off x="3430162" y="2570574"/>
            <a:ext cx="857256" cy="430968"/>
          </a:xfrm>
          <a:prstGeom prst="bentUp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191" name="Connecteur droit 190"/>
          <p:cNvCxnSpPr/>
          <p:nvPr/>
        </p:nvCxnSpPr>
        <p:spPr>
          <a:xfrm rot="5400000">
            <a:off x="3178959" y="4964917"/>
            <a:ext cx="2786082" cy="0"/>
          </a:xfrm>
          <a:prstGeom prst="line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space réservé du numéro de diapositive 3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3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Conceptual</a:t>
            </a:r>
            <a:r>
              <a:rPr lang="fr-FR" sz="2400" dirty="0" smtClean="0">
                <a:cs typeface="Lucida Sans Unicode" pitchFamily="34" charset="0"/>
              </a:rPr>
              <a:t> model (2/2)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dirty="0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80" name="Text Box 16"/>
          <p:cNvSpPr txBox="1">
            <a:spLocks noChangeArrowheads="1"/>
          </p:cNvSpPr>
          <p:nvPr/>
        </p:nvSpPr>
        <p:spPr bwMode="auto">
          <a:xfrm>
            <a:off x="571472" y="857232"/>
            <a:ext cx="3018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Higher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level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of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representation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81" name="Rectangle à coins arrondis 180"/>
          <p:cNvSpPr/>
          <p:nvPr/>
        </p:nvSpPr>
        <p:spPr bwMode="auto">
          <a:xfrm>
            <a:off x="214282" y="1285861"/>
            <a:ext cx="8667750" cy="2357454"/>
          </a:xfrm>
          <a:prstGeom prst="roundRect">
            <a:avLst>
              <a:gd name="adj" fmla="val 11797"/>
            </a:avLst>
          </a:prstGeom>
          <a:solidFill>
            <a:srgbClr val="EAEAE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82" name="Text Box 7"/>
          <p:cNvSpPr txBox="1">
            <a:spLocks noChangeArrowheads="1"/>
          </p:cNvSpPr>
          <p:nvPr/>
        </p:nvSpPr>
        <p:spPr bwMode="auto">
          <a:xfrm>
            <a:off x="422255" y="1285860"/>
            <a:ext cx="129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1800" b="1" dirty="0"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effectLst/>
                <a:latin typeface="Arial Narrow" pitchFamily="34" charset="0"/>
              </a:rPr>
              <a:t>Geometry</a:t>
            </a:r>
            <a:endParaRPr lang="fr-FR" sz="1800" dirty="0">
              <a:effectLst/>
              <a:latin typeface="Arial Narrow" pitchFamily="34" charset="0"/>
            </a:endParaRPr>
          </a:p>
        </p:txBody>
      </p:sp>
      <p:pic>
        <p:nvPicPr>
          <p:cNvPr id="184" name="Picture 5"/>
          <p:cNvPicPr>
            <a:picLocks noChangeAspect="1" noChangeArrowheads="1"/>
          </p:cNvPicPr>
          <p:nvPr/>
        </p:nvPicPr>
        <p:blipFill>
          <a:blip r:embed="rId3" cstate="print"/>
          <a:srcRect t="2354" b="58255"/>
          <a:stretch>
            <a:fillRect/>
          </a:stretch>
        </p:blipFill>
        <p:spPr bwMode="auto">
          <a:xfrm>
            <a:off x="533399" y="1571612"/>
            <a:ext cx="3895725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" name="Line 12"/>
          <p:cNvSpPr>
            <a:spLocks noChangeShapeType="1"/>
          </p:cNvSpPr>
          <p:nvPr/>
        </p:nvSpPr>
        <p:spPr bwMode="auto">
          <a:xfrm flipH="1" flipV="1">
            <a:off x="1565275" y="2024054"/>
            <a:ext cx="7938" cy="26193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fr-FR">
              <a:latin typeface="Arial" pitchFamily="34" charset="0"/>
            </a:endParaRPr>
          </a:p>
        </p:txBody>
      </p:sp>
      <p:sp>
        <p:nvSpPr>
          <p:cNvPr id="186" name="Line 13"/>
          <p:cNvSpPr>
            <a:spLocks noChangeShapeType="1"/>
          </p:cNvSpPr>
          <p:nvPr/>
        </p:nvSpPr>
        <p:spPr bwMode="auto">
          <a:xfrm flipH="1" flipV="1">
            <a:off x="2009775" y="2024055"/>
            <a:ext cx="7938" cy="26193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fr-FR">
              <a:latin typeface="Arial" pitchFamily="34" charset="0"/>
            </a:endParaRPr>
          </a:p>
        </p:txBody>
      </p:sp>
      <p:sp>
        <p:nvSpPr>
          <p:cNvPr id="187" name="Freeform 10"/>
          <p:cNvSpPr>
            <a:spLocks/>
          </p:cNvSpPr>
          <p:nvPr/>
        </p:nvSpPr>
        <p:spPr bwMode="auto">
          <a:xfrm>
            <a:off x="1395413" y="2285992"/>
            <a:ext cx="2184400" cy="228600"/>
          </a:xfrm>
          <a:custGeom>
            <a:avLst/>
            <a:gdLst>
              <a:gd name="T0" fmla="*/ 0 w 1376"/>
              <a:gd name="T1" fmla="*/ 0 h 144"/>
              <a:gd name="T2" fmla="*/ 2147483647 w 1376"/>
              <a:gd name="T3" fmla="*/ 2147483647 h 144"/>
              <a:gd name="T4" fmla="*/ 2147483647 w 1376"/>
              <a:gd name="T5" fmla="*/ 2147483647 h 144"/>
              <a:gd name="T6" fmla="*/ 2147483647 w 1376"/>
              <a:gd name="T7" fmla="*/ 2147483647 h 144"/>
              <a:gd name="T8" fmla="*/ 2147483647 w 1376"/>
              <a:gd name="T9" fmla="*/ 2147483647 h 144"/>
              <a:gd name="T10" fmla="*/ 2147483647 w 1376"/>
              <a:gd name="T11" fmla="*/ 2147483647 h 144"/>
              <a:gd name="T12" fmla="*/ 2147483647 w 1376"/>
              <a:gd name="T13" fmla="*/ 2147483647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76"/>
              <a:gd name="T22" fmla="*/ 0 h 144"/>
              <a:gd name="T23" fmla="*/ 1376 w 1376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76" h="144">
                <a:moveTo>
                  <a:pt x="0" y="0"/>
                </a:moveTo>
                <a:cubicBezTo>
                  <a:pt x="180" y="1"/>
                  <a:pt x="361" y="2"/>
                  <a:pt x="464" y="5"/>
                </a:cubicBezTo>
                <a:cubicBezTo>
                  <a:pt x="567" y="8"/>
                  <a:pt x="587" y="6"/>
                  <a:pt x="619" y="21"/>
                </a:cubicBezTo>
                <a:cubicBezTo>
                  <a:pt x="651" y="36"/>
                  <a:pt x="642" y="76"/>
                  <a:pt x="656" y="96"/>
                </a:cubicBezTo>
                <a:cubicBezTo>
                  <a:pt x="670" y="116"/>
                  <a:pt x="680" y="134"/>
                  <a:pt x="704" y="139"/>
                </a:cubicBezTo>
                <a:cubicBezTo>
                  <a:pt x="728" y="144"/>
                  <a:pt x="688" y="126"/>
                  <a:pt x="800" y="123"/>
                </a:cubicBezTo>
                <a:cubicBezTo>
                  <a:pt x="912" y="120"/>
                  <a:pt x="1144" y="121"/>
                  <a:pt x="1376" y="123"/>
                </a:cubicBezTo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88" name="Text Box 6"/>
          <p:cNvSpPr txBox="1">
            <a:spLocks noChangeArrowheads="1"/>
          </p:cNvSpPr>
          <p:nvPr/>
        </p:nvSpPr>
        <p:spPr bwMode="auto">
          <a:xfrm>
            <a:off x="4673630" y="1319207"/>
            <a:ext cx="41846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 i="1" dirty="0">
                <a:effectLst/>
                <a:latin typeface="Arial Narrow" pitchFamily="34" charset="0"/>
              </a:rPr>
              <a:t>2D </a:t>
            </a:r>
            <a:r>
              <a:rPr lang="fr-FR" sz="1600" b="1" i="1" dirty="0">
                <a:effectLst/>
                <a:latin typeface="Arial Narrow" pitchFamily="34" charset="0"/>
                <a:sym typeface="Wingdings" pitchFamily="2" charset="2"/>
              </a:rPr>
              <a:t> </a:t>
            </a:r>
            <a:r>
              <a:rPr lang="fr-FR" sz="1600" b="1" i="1" dirty="0">
                <a:effectLst/>
                <a:latin typeface="Arial Narrow" pitchFamily="34" charset="0"/>
              </a:rPr>
              <a:t>3D </a:t>
            </a:r>
            <a:r>
              <a:rPr lang="fr-FR" sz="1600" b="1" i="1" dirty="0" err="1">
                <a:effectLst/>
                <a:latin typeface="Arial Narrow" pitchFamily="34" charset="0"/>
              </a:rPr>
              <a:t>representation</a:t>
            </a:r>
            <a:endParaRPr lang="fr-FR" sz="1600" b="1" i="1" dirty="0">
              <a:effectLst/>
              <a:latin typeface="Arial Narrow" pitchFamily="34" charset="0"/>
            </a:endParaRPr>
          </a:p>
          <a:p>
            <a:r>
              <a:rPr lang="fr-FR" sz="1600" dirty="0" err="1">
                <a:effectLst/>
                <a:latin typeface="Arial Narrow" pitchFamily="34" charset="0"/>
              </a:rPr>
              <a:t>Study</a:t>
            </a:r>
            <a:r>
              <a:rPr lang="fr-FR" sz="1600" dirty="0">
                <a:effectLst/>
                <a:latin typeface="Arial Narrow" pitchFamily="34" charset="0"/>
              </a:rPr>
              <a:t> of </a:t>
            </a:r>
            <a:r>
              <a:rPr lang="fr-FR" sz="1600" dirty="0" err="1">
                <a:effectLst/>
                <a:latin typeface="Arial Narrow" pitchFamily="34" charset="0"/>
              </a:rPr>
              <a:t>different</a:t>
            </a:r>
            <a:r>
              <a:rPr lang="fr-FR" sz="1600" dirty="0"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effectLst/>
                <a:latin typeface="Arial Narrow" pitchFamily="34" charset="0"/>
              </a:rPr>
              <a:t>pathways</a:t>
            </a:r>
            <a:r>
              <a:rPr lang="fr-FR" sz="1600" dirty="0">
                <a:effectLst/>
                <a:latin typeface="Arial Narrow" pitchFamily="34" charset="0"/>
              </a:rPr>
              <a:t> in a </a:t>
            </a:r>
            <a:r>
              <a:rPr lang="fr-FR" sz="1600" dirty="0" err="1">
                <a:effectLst/>
                <a:latin typeface="Arial Narrow" pitchFamily="34" charset="0"/>
              </a:rPr>
              <a:t>context</a:t>
            </a:r>
            <a:endParaRPr lang="fr-FR" sz="1600" dirty="0">
              <a:effectLst/>
              <a:latin typeface="Arial Narrow" pitchFamily="34" charset="0"/>
            </a:endParaRPr>
          </a:p>
          <a:p>
            <a:r>
              <a:rPr lang="fr-FR" sz="1600" dirty="0">
                <a:effectLst/>
                <a:latin typeface="Arial Narrow" pitchFamily="34" charset="0"/>
              </a:rPr>
              <a:t>of </a:t>
            </a:r>
            <a:r>
              <a:rPr lang="fr-FR" sz="1600" dirty="0" err="1">
                <a:effectLst/>
                <a:latin typeface="Arial Narrow" pitchFamily="34" charset="0"/>
              </a:rPr>
              <a:t>altered</a:t>
            </a:r>
            <a:r>
              <a:rPr lang="fr-FR" sz="1600" dirty="0">
                <a:effectLst/>
                <a:latin typeface="Arial Narrow" pitchFamily="34" charset="0"/>
              </a:rPr>
              <a:t> scenario (</a:t>
            </a:r>
            <a:r>
              <a:rPr lang="fr-FR" sz="1600" dirty="0" err="1">
                <a:effectLst/>
                <a:latin typeface="Arial Narrow" pitchFamily="34" charset="0"/>
              </a:rPr>
              <a:t>plug</a:t>
            </a:r>
            <a:r>
              <a:rPr lang="fr-FR" sz="1600" dirty="0"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effectLst/>
                <a:latin typeface="Arial Narrow" pitchFamily="34" charset="0"/>
              </a:rPr>
              <a:t>failure</a:t>
            </a:r>
            <a:r>
              <a:rPr lang="fr-FR" sz="1600" dirty="0">
                <a:effectLst/>
                <a:latin typeface="Arial Narrow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fr-FR" sz="1600" dirty="0">
                <a:solidFill>
                  <a:srgbClr val="FF3300"/>
                </a:solidFill>
                <a:effectLst/>
                <a:latin typeface="Arial Narrow" pitchFamily="34" charset="0"/>
              </a:rPr>
              <a:t> Axial </a:t>
            </a:r>
            <a:r>
              <a:rPr lang="fr-FR" sz="1600" dirty="0" err="1">
                <a:solidFill>
                  <a:srgbClr val="FF3300"/>
                </a:solidFill>
                <a:effectLst/>
                <a:latin typeface="Arial Narrow" pitchFamily="34" charset="0"/>
              </a:rPr>
              <a:t>pathway</a:t>
            </a:r>
            <a:r>
              <a:rPr lang="fr-FR" sz="1600" dirty="0">
                <a:solidFill>
                  <a:srgbClr val="FF3300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rgbClr val="FF3300"/>
                </a:solidFill>
                <a:effectLst/>
                <a:latin typeface="Arial Narrow" pitchFamily="34" charset="0"/>
              </a:rPr>
              <a:t>along</a:t>
            </a:r>
            <a:r>
              <a:rPr lang="fr-FR" sz="1600" dirty="0">
                <a:solidFill>
                  <a:srgbClr val="FF3300"/>
                </a:solidFill>
                <a:effectLst/>
                <a:latin typeface="Arial Narrow" pitchFamily="34" charset="0"/>
              </a:rPr>
              <a:t> the </a:t>
            </a:r>
            <a:r>
              <a:rPr lang="fr-FR" sz="1600" dirty="0" err="1">
                <a:solidFill>
                  <a:srgbClr val="FF3300"/>
                </a:solidFill>
                <a:effectLst/>
                <a:latin typeface="Arial Narrow" pitchFamily="34" charset="0"/>
              </a:rPr>
              <a:t>disposal</a:t>
            </a:r>
            <a:r>
              <a:rPr lang="fr-FR" sz="1600" dirty="0">
                <a:solidFill>
                  <a:srgbClr val="FF3300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rgbClr val="FF3300"/>
                </a:solidFill>
                <a:effectLst/>
                <a:latin typeface="Arial Narrow" pitchFamily="34" charset="0"/>
              </a:rPr>
              <a:t>cell</a:t>
            </a:r>
            <a:r>
              <a:rPr lang="fr-FR" sz="1600" dirty="0">
                <a:solidFill>
                  <a:srgbClr val="FF3300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rgbClr val="FF3300"/>
                </a:solidFill>
                <a:effectLst/>
                <a:latin typeface="Arial Narrow" pitchFamily="34" charset="0"/>
              </a:rPr>
              <a:t>within</a:t>
            </a:r>
            <a:r>
              <a:rPr lang="fr-FR" sz="1600" dirty="0">
                <a:solidFill>
                  <a:srgbClr val="FF3300"/>
                </a:solidFill>
                <a:effectLst/>
                <a:latin typeface="Arial Narrow" pitchFamily="34" charset="0"/>
              </a:rPr>
              <a:t> EDZ</a:t>
            </a:r>
          </a:p>
          <a:p>
            <a:pPr>
              <a:buFontTx/>
              <a:buChar char="-"/>
            </a:pPr>
            <a:r>
              <a:rPr lang="fr-FR" sz="1600" dirty="0">
                <a:solidFill>
                  <a:srgbClr val="0000FF"/>
                </a:solidFill>
                <a:effectLst/>
                <a:latin typeface="Arial Narrow" pitchFamily="34" charset="0"/>
              </a:rPr>
              <a:t> Radial </a:t>
            </a:r>
            <a:r>
              <a:rPr lang="fr-FR" sz="1600" dirty="0" err="1">
                <a:solidFill>
                  <a:srgbClr val="0000FF"/>
                </a:solidFill>
                <a:effectLst/>
                <a:latin typeface="Arial Narrow" pitchFamily="34" charset="0"/>
              </a:rPr>
              <a:t>pathway</a:t>
            </a:r>
            <a:r>
              <a:rPr lang="fr-FR" sz="1600" dirty="0">
                <a:solidFill>
                  <a:srgbClr val="0000FF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rgbClr val="0000FF"/>
                </a:solidFill>
                <a:effectLst/>
                <a:latin typeface="Arial Narrow" pitchFamily="34" charset="0"/>
              </a:rPr>
              <a:t>into</a:t>
            </a:r>
            <a:r>
              <a:rPr lang="fr-FR" sz="1600" dirty="0">
                <a:solidFill>
                  <a:srgbClr val="0000FF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rgbClr val="0000FF"/>
                </a:solidFill>
                <a:effectLst/>
                <a:latin typeface="Arial Narrow" pitchFamily="34" charset="0"/>
              </a:rPr>
              <a:t>undisturbed</a:t>
            </a:r>
            <a:r>
              <a:rPr lang="fr-FR" sz="1600" dirty="0">
                <a:solidFill>
                  <a:srgbClr val="0000FF"/>
                </a:solidFill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solidFill>
                  <a:srgbClr val="0000FF"/>
                </a:solidFill>
                <a:effectLst/>
                <a:latin typeface="Arial Narrow" pitchFamily="34" charset="0"/>
              </a:rPr>
              <a:t>argillites</a:t>
            </a:r>
            <a:endParaRPr lang="fr-FR" sz="1600" dirty="0">
              <a:solidFill>
                <a:srgbClr val="0000FF"/>
              </a:solidFill>
              <a:effectLst/>
              <a:latin typeface="Arial Narrow" pitchFamily="34" charset="0"/>
            </a:endParaRPr>
          </a:p>
        </p:txBody>
      </p:sp>
      <p:sp>
        <p:nvSpPr>
          <p:cNvPr id="189" name="Line 14"/>
          <p:cNvSpPr>
            <a:spLocks noChangeShapeType="1"/>
          </p:cNvSpPr>
          <p:nvPr/>
        </p:nvSpPr>
        <p:spPr bwMode="auto">
          <a:xfrm>
            <a:off x="6215074" y="2609847"/>
            <a:ext cx="0" cy="390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lg" len="lg"/>
          </a:ln>
        </p:spPr>
        <p:txBody>
          <a:bodyPr/>
          <a:lstStyle/>
          <a:p>
            <a:pPr>
              <a:defRPr/>
            </a:pPr>
            <a:endParaRPr lang="fr-FR">
              <a:latin typeface="Arial" pitchFamily="34" charset="0"/>
            </a:endParaRPr>
          </a:p>
        </p:txBody>
      </p:sp>
      <p:sp>
        <p:nvSpPr>
          <p:cNvPr id="190" name="Text Box 15"/>
          <p:cNvSpPr txBox="1">
            <a:spLocks noChangeArrowheads="1"/>
          </p:cNvSpPr>
          <p:nvPr/>
        </p:nvSpPr>
        <p:spPr bwMode="auto">
          <a:xfrm>
            <a:off x="4564093" y="2987676"/>
            <a:ext cx="436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fr-FR" sz="1600" dirty="0">
                <a:effectLst/>
                <a:latin typeface="Arial Narrow" pitchFamily="34" charset="0"/>
              </a:rPr>
              <a:t> </a:t>
            </a:r>
            <a:r>
              <a:rPr lang="fr-FR" sz="1600" dirty="0" err="1">
                <a:effectLst/>
                <a:latin typeface="Arial Narrow" pitchFamily="34" charset="0"/>
              </a:rPr>
              <a:t>Comparison</a:t>
            </a:r>
            <a:r>
              <a:rPr lang="fr-FR" sz="1600" dirty="0">
                <a:effectLst/>
                <a:latin typeface="Arial Narrow" pitchFamily="34" charset="0"/>
              </a:rPr>
              <a:t> of the 2 </a:t>
            </a:r>
            <a:r>
              <a:rPr lang="fr-FR" sz="1600" dirty="0" err="1">
                <a:effectLst/>
                <a:latin typeface="Arial Narrow" pitchFamily="34" charset="0"/>
              </a:rPr>
              <a:t>pathways</a:t>
            </a:r>
            <a:r>
              <a:rPr lang="fr-FR" sz="1600" dirty="0">
                <a:effectLst/>
                <a:latin typeface="Arial Narrow" pitchFamily="34" charset="0"/>
              </a:rPr>
              <a:t>, and for </a:t>
            </a:r>
            <a:r>
              <a:rPr lang="fr-FR" sz="1600" dirty="0" err="1">
                <a:effectLst/>
                <a:latin typeface="Arial Narrow" pitchFamily="34" charset="0"/>
              </a:rPr>
              <a:t>each</a:t>
            </a:r>
            <a:r>
              <a:rPr lang="fr-FR" sz="1600" dirty="0">
                <a:effectLst/>
                <a:latin typeface="Arial Narrow" pitchFamily="34" charset="0"/>
              </a:rPr>
              <a:t> one,</a:t>
            </a:r>
          </a:p>
          <a:p>
            <a:r>
              <a:rPr lang="fr-FR" sz="1600" dirty="0">
                <a:effectLst/>
                <a:latin typeface="Arial Narrow" pitchFamily="34" charset="0"/>
              </a:rPr>
              <a:t>identification of relevant input </a:t>
            </a:r>
            <a:r>
              <a:rPr lang="fr-FR" sz="1600" dirty="0" err="1">
                <a:effectLst/>
                <a:latin typeface="Arial Narrow" pitchFamily="34" charset="0"/>
              </a:rPr>
              <a:t>parameters</a:t>
            </a:r>
            <a:r>
              <a:rPr lang="fr-FR" sz="1600" dirty="0">
                <a:effectLst/>
                <a:latin typeface="Arial Narrow" pitchFamily="34" charset="0"/>
              </a:rPr>
              <a:t> on the </a:t>
            </a:r>
            <a:r>
              <a:rPr lang="fr-FR" sz="1600" dirty="0" err="1">
                <a:effectLst/>
                <a:latin typeface="Arial Narrow" pitchFamily="34" charset="0"/>
              </a:rPr>
              <a:t>results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sp>
        <p:nvSpPr>
          <p:cNvPr id="191" name="Rectangle à coins arrondis 190"/>
          <p:cNvSpPr/>
          <p:nvPr/>
        </p:nvSpPr>
        <p:spPr bwMode="auto">
          <a:xfrm>
            <a:off x="214282" y="3759209"/>
            <a:ext cx="5032375" cy="955675"/>
          </a:xfrm>
          <a:prstGeom prst="roundRect">
            <a:avLst>
              <a:gd name="adj" fmla="val 11797"/>
            </a:avLst>
          </a:prstGeom>
          <a:solidFill>
            <a:srgbClr val="EAEAE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92" name="Text Box 16"/>
          <p:cNvSpPr txBox="1">
            <a:spLocks noChangeArrowheads="1"/>
          </p:cNvSpPr>
          <p:nvPr/>
        </p:nvSpPr>
        <p:spPr bwMode="auto">
          <a:xfrm>
            <a:off x="363538" y="3786190"/>
            <a:ext cx="2559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1800" b="1" dirty="0"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effectLst/>
                <a:latin typeface="Arial Narrow" pitchFamily="34" charset="0"/>
              </a:rPr>
              <a:t>Physical</a:t>
            </a:r>
            <a:r>
              <a:rPr lang="fr-FR" sz="1800" b="1" dirty="0"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effectLst/>
                <a:latin typeface="Arial Narrow" pitchFamily="34" charset="0"/>
              </a:rPr>
              <a:t>representation</a:t>
            </a:r>
            <a:endParaRPr lang="fr-FR" sz="1800" dirty="0">
              <a:effectLst/>
              <a:latin typeface="Arial Narrow" pitchFamily="34" charset="0"/>
            </a:endParaRPr>
          </a:p>
        </p:txBody>
      </p:sp>
      <p:sp>
        <p:nvSpPr>
          <p:cNvPr id="193" name="Text Box 17"/>
          <p:cNvSpPr txBox="1">
            <a:spLocks noChangeArrowheads="1"/>
          </p:cNvSpPr>
          <p:nvPr/>
        </p:nvSpPr>
        <p:spPr bwMode="auto">
          <a:xfrm>
            <a:off x="506413" y="4143380"/>
            <a:ext cx="4603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fr-FR" sz="1600" dirty="0">
                <a:effectLst/>
                <a:latin typeface="Arial Narrow" pitchFamily="34" charset="0"/>
              </a:rPr>
              <a:t> « </a:t>
            </a:r>
            <a:r>
              <a:rPr lang="fr-FR" sz="1600" dirty="0" err="1">
                <a:effectLst/>
                <a:latin typeface="Arial Narrow" pitchFamily="34" charset="0"/>
              </a:rPr>
              <a:t>dynamic</a:t>
            </a:r>
            <a:r>
              <a:rPr lang="fr-FR" sz="1600" dirty="0">
                <a:effectLst/>
                <a:latin typeface="Arial Narrow" pitchFamily="34" charset="0"/>
              </a:rPr>
              <a:t> » </a:t>
            </a:r>
            <a:r>
              <a:rPr lang="fr-FR" sz="1600" dirty="0" err="1">
                <a:effectLst/>
                <a:latin typeface="Arial Narrow" pitchFamily="34" charset="0"/>
              </a:rPr>
              <a:t>degradation</a:t>
            </a:r>
            <a:r>
              <a:rPr lang="fr-FR" sz="1600" dirty="0">
                <a:effectLst/>
                <a:latin typeface="Arial Narrow" pitchFamily="34" charset="0"/>
              </a:rPr>
              <a:t> of </a:t>
            </a:r>
            <a:r>
              <a:rPr lang="fr-FR" sz="1600" dirty="0" err="1">
                <a:effectLst/>
                <a:latin typeface="Arial Narrow" pitchFamily="34" charset="0"/>
              </a:rPr>
              <a:t>concrete</a:t>
            </a:r>
            <a:r>
              <a:rPr lang="fr-FR" sz="1600" dirty="0">
                <a:effectLst/>
                <a:latin typeface="Arial Narrow" pitchFamily="34" charset="0"/>
              </a:rPr>
              <a:t> (3 states </a:t>
            </a:r>
            <a:r>
              <a:rPr lang="fr-FR" sz="1600" dirty="0" err="1">
                <a:effectLst/>
                <a:latin typeface="Arial Narrow" pitchFamily="34" charset="0"/>
              </a:rPr>
              <a:t>space</a:t>
            </a:r>
            <a:r>
              <a:rPr lang="fr-FR" sz="1600" dirty="0">
                <a:effectLst/>
                <a:latin typeface="Arial Narrow" pitchFamily="34" charset="0"/>
              </a:rPr>
              <a:t>/time)</a:t>
            </a:r>
          </a:p>
          <a:p>
            <a:pPr>
              <a:buFontTx/>
              <a:buChar char="-"/>
            </a:pPr>
            <a:r>
              <a:rPr lang="fr-FR" sz="1600" dirty="0">
                <a:effectLst/>
                <a:latin typeface="Arial Narrow" pitchFamily="34" charset="0"/>
              </a:rPr>
              <a:t> bentonite (</a:t>
            </a:r>
            <a:r>
              <a:rPr lang="fr-FR" sz="1600" dirty="0" err="1">
                <a:effectLst/>
                <a:latin typeface="Arial Narrow" pitchFamily="34" charset="0"/>
              </a:rPr>
              <a:t>plug</a:t>
            </a:r>
            <a:r>
              <a:rPr lang="fr-FR" sz="1600" dirty="0">
                <a:effectLst/>
                <a:latin typeface="Arial Narrow" pitchFamily="34" charset="0"/>
              </a:rPr>
              <a:t>) and </a:t>
            </a:r>
            <a:r>
              <a:rPr lang="fr-FR" sz="1600" dirty="0" err="1">
                <a:effectLst/>
                <a:latin typeface="Arial Narrow" pitchFamily="34" charset="0"/>
              </a:rPr>
              <a:t>gallery</a:t>
            </a:r>
            <a:r>
              <a:rPr lang="fr-FR" sz="1600" dirty="0">
                <a:effectLst/>
                <a:latin typeface="Arial Narrow" pitchFamily="34" charset="0"/>
              </a:rPr>
              <a:t> media</a:t>
            </a:r>
          </a:p>
        </p:txBody>
      </p:sp>
      <p:sp>
        <p:nvSpPr>
          <p:cNvPr id="194" name="Rectangle à coins arrondis 193"/>
          <p:cNvSpPr/>
          <p:nvPr/>
        </p:nvSpPr>
        <p:spPr bwMode="auto">
          <a:xfrm>
            <a:off x="5429256" y="3786190"/>
            <a:ext cx="3427413" cy="793750"/>
          </a:xfrm>
          <a:prstGeom prst="roundRect">
            <a:avLst>
              <a:gd name="adj" fmla="val 11797"/>
            </a:avLst>
          </a:prstGeom>
          <a:solidFill>
            <a:srgbClr val="EAEAE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95" name="Text Box 16"/>
          <p:cNvSpPr txBox="1">
            <a:spLocks noChangeArrowheads="1"/>
          </p:cNvSpPr>
          <p:nvPr/>
        </p:nvSpPr>
        <p:spPr bwMode="auto">
          <a:xfrm>
            <a:off x="5572132" y="3786190"/>
            <a:ext cx="2273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1800" b="1" dirty="0"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effectLst/>
                <a:latin typeface="Arial Narrow" pitchFamily="34" charset="0"/>
              </a:rPr>
              <a:t>Statistical</a:t>
            </a:r>
            <a:r>
              <a:rPr lang="fr-FR" sz="1800" b="1" dirty="0"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effectLst/>
                <a:latin typeface="Arial Narrow" pitchFamily="34" charset="0"/>
              </a:rPr>
              <a:t>indicators</a:t>
            </a:r>
            <a:endParaRPr lang="fr-FR" sz="1800" dirty="0">
              <a:effectLst/>
              <a:latin typeface="Arial Narrow" pitchFamily="34" charset="0"/>
            </a:endParaRPr>
          </a:p>
        </p:txBody>
      </p:sp>
      <p:sp>
        <p:nvSpPr>
          <p:cNvPr id="196" name="Text Box 17"/>
          <p:cNvSpPr txBox="1">
            <a:spLocks noChangeArrowheads="1"/>
          </p:cNvSpPr>
          <p:nvPr/>
        </p:nvSpPr>
        <p:spPr bwMode="auto">
          <a:xfrm>
            <a:off x="5464205" y="4143380"/>
            <a:ext cx="3105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fr-FR" sz="1600" dirty="0">
                <a:effectLst/>
                <a:latin typeface="Arial Narrow" pitchFamily="34" charset="0"/>
              </a:rPr>
              <a:t> more </a:t>
            </a:r>
            <a:r>
              <a:rPr lang="fr-FR" sz="1600" dirty="0" err="1">
                <a:effectLst/>
                <a:latin typeface="Arial Narrow" pitchFamily="34" charset="0"/>
              </a:rPr>
              <a:t>indicators</a:t>
            </a:r>
            <a:r>
              <a:rPr lang="fr-FR" sz="1600" dirty="0">
                <a:effectLst/>
                <a:latin typeface="Arial Narrow" pitchFamily="34" charset="0"/>
              </a:rPr>
              <a:t> : Kendall, Smirnov, </a:t>
            </a:r>
            <a:r>
              <a:rPr lang="fr-FR" sz="1600" dirty="0" smtClean="0">
                <a:latin typeface="Arial Narrow" pitchFamily="34" charset="0"/>
              </a:rPr>
              <a:t>…</a:t>
            </a:r>
            <a:r>
              <a:rPr lang="fr-FR" sz="1600" dirty="0" smtClean="0">
                <a:effectLst/>
                <a:latin typeface="Arial Narrow" pitchFamily="34" charset="0"/>
              </a:rPr>
              <a:t> 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sp>
        <p:nvSpPr>
          <p:cNvPr id="198" name="Text Box 20"/>
          <p:cNvSpPr txBox="1">
            <a:spLocks noChangeArrowheads="1"/>
          </p:cNvSpPr>
          <p:nvPr/>
        </p:nvSpPr>
        <p:spPr bwMode="auto">
          <a:xfrm>
            <a:off x="1090613" y="4741878"/>
            <a:ext cx="45386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u="sng" dirty="0" err="1">
                <a:effectLst/>
                <a:latin typeface="Arial Narrow" pitchFamily="34" charset="0"/>
              </a:rPr>
              <a:t>Difficulties</a:t>
            </a:r>
            <a:r>
              <a:rPr lang="fr-FR" sz="1600" u="sng" dirty="0">
                <a:effectLst/>
                <a:latin typeface="Arial Narrow" pitchFamily="34" charset="0"/>
              </a:rPr>
              <a:t> : </a:t>
            </a:r>
          </a:p>
          <a:p>
            <a:r>
              <a:rPr lang="fr-FR" sz="1600" dirty="0">
                <a:effectLst/>
                <a:latin typeface="Arial Narrow" pitchFamily="34" charset="0"/>
              </a:rPr>
              <a:t>- More </a:t>
            </a:r>
            <a:r>
              <a:rPr lang="fr-FR" sz="1600" dirty="0" err="1">
                <a:effectLst/>
                <a:latin typeface="Arial Narrow" pitchFamily="34" charset="0"/>
              </a:rPr>
              <a:t>materials</a:t>
            </a:r>
            <a:r>
              <a:rPr lang="fr-FR" sz="1600" dirty="0">
                <a:effectLst/>
                <a:latin typeface="Arial Narrow" pitchFamily="34" charset="0"/>
              </a:rPr>
              <a:t> (</a:t>
            </a:r>
            <a:r>
              <a:rPr lang="fr-FR" sz="1600" dirty="0" err="1">
                <a:effectLst/>
                <a:latin typeface="Arial Narrow" pitchFamily="34" charset="0"/>
              </a:rPr>
              <a:t>ie</a:t>
            </a:r>
            <a:r>
              <a:rPr lang="fr-FR" sz="1600" dirty="0">
                <a:effectLst/>
                <a:latin typeface="Arial Narrow" pitchFamily="34" charset="0"/>
              </a:rPr>
              <a:t> more </a:t>
            </a:r>
            <a:r>
              <a:rPr lang="fr-FR" sz="1600" dirty="0" err="1">
                <a:effectLst/>
                <a:latin typeface="Arial Narrow" pitchFamily="34" charset="0"/>
              </a:rPr>
              <a:t>parameters</a:t>
            </a:r>
            <a:r>
              <a:rPr lang="fr-FR" sz="1600" dirty="0">
                <a:effectLst/>
                <a:latin typeface="Arial Narrow" pitchFamily="34" charset="0"/>
              </a:rPr>
              <a:t> to </a:t>
            </a:r>
            <a:r>
              <a:rPr lang="fr-FR" sz="1600" dirty="0" err="1">
                <a:effectLst/>
                <a:latin typeface="Arial Narrow" pitchFamily="34" charset="0"/>
              </a:rPr>
              <a:t>investigate</a:t>
            </a:r>
            <a:r>
              <a:rPr lang="fr-FR" sz="1600" dirty="0">
                <a:effectLst/>
                <a:latin typeface="Arial Narrow" pitchFamily="34" charset="0"/>
              </a:rPr>
              <a:t>)</a:t>
            </a:r>
          </a:p>
          <a:p>
            <a:r>
              <a:rPr lang="fr-FR" sz="1600" dirty="0">
                <a:effectLst/>
                <a:latin typeface="Arial Narrow" pitchFamily="34" charset="0"/>
              </a:rPr>
              <a:t>- More CPU/</a:t>
            </a:r>
            <a:r>
              <a:rPr lang="fr-FR" sz="1600" dirty="0" err="1">
                <a:effectLst/>
                <a:latin typeface="Arial Narrow" pitchFamily="34" charset="0"/>
              </a:rPr>
              <a:t>hours</a:t>
            </a:r>
            <a:r>
              <a:rPr lang="fr-FR" sz="1600" dirty="0">
                <a:effectLst/>
                <a:latin typeface="Arial Narrow" pitchFamily="34" charset="0"/>
              </a:rPr>
              <a:t> per </a:t>
            </a:r>
            <a:r>
              <a:rPr lang="fr-FR" sz="1600" dirty="0" err="1">
                <a:effectLst/>
                <a:latin typeface="Arial Narrow" pitchFamily="34" charset="0"/>
              </a:rPr>
              <a:t>calculation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sp>
        <p:nvSpPr>
          <p:cNvPr id="199" name="ZoneTexte 18"/>
          <p:cNvSpPr txBox="1">
            <a:spLocks noChangeArrowheads="1"/>
          </p:cNvSpPr>
          <p:nvPr/>
        </p:nvSpPr>
        <p:spPr bwMode="auto">
          <a:xfrm>
            <a:off x="1693863" y="5599134"/>
            <a:ext cx="69802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dirty="0">
                <a:effectLst/>
                <a:latin typeface="Arial Narrow" pitchFamily="34" charset="0"/>
              </a:rPr>
              <a:t>- Tests of </a:t>
            </a:r>
            <a:r>
              <a:rPr lang="fr-FR" sz="1600" dirty="0" err="1">
                <a:effectLst/>
                <a:latin typeface="Arial Narrow" pitchFamily="34" charset="0"/>
              </a:rPr>
              <a:t>Response</a:t>
            </a:r>
            <a:r>
              <a:rPr lang="fr-FR" sz="1600" dirty="0">
                <a:effectLst/>
                <a:latin typeface="Arial Narrow" pitchFamily="34" charset="0"/>
              </a:rPr>
              <a:t> surface 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 	- « </a:t>
            </a:r>
            <a:r>
              <a:rPr lang="fr-FR" sz="1600" dirty="0" smtClean="0">
                <a:effectLst/>
                <a:latin typeface="Arial Narrow" pitchFamily="34" charset="0"/>
                <a:sym typeface="Wingdings" pitchFamily="2" charset="2"/>
              </a:rPr>
              <a:t>Polynomial </a:t>
            </a:r>
            <a:r>
              <a:rPr lang="fr-FR" sz="1600" dirty="0" err="1">
                <a:effectLst/>
                <a:latin typeface="Arial Narrow" pitchFamily="34" charset="0"/>
                <a:sym typeface="Wingdings" pitchFamily="2" charset="2"/>
              </a:rPr>
              <a:t>function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 »</a:t>
            </a:r>
          </a:p>
          <a:p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			- « Neural </a:t>
            </a:r>
            <a:r>
              <a:rPr lang="fr-FR" sz="1600" dirty="0" smtClean="0">
                <a:effectLst/>
                <a:latin typeface="Arial Narrow" pitchFamily="34" charset="0"/>
                <a:sym typeface="Wingdings" pitchFamily="2" charset="2"/>
              </a:rPr>
              <a:t>network</a:t>
            </a:r>
            <a:r>
              <a:rPr lang="fr-FR" sz="1600" dirty="0">
                <a:effectLst/>
                <a:latin typeface="Arial Narrow" pitchFamily="34" charset="0"/>
                <a:sym typeface="Wingdings" pitchFamily="2" charset="2"/>
              </a:rPr>
              <a:t> »</a:t>
            </a:r>
          </a:p>
          <a:p>
            <a:r>
              <a:rPr lang="fr-FR" sz="1600" dirty="0">
                <a:effectLst/>
                <a:latin typeface="Arial Narrow" pitchFamily="34" charset="0"/>
              </a:rPr>
              <a:t>- </a:t>
            </a:r>
            <a:r>
              <a:rPr lang="fr-FR" sz="1600" dirty="0" smtClean="0">
                <a:latin typeface="Arial Narrow" pitchFamily="34" charset="0"/>
              </a:rPr>
              <a:t>Application of </a:t>
            </a:r>
            <a:r>
              <a:rPr lang="fr-FR" sz="1600" dirty="0" err="1" smtClean="0">
                <a:latin typeface="Arial Narrow" pitchFamily="34" charset="0"/>
              </a:rPr>
              <a:t>metamodels</a:t>
            </a:r>
            <a:r>
              <a:rPr lang="fr-FR" sz="1600" dirty="0" smtClean="0">
                <a:latin typeface="Arial Narrow" pitchFamily="34" charset="0"/>
              </a:rPr>
              <a:t> for </a:t>
            </a:r>
            <a:r>
              <a:rPr lang="fr-FR" sz="1600" dirty="0" err="1" smtClean="0">
                <a:effectLst/>
                <a:latin typeface="Arial Narrow" pitchFamily="34" charset="0"/>
              </a:rPr>
              <a:t>sensitivity</a:t>
            </a:r>
            <a:r>
              <a:rPr lang="fr-FR" sz="1600" dirty="0" smtClean="0">
                <a:effectLst/>
                <a:latin typeface="Arial Narrow" pitchFamily="34" charset="0"/>
              </a:rPr>
              <a:t> Monte-Carlo </a:t>
            </a:r>
            <a:r>
              <a:rPr lang="fr-FR" sz="1600" dirty="0" err="1" smtClean="0">
                <a:effectLst/>
                <a:latin typeface="Arial Narrow" pitchFamily="34" charset="0"/>
              </a:rPr>
              <a:t>indicators</a:t>
            </a:r>
            <a:r>
              <a:rPr lang="fr-FR" sz="1600" dirty="0" smtClean="0">
                <a:latin typeface="Arial Narrow" pitchFamily="34" charset="0"/>
              </a:rPr>
              <a:t> (</a:t>
            </a:r>
            <a:r>
              <a:rPr lang="fr-FR" sz="1600" dirty="0" err="1" smtClean="0">
                <a:latin typeface="Arial Narrow" pitchFamily="34" charset="0"/>
              </a:rPr>
              <a:t>rank</a:t>
            </a:r>
            <a:r>
              <a:rPr lang="fr-FR" sz="1600" dirty="0" smtClean="0">
                <a:latin typeface="Arial Narrow" pitchFamily="34" charset="0"/>
              </a:rPr>
              <a:t>/values)</a:t>
            </a:r>
            <a:endParaRPr lang="fr-FR" sz="1600" dirty="0">
              <a:effectLst/>
              <a:latin typeface="Arial Narrow" pitchFamily="34" charset="0"/>
            </a:endParaRPr>
          </a:p>
        </p:txBody>
      </p:sp>
      <p:sp>
        <p:nvSpPr>
          <p:cNvPr id="200" name="Flèche à angle droit 199"/>
          <p:cNvSpPr/>
          <p:nvPr/>
        </p:nvSpPr>
        <p:spPr bwMode="auto">
          <a:xfrm rot="5400000">
            <a:off x="505918" y="4847925"/>
            <a:ext cx="445957" cy="430968"/>
          </a:xfrm>
          <a:prstGeom prst="bentUp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 dirty="0">
              <a:solidFill>
                <a:srgbClr val="000099"/>
              </a:solidFill>
            </a:endParaRPr>
          </a:p>
        </p:txBody>
      </p:sp>
      <p:sp>
        <p:nvSpPr>
          <p:cNvPr id="201" name="Flèche à angle droit 200"/>
          <p:cNvSpPr/>
          <p:nvPr/>
        </p:nvSpPr>
        <p:spPr bwMode="auto">
          <a:xfrm rot="5400000">
            <a:off x="1194771" y="5705181"/>
            <a:ext cx="445957" cy="430968"/>
          </a:xfrm>
          <a:prstGeom prst="bentUpArrow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4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Physical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assumptions</a:t>
            </a:r>
            <a:r>
              <a:rPr lang="fr-FR" sz="2400" dirty="0" smtClean="0">
                <a:cs typeface="Lucida Sans Unicode" pitchFamily="34" charset="0"/>
              </a:rPr>
              <a:t> (components/</a:t>
            </a:r>
            <a:r>
              <a:rPr lang="fr-FR" sz="2400" dirty="0" err="1" smtClean="0">
                <a:cs typeface="Lucida Sans Unicode" pitchFamily="34" charset="0"/>
              </a:rPr>
              <a:t>materials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5725" y="1515983"/>
            <a:ext cx="8975725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materials 	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equivalent, homogeneous and continuous porous media, saturated (water) from t=0,</a:t>
            </a:r>
          </a:p>
          <a:p>
            <a:pPr>
              <a:buFont typeface="Wingdings" pitchFamily="2" charset="2"/>
              <a:buNone/>
              <a:defRPr/>
            </a:pPr>
            <a:endParaRPr lang="en-GB" sz="24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release of </a:t>
            </a:r>
            <a:r>
              <a:rPr lang="en-GB" sz="1600" dirty="0" err="1" smtClean="0">
                <a:effectLst/>
                <a:latin typeface="Arial Narrow" pitchFamily="34" charset="0"/>
              </a:rPr>
              <a:t>radionuclides</a:t>
            </a:r>
            <a:r>
              <a:rPr lang="en-GB" sz="1600" dirty="0" smtClean="0">
                <a:effectLst/>
                <a:latin typeface="Arial Narrow" pitchFamily="34" charset="0"/>
              </a:rPr>
              <a:t> </a:t>
            </a:r>
            <a:r>
              <a:rPr lang="en-GB" sz="1600" dirty="0">
                <a:effectLst/>
                <a:latin typeface="Arial Narrow" pitchFamily="34" charset="0"/>
              </a:rPr>
              <a:t>(from waste packages</a:t>
            </a:r>
            <a:r>
              <a:rPr lang="en-GB" sz="1600" dirty="0" smtClean="0">
                <a:effectLst/>
                <a:latin typeface="Arial Narrow" pitchFamily="34" charset="0"/>
              </a:rPr>
              <a:t>):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simulations carried out from t=0 to 1 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Myears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,</a:t>
            </a:r>
          </a:p>
          <a:p>
            <a:pPr>
              <a:defRPr/>
            </a:pPr>
            <a:endParaRPr lang="en-GB" sz="24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transfer of solutes in </a:t>
            </a:r>
            <a:r>
              <a:rPr lang="en-GB" sz="1600" b="1" dirty="0">
                <a:effectLst/>
                <a:latin typeface="Arial Narrow" pitchFamily="34" charset="0"/>
              </a:rPr>
              <a:t>advection/diffusion/dispersion</a:t>
            </a:r>
            <a:r>
              <a:rPr lang="en-GB" sz="1600" dirty="0">
                <a:effectLst/>
                <a:latin typeface="Arial Narrow" pitchFamily="34" charset="0"/>
              </a:rPr>
              <a:t> in all </a:t>
            </a:r>
            <a:r>
              <a:rPr lang="en-GB" sz="1600" dirty="0" smtClean="0">
                <a:effectLst/>
                <a:latin typeface="Arial Narrow" pitchFamily="34" charset="0"/>
              </a:rPr>
              <a:t>media: </a:t>
            </a:r>
            <a:endParaRPr lang="en-GB" sz="1600" dirty="0">
              <a:effectLst/>
              <a:latin typeface="Arial Narrow" pitchFamily="34" charset="0"/>
            </a:endParaRP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convection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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hydraulic computation results in steady-state (2 steps for 2D case : before and after 10</a:t>
            </a:r>
            <a:r>
              <a:rPr lang="en-GB" sz="1600" baseline="30000" dirty="0">
                <a:solidFill>
                  <a:schemeClr val="tx2"/>
                </a:solidFill>
                <a:effectLst/>
                <a:latin typeface="Arial Narrow" pitchFamily="34" charset="0"/>
              </a:rPr>
              <a:t>4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yrs),</a:t>
            </a: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phenomena of sorption (linear and reversible, Kd approach) and chemical precipitation (solubility limit),</a:t>
            </a:r>
          </a:p>
          <a:p>
            <a:pPr>
              <a:buFont typeface="Wingdings" pitchFamily="2" charset="2"/>
              <a:buNone/>
              <a:defRPr/>
            </a:pPr>
            <a:endParaRPr lang="en-GB" sz="24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waste disposal package modelled with 2 different materials (2D case) and </a:t>
            </a:r>
            <a:r>
              <a:rPr lang="en-GB" sz="1600" b="1" dirty="0">
                <a:solidFill>
                  <a:srgbClr val="FF0000"/>
                </a:solidFill>
                <a:effectLst/>
                <a:latin typeface="Arial Narrow" pitchFamily="34" charset="0"/>
              </a:rPr>
              <a:t>one material only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(3D case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)</a:t>
            </a:r>
            <a:r>
              <a:rPr lang="en-GB" sz="1600" dirty="0" smtClean="0">
                <a:effectLst/>
                <a:latin typeface="Arial Narrow" pitchFamily="34" charset="0"/>
              </a:rPr>
              <a:t>: </a:t>
            </a:r>
            <a:endParaRPr lang="en-GB" sz="1600" dirty="0">
              <a:effectLst/>
              <a:latin typeface="Arial Narrow" pitchFamily="34" charset="0"/>
            </a:endParaRP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 smtClean="0">
                <a:solidFill>
                  <a:schemeClr val="tx2"/>
                </a:solidFill>
                <a:latin typeface="Arial Narrow" pitchFamily="34" charset="0"/>
              </a:rPr>
              <a:t>f</a:t>
            </a:r>
            <a:r>
              <a:rPr lang="en-GB" sz="16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iller concrete (“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béton de 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remplissage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”, no hydraulic confining properties), with homogeneous source term,</a:t>
            </a: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 smtClean="0">
                <a:solidFill>
                  <a:schemeClr val="tx2"/>
                </a:solidFill>
                <a:latin typeface="Arial Narrow" pitchFamily="34" charset="0"/>
              </a:rPr>
              <a:t>c</a:t>
            </a:r>
            <a:r>
              <a:rPr lang="en-GB" sz="16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oncrete disposal container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(“béton de 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colisage</a:t>
            </a:r>
            <a:r>
              <a:rPr lang="en-GB" sz="16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”) :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high level performance of hydraulic confining properties (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10</a:t>
            </a:r>
            <a:r>
              <a:rPr lang="en-GB" sz="1600" baseline="300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4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 yrs) for the 2D case,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idem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filler concrete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(no more high performance concrete) for the 3D case,</a:t>
            </a: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geochemistry {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Kd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, 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Csat</a:t>
            </a:r>
            <a:r>
              <a:rPr lang="en-GB" sz="1600" dirty="0" smtClean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}: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applied in concrete disposal container only (2D) and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in whole waste package (3D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).</a:t>
            </a:r>
          </a:p>
          <a:p>
            <a:pPr>
              <a:defRPr/>
            </a:pPr>
            <a:endParaRPr lang="en-GB" sz="2400" dirty="0" smtClean="0">
              <a:effectLst/>
              <a:latin typeface="Arial Narrow" pitchFamily="34" charset="0"/>
              <a:sym typeface="Wingdings" pitchFamily="2" charset="2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1600" dirty="0" smtClean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en-GB" sz="1600" dirty="0">
                <a:effectLst/>
                <a:latin typeface="Arial Narrow" pitchFamily="34" charset="0"/>
              </a:rPr>
              <a:t>ILW disposal cell (around the waste domain) filled with a concrete material with no hydraulic/transfer performance except for </a:t>
            </a:r>
            <a:r>
              <a:rPr lang="en-GB" sz="1600" dirty="0" smtClean="0">
                <a:effectLst/>
                <a:latin typeface="Arial Narrow" pitchFamily="34" charset="0"/>
              </a:rPr>
              <a:t>geochemistry: </a:t>
            </a:r>
            <a:endParaRPr lang="en-GB" sz="1600" dirty="0">
              <a:effectLst/>
              <a:latin typeface="Arial Narrow" pitchFamily="34" charset="0"/>
            </a:endParaRP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2D </a:t>
            </a:r>
            <a:r>
              <a:rPr lang="en-GB" sz="16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case: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constant value {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Kd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} for I129 ; 2 sets of values {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Kd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, </a:t>
            </a:r>
            <a:r>
              <a:rPr lang="en-GB" sz="1600" dirty="0" err="1">
                <a:solidFill>
                  <a:schemeClr val="tx2"/>
                </a:solidFill>
                <a:effectLst/>
                <a:latin typeface="Arial Narrow" pitchFamily="34" charset="0"/>
              </a:rPr>
              <a:t>Csat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} for Se79 and Nb94 : before and after 2.10</a:t>
            </a:r>
            <a:r>
              <a:rPr lang="en-GB" sz="1600" baseline="30000" dirty="0">
                <a:solidFill>
                  <a:schemeClr val="tx2"/>
                </a:solidFill>
                <a:effectLst/>
                <a:latin typeface="Arial Narrow" pitchFamily="34" charset="0"/>
              </a:rPr>
              <a:t>5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en-GB" sz="16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yrs</a:t>
            </a:r>
            <a:endParaRPr lang="en-GB" sz="1600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71472" y="857232"/>
            <a:ext cx="329406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en-GB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Main physical assumptions (1/2</a:t>
            </a:r>
            <a:r>
              <a:rPr lang="en-GB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)</a:t>
            </a:r>
          </a:p>
          <a:p>
            <a:r>
              <a:rPr lang="en-GB" sz="1600" b="1" dirty="0" smtClean="0">
                <a:effectLst/>
                <a:latin typeface="Arial Narrow" pitchFamily="34" charset="0"/>
              </a:rPr>
              <a:t>(differences from 1</a:t>
            </a:r>
            <a:r>
              <a:rPr lang="en-GB" sz="1600" b="1" baseline="30000" dirty="0" smtClean="0">
                <a:effectLst/>
                <a:latin typeface="Arial Narrow" pitchFamily="34" charset="0"/>
              </a:rPr>
              <a:t>st</a:t>
            </a:r>
            <a:r>
              <a:rPr lang="en-GB" sz="1600" b="1" dirty="0" smtClean="0">
                <a:effectLst/>
                <a:latin typeface="Arial Narrow" pitchFamily="34" charset="0"/>
              </a:rPr>
              <a:t> benchmark </a:t>
            </a:r>
            <a:r>
              <a:rPr lang="en-GB" sz="1600" b="1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in red</a:t>
            </a:r>
            <a:r>
              <a:rPr lang="en-GB" sz="1600" b="1" dirty="0" smtClean="0">
                <a:effectLst/>
                <a:latin typeface="Arial Narrow" pitchFamily="34" charset="0"/>
              </a:rPr>
              <a:t>)</a:t>
            </a:r>
            <a:endParaRPr lang="fr-FR" sz="1600" b="1" dirty="0">
              <a:effectLst/>
              <a:latin typeface="Arial Narrow" pitchFamily="34" charset="0"/>
            </a:endParaRP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5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err="1" smtClean="0">
                <a:cs typeface="Lucida Sans Unicode" pitchFamily="34" charset="0"/>
              </a:rPr>
              <a:t>Physical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assumptions</a:t>
            </a:r>
            <a:r>
              <a:rPr lang="fr-FR" sz="2400" dirty="0" smtClean="0">
                <a:cs typeface="Lucida Sans Unicode" pitchFamily="34" charset="0"/>
              </a:rPr>
              <a:t> (components/</a:t>
            </a:r>
            <a:r>
              <a:rPr lang="fr-FR" sz="2400" dirty="0" err="1" smtClean="0">
                <a:cs typeface="Lucida Sans Unicode" pitchFamily="34" charset="0"/>
              </a:rPr>
              <a:t>materials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71472" y="857232"/>
            <a:ext cx="335700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en-GB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Main physical assumptions </a:t>
            </a:r>
            <a:r>
              <a:rPr lang="en-GB" sz="1800" b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(2/2</a:t>
            </a:r>
            <a:r>
              <a:rPr lang="en-GB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)</a:t>
            </a:r>
          </a:p>
          <a:p>
            <a:r>
              <a:rPr lang="en-GB" sz="1600" b="1" dirty="0">
                <a:effectLst/>
                <a:latin typeface="Arial Narrow" pitchFamily="34" charset="0"/>
              </a:rPr>
              <a:t>(differences from 1</a:t>
            </a:r>
            <a:r>
              <a:rPr lang="en-GB" sz="1600" b="1" baseline="30000" dirty="0">
                <a:effectLst/>
                <a:latin typeface="Arial Narrow" pitchFamily="34" charset="0"/>
              </a:rPr>
              <a:t>st</a:t>
            </a:r>
            <a:r>
              <a:rPr lang="en-GB" sz="1600" b="1" dirty="0">
                <a:effectLst/>
                <a:latin typeface="Arial Narrow" pitchFamily="34" charset="0"/>
              </a:rPr>
              <a:t> benchmark </a:t>
            </a:r>
            <a:r>
              <a:rPr lang="en-GB" sz="1600" b="1" dirty="0">
                <a:solidFill>
                  <a:srgbClr val="FF0000"/>
                </a:solidFill>
                <a:effectLst/>
                <a:latin typeface="Arial Narrow" pitchFamily="34" charset="0"/>
              </a:rPr>
              <a:t>in red</a:t>
            </a:r>
            <a:r>
              <a:rPr lang="en-GB" sz="1600" b="1" dirty="0">
                <a:effectLst/>
                <a:latin typeface="Arial Narrow" pitchFamily="34" charset="0"/>
              </a:rPr>
              <a:t>)</a:t>
            </a:r>
            <a:endParaRPr lang="fr-FR" sz="1600" b="1" dirty="0">
              <a:effectLst/>
              <a:latin typeface="Arial Narrow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7313" y="1455729"/>
            <a:ext cx="8975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9263" indent="-179388">
              <a:buFont typeface="Arial" charset="0"/>
              <a:buChar char="•"/>
            </a:pP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3D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case: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constant value {</a:t>
            </a:r>
            <a:r>
              <a:rPr lang="en-GB" sz="16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Kd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} for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I129;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variation ranges of {</a:t>
            </a:r>
            <a:r>
              <a:rPr lang="en-GB" sz="16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Kd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, </a:t>
            </a:r>
            <a:r>
              <a:rPr lang="en-GB" sz="16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Csat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} with {space/time} related to various “states” of alteration of concrete (sound, altered, degraded and neutralized conditions) </a:t>
            </a:r>
            <a:r>
              <a:rPr lang="en-GB" sz="1600" dirty="0" smtClean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</a:t>
            </a:r>
            <a:r>
              <a:rPr lang="en-GB" sz="1600" dirty="0" smtClean="0">
                <a:solidFill>
                  <a:srgbClr val="FF0000"/>
                </a:solidFill>
                <a:latin typeface="Arial Narrow" pitchFamily="34" charset="0"/>
              </a:rPr>
              <a:t> applied to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Se79 and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Nb94.</a:t>
            </a:r>
            <a:endParaRPr lang="en-GB" sz="1600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982352"/>
            <a:ext cx="2714644" cy="151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5725" y="3435370"/>
            <a:ext cx="8975725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Backfill (disposal cell and gallery)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 for 3D case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only: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no hydraulic/transfer performance, and no geochemistry,</a:t>
            </a:r>
          </a:p>
          <a:p>
            <a:pPr>
              <a:defRPr/>
            </a:pPr>
            <a:endParaRPr lang="en-GB" sz="2400" dirty="0">
              <a:effectLst/>
              <a:latin typeface="Arial Narrow" pitchFamily="34" charset="0"/>
            </a:endParaRPr>
          </a:p>
          <a:p>
            <a:pPr marL="179388" indent="-179388"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Plug (gallery)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 for 3D case </a:t>
            </a:r>
            <a:r>
              <a:rPr lang="en-GB" sz="16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only: </a:t>
            </a:r>
            <a:r>
              <a:rPr lang="en-GB" sz="16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bentonite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 properties including geochemistry (</a:t>
            </a:r>
            <a:r>
              <a:rPr lang="en-GB" sz="16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Kd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, </a:t>
            </a:r>
            <a:r>
              <a:rPr lang="en-GB" sz="16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Csat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),</a:t>
            </a:r>
          </a:p>
          <a:p>
            <a:pPr>
              <a:defRPr/>
            </a:pPr>
            <a:r>
              <a:rPr lang="en-GB" sz="1600" dirty="0">
                <a:effectLst/>
                <a:latin typeface="Arial Narrow" pitchFamily="34" charset="0"/>
              </a:rPr>
              <a:t>   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en-GB" sz="1600" dirty="0">
                <a:solidFill>
                  <a:schemeClr val="accent6"/>
                </a:solidFill>
                <a:effectLst/>
                <a:latin typeface="Arial Narrow" pitchFamily="34" charset="0"/>
              </a:rPr>
              <a:t> </a:t>
            </a:r>
            <a:r>
              <a:rPr lang="en-GB" sz="1600" dirty="0">
                <a:solidFill>
                  <a:srgbClr val="FF0000"/>
                </a:solidFill>
                <a:effectLst/>
                <a:latin typeface="Arial Narrow" pitchFamily="34" charset="0"/>
              </a:rPr>
              <a:t>“plug failure” (continuation of the fractured zone around the plug),</a:t>
            </a:r>
          </a:p>
          <a:p>
            <a:pPr>
              <a:defRPr/>
            </a:pPr>
            <a:endParaRPr lang="en-GB" sz="2400" dirty="0">
              <a:effectLst/>
              <a:latin typeface="Arial Narrow" pitchFamily="34" charset="0"/>
            </a:endParaRPr>
          </a:p>
          <a:p>
            <a:pPr marL="179388" indent="-179388"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Mechanical disturbance represented by </a:t>
            </a:r>
            <a:r>
              <a:rPr lang="en-GB" sz="1600" dirty="0" smtClean="0">
                <a:effectLst/>
                <a:latin typeface="Arial Narrow" pitchFamily="34" charset="0"/>
              </a:rPr>
              <a:t>EDZ: </a:t>
            </a:r>
            <a:r>
              <a:rPr lang="en-GB" sz="1600" dirty="0">
                <a:effectLst/>
                <a:latin typeface="Arial Narrow" pitchFamily="34" charset="0"/>
              </a:rPr>
              <a:t>fractured and micro-fissured zones (perennial extensions)</a:t>
            </a:r>
          </a:p>
          <a:p>
            <a:pPr>
              <a:defRPr/>
            </a:pP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   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  <a:sym typeface="Wingdings" pitchFamily="2" charset="2"/>
              </a:rPr>
              <a:t></a:t>
            </a: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 self-sealing phenomenon integrated into uncertainty (pdf),</a:t>
            </a:r>
          </a:p>
          <a:p>
            <a:pPr>
              <a:defRPr/>
            </a:pPr>
            <a:endParaRPr lang="en-GB" sz="24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1600" dirty="0">
                <a:effectLst/>
                <a:latin typeface="Arial Narrow" pitchFamily="34" charset="0"/>
              </a:rPr>
              <a:t> Chemical disturbance (degradation of the concretes</a:t>
            </a:r>
            <a:r>
              <a:rPr lang="en-GB" sz="1600" dirty="0" smtClean="0">
                <a:effectLst/>
                <a:latin typeface="Arial Narrow" pitchFamily="34" charset="0"/>
              </a:rPr>
              <a:t>): </a:t>
            </a:r>
            <a:endParaRPr lang="en-GB" sz="1600" dirty="0">
              <a:effectLst/>
              <a:latin typeface="Arial Narrow" pitchFamily="34" charset="0"/>
            </a:endParaRPr>
          </a:p>
          <a:p>
            <a:pPr marL="449263" indent="-179388">
              <a:buFont typeface="Arial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  <a:effectLst/>
                <a:latin typeface="Arial Narrow" pitchFamily="34" charset="0"/>
              </a:rPr>
              <a:t>included in the mechanical disturbance (EDZ), in terms of extension and hydraulic/transfer parameters.</a:t>
            </a: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6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Monte-Carlo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statistical</a:t>
            </a:r>
            <a:r>
              <a:rPr lang="fr-FR" sz="2400" dirty="0" smtClean="0">
                <a:cs typeface="Lucida Sans Unicode" pitchFamily="34" charset="0"/>
              </a:rPr>
              <a:t> </a:t>
            </a:r>
            <a:r>
              <a:rPr lang="fr-FR" sz="2400" dirty="0" err="1" smtClean="0">
                <a:cs typeface="Lucida Sans Unicode" pitchFamily="34" charset="0"/>
              </a:rPr>
              <a:t>indicators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71472" y="857232"/>
            <a:ext cx="62263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Statistical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indicators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to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be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quantified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for Monte-Carlo simulations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22375" y="1347776"/>
            <a:ext cx="240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Uncertainty</a:t>
            </a:r>
            <a:r>
              <a:rPr lang="fr-FR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1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analysis</a:t>
            </a:r>
            <a:endParaRPr lang="fr-FR" sz="1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838825" y="1347776"/>
            <a:ext cx="229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Sensitivity</a:t>
            </a:r>
            <a:r>
              <a:rPr lang="fr-FR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1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analysis</a:t>
            </a:r>
            <a:endParaRPr lang="fr-FR" sz="1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" name="Picture 5" descr="De_cation_COX_pdf_theorique"/>
          <p:cNvPicPr>
            <a:picLocks noChangeAspect="1" noChangeArrowheads="1"/>
          </p:cNvPicPr>
          <p:nvPr/>
        </p:nvPicPr>
        <p:blipFill>
          <a:blip r:embed="rId3" cstate="print"/>
          <a:srcRect l="4437" t="13150" r="17407" b="11147"/>
          <a:stretch>
            <a:fillRect/>
          </a:stretch>
        </p:blipFill>
        <p:spPr bwMode="auto">
          <a:xfrm>
            <a:off x="1131888" y="1781174"/>
            <a:ext cx="2617787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113" y="1752600"/>
            <a:ext cx="2808287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4746625" y="3651269"/>
            <a:ext cx="43211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Symbol" pitchFamily="18" charset="2"/>
              <a:buNone/>
              <a:defRPr/>
            </a:pPr>
            <a:r>
              <a:rPr lang="en-GB" sz="1800" b="1" dirty="0">
                <a:solidFill>
                  <a:srgbClr val="0000FF"/>
                </a:solidFill>
                <a:effectLst/>
                <a:latin typeface="Arial Narrow" pitchFamily="34" charset="0"/>
              </a:rPr>
              <a:t>“global”</a:t>
            </a:r>
            <a:r>
              <a:rPr lang="en-GB" sz="1800" dirty="0">
                <a:effectLst/>
                <a:latin typeface="Arial Narrow" pitchFamily="34" charset="0"/>
              </a:rPr>
              <a:t> </a:t>
            </a:r>
            <a:r>
              <a:rPr lang="en-GB" sz="1800" dirty="0" smtClean="0">
                <a:effectLst/>
                <a:latin typeface="Arial Narrow" pitchFamily="34" charset="0"/>
              </a:rPr>
              <a:t>analysis (scatter-plots) </a:t>
            </a:r>
            <a:endParaRPr lang="en-GB" sz="18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à"/>
              <a:defRPr/>
            </a:pPr>
            <a:r>
              <a:rPr lang="en-GB" sz="1800" dirty="0">
                <a:effectLst/>
                <a:latin typeface="Arial Narrow" pitchFamily="34" charset="0"/>
              </a:rPr>
              <a:t>influence of the uncertainty of input data on the</a:t>
            </a:r>
          </a:p>
          <a:p>
            <a:pPr>
              <a:buFont typeface="Wingdings" pitchFamily="2" charset="2"/>
              <a:buNone/>
              <a:defRPr/>
            </a:pPr>
            <a:r>
              <a:rPr lang="en-GB" sz="1800" dirty="0">
                <a:effectLst/>
                <a:latin typeface="Arial Narrow" pitchFamily="34" charset="0"/>
              </a:rPr>
              <a:t>    uncertainty of the results, covering the global </a:t>
            </a:r>
          </a:p>
          <a:p>
            <a:pPr>
              <a:buFont typeface="Wingdings" pitchFamily="2" charset="2"/>
              <a:buNone/>
              <a:defRPr/>
            </a:pPr>
            <a:r>
              <a:rPr lang="en-GB" sz="1800" dirty="0">
                <a:effectLst/>
                <a:latin typeface="Arial Narrow" pitchFamily="34" charset="0"/>
              </a:rPr>
              <a:t>    variation of the values. </a:t>
            </a:r>
          </a:p>
          <a:p>
            <a:pPr>
              <a:defRPr/>
            </a:pPr>
            <a:endParaRPr lang="fr-FR" sz="18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1800" dirty="0">
                <a:effectLst/>
                <a:latin typeface="Arial Narrow" pitchFamily="34" charset="0"/>
              </a:rPr>
              <a:t>linearity {result/input data} </a:t>
            </a:r>
            <a:r>
              <a:rPr lang="en-GB" sz="1800" dirty="0" smtClean="0">
                <a:effectLst/>
                <a:latin typeface="Arial Narrow" pitchFamily="34" charset="0"/>
              </a:rPr>
              <a:t>coefficients: </a:t>
            </a:r>
            <a:endParaRPr lang="en-GB" sz="1800" dirty="0">
              <a:effectLst/>
              <a:latin typeface="Arial Narrow" pitchFamily="34" charset="0"/>
            </a:endParaRPr>
          </a:p>
          <a:p>
            <a:pPr>
              <a:defRPr/>
            </a:pPr>
            <a:r>
              <a:rPr lang="en-GB" sz="1800" b="1" i="1" dirty="0">
                <a:solidFill>
                  <a:srgbClr val="0000FF"/>
                </a:solidFill>
                <a:effectLst/>
                <a:latin typeface="Arial Narrow" pitchFamily="34" charset="0"/>
              </a:rPr>
              <a:t>Pearson, PCC, SRC</a:t>
            </a:r>
            <a:r>
              <a:rPr lang="en-GB" sz="1800" dirty="0">
                <a:effectLst/>
                <a:latin typeface="Arial Narrow" pitchFamily="34" charset="0"/>
              </a:rPr>
              <a:t>, …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GB" sz="1800" dirty="0">
                <a:effectLst/>
                <a:latin typeface="Arial Narrow" pitchFamily="34" charset="0"/>
              </a:rPr>
              <a:t>monotony</a:t>
            </a: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</a:t>
            </a:r>
            <a:r>
              <a:rPr lang="en-GB" sz="1800" dirty="0">
                <a:effectLst/>
                <a:latin typeface="Arial Narrow" pitchFamily="34" charset="0"/>
              </a:rPr>
              <a:t>{result/input data} </a:t>
            </a:r>
            <a:r>
              <a:rPr lang="en-GB" sz="1800" dirty="0" smtClean="0">
                <a:effectLst/>
                <a:latin typeface="Arial Narrow" pitchFamily="34" charset="0"/>
              </a:rPr>
              <a:t>coefficients: </a:t>
            </a:r>
            <a:endParaRPr lang="en-GB" sz="1800" dirty="0">
              <a:effectLst/>
              <a:latin typeface="Arial Narrow" pitchFamily="34" charset="0"/>
            </a:endParaRPr>
          </a:p>
          <a:p>
            <a:pPr>
              <a:defRPr/>
            </a:pPr>
            <a:r>
              <a:rPr lang="en-GB" sz="1800" b="1" i="1" dirty="0">
                <a:solidFill>
                  <a:srgbClr val="0000FF"/>
                </a:solidFill>
                <a:effectLst/>
                <a:latin typeface="Arial Narrow" pitchFamily="34" charset="0"/>
              </a:rPr>
              <a:t>Spearman, PRCC, SRRC</a:t>
            </a:r>
            <a:r>
              <a:rPr lang="en-GB" sz="1800" dirty="0">
                <a:effectLst/>
                <a:latin typeface="Arial Narrow" pitchFamily="34" charset="0"/>
              </a:rPr>
              <a:t>, …</a:t>
            </a:r>
            <a:endParaRPr lang="fr-FR" sz="1800" dirty="0">
              <a:effectLst/>
              <a:latin typeface="Arial Narrow" pitchFamily="34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33351" y="3435350"/>
            <a:ext cx="443864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sz="1800" dirty="0">
                <a:effectLst/>
                <a:latin typeface="Arial Narrow" pitchFamily="34" charset="0"/>
              </a:rPr>
              <a:t> evolution (in time) of the physical indicators </a:t>
            </a:r>
          </a:p>
          <a:p>
            <a:pPr>
              <a:buFont typeface="Wingdings" pitchFamily="2" charset="2"/>
              <a:buChar char="à"/>
            </a:pPr>
            <a:r>
              <a:rPr lang="en-GB" sz="1800" dirty="0">
                <a:solidFill>
                  <a:srgbClr val="0000FF"/>
                </a:solidFill>
                <a:effectLst/>
                <a:latin typeface="Arial Narrow" pitchFamily="34" charset="0"/>
              </a:rPr>
              <a:t> </a:t>
            </a:r>
            <a:r>
              <a:rPr lang="en-GB" sz="1800" b="1" i="1" dirty="0" err="1">
                <a:solidFill>
                  <a:srgbClr val="0000FF"/>
                </a:solidFill>
                <a:effectLst/>
                <a:latin typeface="Arial Narrow" pitchFamily="34" charset="0"/>
              </a:rPr>
              <a:t>quantiles</a:t>
            </a:r>
            <a:r>
              <a:rPr lang="en-GB" sz="1800" dirty="0">
                <a:effectLst/>
                <a:latin typeface="Arial Narrow" pitchFamily="34" charset="0"/>
              </a:rPr>
              <a:t> at 1%, 5%, 25%, 50% (median), </a:t>
            </a:r>
          </a:p>
          <a:p>
            <a:pPr>
              <a:buFont typeface="Wingdings" pitchFamily="2" charset="2"/>
              <a:buNone/>
            </a:pPr>
            <a:r>
              <a:rPr lang="en-GB" sz="1800" dirty="0">
                <a:effectLst/>
                <a:latin typeface="Arial Narrow" pitchFamily="34" charset="0"/>
              </a:rPr>
              <a:t>     75%, 95%, 99% and </a:t>
            </a:r>
            <a:r>
              <a:rPr lang="en-GB" b="1" i="1" dirty="0" smtClean="0">
                <a:solidFill>
                  <a:srgbClr val="0000FF"/>
                </a:solidFill>
                <a:latin typeface="Arial Narrow" pitchFamily="34" charset="0"/>
              </a:rPr>
              <a:t>average</a:t>
            </a:r>
            <a:r>
              <a:rPr lang="en-GB" sz="1800" dirty="0" smtClean="0">
                <a:effectLst/>
                <a:latin typeface="Arial Narrow" pitchFamily="34" charset="0"/>
              </a:rPr>
              <a:t> </a:t>
            </a:r>
            <a:r>
              <a:rPr lang="en-GB" sz="1800" dirty="0">
                <a:effectLst/>
                <a:latin typeface="Arial Narrow" pitchFamily="34" charset="0"/>
              </a:rPr>
              <a:t>(mean)</a:t>
            </a:r>
          </a:p>
          <a:p>
            <a:pPr>
              <a:buFont typeface="Wingdings" pitchFamily="2" charset="2"/>
              <a:buNone/>
            </a:pPr>
            <a:endParaRPr lang="fr-FR" sz="18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GB" sz="1800" dirty="0">
                <a:effectLst/>
                <a:latin typeface="Arial Narrow" pitchFamily="34" charset="0"/>
              </a:rPr>
              <a:t>distribution (</a:t>
            </a:r>
            <a:r>
              <a:rPr lang="en-GB" sz="1800" b="1" i="1" dirty="0" err="1">
                <a:solidFill>
                  <a:srgbClr val="0000FF"/>
                </a:solidFill>
                <a:effectLst/>
                <a:latin typeface="Arial Narrow" pitchFamily="34" charset="0"/>
              </a:rPr>
              <a:t>pdf</a:t>
            </a:r>
            <a:r>
              <a:rPr lang="en-GB" sz="1800" b="1" dirty="0">
                <a:solidFill>
                  <a:srgbClr val="0000FF"/>
                </a:solidFill>
                <a:effectLst/>
                <a:latin typeface="Arial Narrow" pitchFamily="34" charset="0"/>
              </a:rPr>
              <a:t>, </a:t>
            </a:r>
            <a:r>
              <a:rPr lang="en-GB" sz="1800" b="1" i="1" dirty="0" err="1">
                <a:solidFill>
                  <a:srgbClr val="0000FF"/>
                </a:solidFill>
                <a:effectLst/>
                <a:latin typeface="Arial Narrow" pitchFamily="34" charset="0"/>
              </a:rPr>
              <a:t>ccdf</a:t>
            </a:r>
            <a:r>
              <a:rPr lang="en-GB" sz="1800" dirty="0">
                <a:effectLst/>
                <a:latin typeface="Arial Narrow" pitchFamily="34" charset="0"/>
              </a:rPr>
              <a:t>) of the physical indicators,  for dates and maxima, with characterization of the </a:t>
            </a:r>
            <a:r>
              <a:rPr lang="en-GB" sz="1800" b="1" i="1" dirty="0">
                <a:solidFill>
                  <a:srgbClr val="0000FF"/>
                </a:solidFill>
                <a:effectLst/>
                <a:latin typeface="Arial Narrow" pitchFamily="34" charset="0"/>
              </a:rPr>
              <a:t>various moments</a:t>
            </a:r>
            <a:r>
              <a:rPr lang="en-GB" sz="1800" dirty="0">
                <a:effectLst/>
                <a:latin typeface="Arial Narrow" pitchFamily="34" charset="0"/>
              </a:rPr>
              <a:t> (kurtosis, </a:t>
            </a:r>
            <a:r>
              <a:rPr lang="en-GB" sz="1800" dirty="0" err="1">
                <a:effectLst/>
                <a:latin typeface="Arial Narrow" pitchFamily="34" charset="0"/>
              </a:rPr>
              <a:t>skewness</a:t>
            </a:r>
            <a:r>
              <a:rPr lang="en-GB" sz="1800" dirty="0" smtClean="0">
                <a:effectLst/>
                <a:latin typeface="Arial Narrow" pitchFamily="34" charset="0"/>
              </a:rPr>
              <a:t>) providing information on the shape (flatness, asymmetry)</a:t>
            </a:r>
            <a:endParaRPr lang="fr-FR" sz="1800" dirty="0">
              <a:effectLst/>
              <a:latin typeface="Arial Narrow" pitchFamily="34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12750" y="5759450"/>
            <a:ext cx="2973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Sampling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method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used</a:t>
            </a: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: LHS</a:t>
            </a:r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H="1">
            <a:off x="4572000" y="1285860"/>
            <a:ext cx="0" cy="51435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7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Monte-Carlo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(input data </a:t>
            </a:r>
            <a:r>
              <a:rPr lang="fr-FR" sz="2400" dirty="0" err="1" smtClean="0">
                <a:cs typeface="Lucida Sans Unicode" pitchFamily="34" charset="0"/>
              </a:rPr>
              <a:t>parameters</a:t>
            </a:r>
            <a:r>
              <a:rPr lang="fr-FR" sz="2400" dirty="0" smtClean="0">
                <a:cs typeface="Lucida Sans Unicode" pitchFamily="34" charset="0"/>
              </a:rPr>
              <a:t>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12805" y="857232"/>
            <a:ext cx="82990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Definition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of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probability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density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function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(« 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pdf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 ») to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describe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the </a:t>
            </a:r>
            <a:r>
              <a:rPr lang="fr-FR" b="1" dirty="0" err="1" smtClean="0">
                <a:solidFill>
                  <a:schemeClr val="tx2"/>
                </a:solidFill>
                <a:latin typeface="Arial Narrow" pitchFamily="34" charset="0"/>
              </a:rPr>
              <a:t>variability</a:t>
            </a:r>
            <a:r>
              <a:rPr lang="fr-FR" b="1" dirty="0" smtClean="0">
                <a:solidFill>
                  <a:schemeClr val="tx2"/>
                </a:solidFill>
                <a:latin typeface="Arial Narrow" pitchFamily="34" charset="0"/>
              </a:rPr>
              <a:t> of input data</a:t>
            </a:r>
            <a:endParaRPr lang="fr-FR" sz="1800" b="1" dirty="0"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00034" y="1571612"/>
            <a:ext cx="8572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Arial Narrow" pitchFamily="34" charset="0"/>
                <a:sym typeface="Wingdings" pitchFamily="2" charset="2"/>
              </a:rPr>
              <a:t> </a:t>
            </a:r>
            <a:r>
              <a:rPr lang="en-GB" sz="1800" dirty="0">
                <a:effectLst/>
                <a:latin typeface="Arial Narrow" pitchFamily="34" charset="0"/>
              </a:rPr>
              <a:t>Based on large data set </a:t>
            </a:r>
            <a:r>
              <a:rPr lang="en-GB" sz="1800" dirty="0" smtClean="0">
                <a:effectLst/>
                <a:latin typeface="Arial Narrow" pitchFamily="34" charset="0"/>
              </a:rPr>
              <a:t>derived from </a:t>
            </a:r>
            <a:r>
              <a:rPr lang="en-GB" sz="1800" dirty="0">
                <a:effectLst/>
                <a:latin typeface="Arial Narrow" pitchFamily="34" charset="0"/>
              </a:rPr>
              <a:t>an intensive characterization program </a:t>
            </a:r>
            <a:r>
              <a:rPr lang="en-GB" sz="1800" i="1" dirty="0">
                <a:effectLst/>
                <a:latin typeface="Arial Narrow" pitchFamily="34" charset="0"/>
              </a:rPr>
              <a:t>(+ experts judgment)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500034" y="1928802"/>
            <a:ext cx="8572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800" dirty="0" smtClean="0">
                <a:solidFill>
                  <a:srgbClr val="FF0000"/>
                </a:solidFill>
                <a:effectLst/>
                <a:latin typeface="Arial Narrow" pitchFamily="34" charset="0"/>
                <a:sym typeface="Wingdings"/>
              </a:rPr>
              <a:t> </a:t>
            </a:r>
            <a:r>
              <a:rPr lang="en-GB" sz="1800" dirty="0" smtClean="0">
                <a:solidFill>
                  <a:srgbClr val="FF0000"/>
                </a:solidFill>
                <a:effectLst/>
                <a:latin typeface="Arial Narrow" pitchFamily="34" charset="0"/>
                <a:sym typeface="Wingdings"/>
              </a:rPr>
              <a:t>Around 40 </a:t>
            </a:r>
            <a:r>
              <a:rPr lang="en-GB" sz="1800" dirty="0" smtClean="0">
                <a:solidFill>
                  <a:srgbClr val="FF0000"/>
                </a:solidFill>
                <a:effectLst/>
                <a:latin typeface="Arial Narrow" pitchFamily="34" charset="0"/>
              </a:rPr>
              <a:t>input parameters </a:t>
            </a:r>
            <a:r>
              <a:rPr lang="en-GB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considered as uncertain (De, K, </a:t>
            </a:r>
            <a:r>
              <a:rPr lang="en-GB" sz="1800" dirty="0" err="1" smtClean="0">
                <a:solidFill>
                  <a:srgbClr val="FF0000"/>
                </a:solidFill>
                <a:effectLst/>
                <a:latin typeface="Arial Narrow" pitchFamily="34" charset="0"/>
              </a:rPr>
              <a:t>Csat</a:t>
            </a:r>
            <a:r>
              <a:rPr lang="en-GB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, Kd, </a:t>
            </a:r>
            <a:r>
              <a:rPr lang="en-GB" sz="1800" dirty="0">
                <a:solidFill>
                  <a:srgbClr val="FF0000"/>
                </a:solidFill>
                <a:effectLst/>
                <a:latin typeface="Arial Narrow" pitchFamily="34" charset="0"/>
                <a:sym typeface="Symbol"/>
              </a:rPr>
              <a:t>) </a:t>
            </a:r>
            <a:r>
              <a:rPr lang="en-GB" sz="1800" dirty="0" smtClean="0">
                <a:solidFill>
                  <a:srgbClr val="FF0000"/>
                </a:solidFill>
                <a:effectLst/>
                <a:latin typeface="Arial Narrow" pitchFamily="34" charset="0"/>
                <a:sym typeface="Symbol"/>
              </a:rPr>
              <a:t>  {radionuclide/material</a:t>
            </a:r>
            <a:r>
              <a:rPr lang="en-GB" sz="1800" dirty="0">
                <a:solidFill>
                  <a:srgbClr val="FF0000"/>
                </a:solidFill>
                <a:effectLst/>
                <a:latin typeface="Arial Narrow" pitchFamily="34" charset="0"/>
                <a:sym typeface="Symbol"/>
              </a:rPr>
              <a:t>}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500034" y="2428868"/>
            <a:ext cx="54264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en-GB" b="1" dirty="0" smtClean="0">
                <a:solidFill>
                  <a:schemeClr val="tx2"/>
                </a:solidFill>
                <a:latin typeface="Arial Narrow" pitchFamily="34" charset="0"/>
              </a:rPr>
              <a:t>Definition of correlations/constraints between input data</a:t>
            </a:r>
            <a:endParaRPr lang="fr-FR" b="1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507832" y="1214422"/>
            <a:ext cx="84218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800" dirty="0" smtClean="0">
                <a:effectLst/>
                <a:latin typeface="Arial Narrow" pitchFamily="34" charset="0"/>
                <a:sym typeface="Wingdings" pitchFamily="2" charset="2"/>
              </a:rPr>
              <a:t>Many sources of </a:t>
            </a:r>
            <a:r>
              <a:rPr lang="en-GB" sz="1800" dirty="0" smtClean="0">
                <a:effectLst/>
                <a:latin typeface="Arial Narrow" pitchFamily="34" charset="0"/>
                <a:sym typeface="Wingdings" pitchFamily="2" charset="2"/>
              </a:rPr>
              <a:t>uncertainty: </a:t>
            </a:r>
            <a:r>
              <a:rPr lang="en-GB" sz="1800" dirty="0" smtClean="0">
                <a:effectLst/>
                <a:latin typeface="Arial Narrow" pitchFamily="34" charset="0"/>
                <a:sym typeface="Wingdings" pitchFamily="2" charset="2"/>
              </a:rPr>
              <a:t>example of </a:t>
            </a:r>
            <a:r>
              <a:rPr lang="en-GB" sz="1800" dirty="0" err="1" smtClean="0">
                <a:effectLst/>
                <a:latin typeface="Arial Narrow" pitchFamily="34" charset="0"/>
                <a:sym typeface="Wingdings" pitchFamily="2" charset="2"/>
              </a:rPr>
              <a:t>argillites</a:t>
            </a:r>
            <a:r>
              <a:rPr lang="en-GB" sz="1800" dirty="0" smtClean="0">
                <a:effectLst/>
                <a:latin typeface="Arial Narrow" pitchFamily="34" charset="0"/>
                <a:sym typeface="Wingdings" pitchFamily="2" charset="2"/>
              </a:rPr>
              <a:t> input data (geological, experimental, up-scaling)</a:t>
            </a:r>
            <a:endParaRPr lang="en-GB" sz="1800" i="1" dirty="0">
              <a:effectLst/>
              <a:latin typeface="Arial Narrow" pitchFamily="34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571472" y="2786058"/>
            <a:ext cx="18982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1800" b="1" dirty="0">
                <a:solidFill>
                  <a:schemeClr val="tx2"/>
                </a:solidFill>
                <a:effectLst/>
                <a:latin typeface="Comic Sans MS" pitchFamily="66" charset="0"/>
              </a:rPr>
              <a:t> </a:t>
            </a:r>
            <a:r>
              <a:rPr lang="fr-FR" sz="1800" b="1" dirty="0" err="1" smtClean="0">
                <a:solidFill>
                  <a:schemeClr val="tx2"/>
                </a:solidFill>
                <a:effectLst/>
                <a:latin typeface="Comic Sans MS" pitchFamily="66" charset="0"/>
              </a:rPr>
              <a:t>Correlations</a:t>
            </a:r>
            <a:r>
              <a:rPr lang="fr-FR" sz="1800" b="1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 </a:t>
            </a:r>
            <a:endParaRPr lang="fr-FR" sz="1800" b="1" dirty="0">
              <a:solidFill>
                <a:schemeClr val="tx2"/>
              </a:solidFill>
              <a:effectLst/>
              <a:latin typeface="Comic Sans MS" pitchFamily="66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71472" y="4776800"/>
            <a:ext cx="1700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fr-FR" sz="1800" b="1" dirty="0">
                <a:solidFill>
                  <a:schemeClr val="tx2"/>
                </a:solidFill>
                <a:effectLst/>
                <a:latin typeface="Comic Sans MS" pitchFamily="66" charset="0"/>
              </a:rPr>
              <a:t> </a:t>
            </a:r>
            <a:r>
              <a:rPr lang="fr-FR" sz="1800" b="1" dirty="0" err="1">
                <a:solidFill>
                  <a:schemeClr val="tx2"/>
                </a:solidFill>
                <a:effectLst/>
                <a:latin typeface="Comic Sans MS" pitchFamily="66" charset="0"/>
              </a:rPr>
              <a:t>Constraints</a:t>
            </a:r>
            <a:endParaRPr lang="fr-FR" sz="1800" b="1" dirty="0">
              <a:solidFill>
                <a:schemeClr val="tx2"/>
              </a:solidFill>
              <a:effectLst/>
              <a:latin typeface="Comic Sans MS" pitchFamily="66" charset="0"/>
            </a:endParaRPr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 flipV="1">
            <a:off x="2643174" y="3000372"/>
            <a:ext cx="640715" cy="10434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stealth" w="lg" len="med"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3143240" y="2786058"/>
            <a:ext cx="917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800" b="1" dirty="0">
                <a:solidFill>
                  <a:srgbClr val="336600"/>
                </a:solidFill>
                <a:effectLst/>
                <a:latin typeface="Comic Sans MS" pitchFamily="66" charset="0"/>
              </a:rPr>
              <a:t> </a:t>
            </a:r>
            <a:r>
              <a:rPr lang="fr-FR" sz="1800" b="1" dirty="0" err="1">
                <a:solidFill>
                  <a:srgbClr val="336600"/>
                </a:solidFill>
                <a:effectLst/>
                <a:latin typeface="Comic Sans MS" pitchFamily="66" charset="0"/>
              </a:rPr>
              <a:t>static</a:t>
            </a:r>
            <a:endParaRPr lang="fr-FR" sz="1800" b="1" dirty="0">
              <a:solidFill>
                <a:srgbClr val="336600"/>
              </a:solidFill>
              <a:effectLst/>
              <a:latin typeface="Comic Sans MS" pitchFamily="66" charset="0"/>
            </a:endParaRPr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>
            <a:off x="2643174" y="3000372"/>
            <a:ext cx="785818" cy="1000132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stealth" w="lg" len="med"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3428992" y="3786190"/>
            <a:ext cx="1290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800" b="1" dirty="0" err="1">
                <a:solidFill>
                  <a:srgbClr val="336600"/>
                </a:solidFill>
                <a:effectLst/>
                <a:latin typeface="Comic Sans MS" pitchFamily="66" charset="0"/>
              </a:rPr>
              <a:t>statistical</a:t>
            </a:r>
            <a:endParaRPr lang="fr-FR" sz="1800" b="1" dirty="0">
              <a:solidFill>
                <a:srgbClr val="336600"/>
              </a:solidFill>
              <a:effectLst/>
              <a:latin typeface="Comic Sans MS" pitchFamily="66" charset="0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143108" y="5918220"/>
            <a:ext cx="292735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 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about 20 </a:t>
            </a:r>
            <a:r>
              <a:rPr lang="fr-FR" sz="18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inequalities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 </a:t>
            </a:r>
            <a:r>
              <a:rPr lang="fr-FR" sz="18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applied</a:t>
            </a:r>
            <a:endParaRPr lang="fr-FR" sz="1800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747711" y="4071942"/>
            <a:ext cx="3609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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 39 </a:t>
            </a:r>
            <a:r>
              <a:rPr lang="fr-FR" sz="18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statistical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 </a:t>
            </a:r>
            <a:r>
              <a:rPr lang="fr-FR" sz="18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correlations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 (36 for 2D)</a:t>
            </a:r>
          </a:p>
          <a:p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  <a:sym typeface="Wingdings" pitchFamily="2" charset="2"/>
              </a:rPr>
              <a:t> 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1 </a:t>
            </a:r>
            <a:r>
              <a:rPr lang="fr-FR" sz="18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static</a:t>
            </a:r>
            <a:r>
              <a:rPr lang="fr-FR" sz="1800" dirty="0">
                <a:solidFill>
                  <a:srgbClr val="FF0000"/>
                </a:solidFill>
                <a:effectLst/>
                <a:latin typeface="Arial Narrow" pitchFamily="34" charset="0"/>
              </a:rPr>
              <a:t> </a:t>
            </a:r>
            <a:r>
              <a:rPr lang="fr-FR" sz="18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correlation</a:t>
            </a:r>
            <a:endParaRPr lang="fr-FR" sz="1800" dirty="0">
              <a:solidFill>
                <a:srgbClr val="FF0000"/>
              </a:solidFill>
              <a:effectLst/>
              <a:latin typeface="Arial Narrow" pitchFamily="34" charset="0"/>
            </a:endParaRPr>
          </a:p>
        </p:txBody>
      </p:sp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3508" y="2643182"/>
            <a:ext cx="331470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1"/>
          <p:cNvPicPr>
            <a:picLocks noChangeAspect="1" noChangeArrowheads="1"/>
          </p:cNvPicPr>
          <p:nvPr/>
        </p:nvPicPr>
        <p:blipFill>
          <a:blip r:embed="rId4" cstate="print"/>
          <a:srcRect l="11533"/>
          <a:stretch>
            <a:fillRect/>
          </a:stretch>
        </p:blipFill>
        <p:spPr bwMode="auto">
          <a:xfrm>
            <a:off x="4897469" y="3714752"/>
            <a:ext cx="3675059" cy="124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ZoneTexte 32"/>
          <p:cNvSpPr txBox="1"/>
          <p:nvPr/>
        </p:nvSpPr>
        <p:spPr>
          <a:xfrm>
            <a:off x="642910" y="5039376"/>
            <a:ext cx="8501122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defRPr/>
            </a:pPr>
            <a:r>
              <a:rPr lang="en-GB" sz="1600" dirty="0">
                <a:effectLst/>
                <a:latin typeface="Arial Narrow" pitchFamily="34" charset="0"/>
              </a:rPr>
              <a:t>Inequalities applied after sampling </a:t>
            </a:r>
            <a:r>
              <a:rPr lang="en-GB" sz="1600" dirty="0">
                <a:effectLst/>
                <a:latin typeface="Arial Narrow" pitchFamily="34" charset="0"/>
                <a:sym typeface="Wingdings" pitchFamily="2" charset="2"/>
              </a:rPr>
              <a:t> </a:t>
            </a:r>
            <a:r>
              <a:rPr lang="en-GB" sz="1600" dirty="0">
                <a:effectLst/>
                <a:latin typeface="Arial Narrow" pitchFamily="34" charset="0"/>
              </a:rPr>
              <a:t>Specific hierarchy of the constraints (from undisturbed argillites) : </a:t>
            </a:r>
          </a:p>
          <a:p>
            <a:pPr marL="342900" indent="-342900">
              <a:buFontTx/>
              <a:buChar char="•"/>
              <a:defRPr/>
            </a:pPr>
            <a:r>
              <a:rPr lang="fr-FR" sz="1600" i="1" dirty="0">
                <a:effectLst/>
                <a:latin typeface="Arial Narrow" pitchFamily="34" charset="0"/>
              </a:rPr>
              <a:t>K (</a:t>
            </a:r>
            <a:r>
              <a:rPr lang="fr-FR" sz="1600" i="1" dirty="0" err="1">
                <a:effectLst/>
                <a:latin typeface="Arial Narrow" pitchFamily="34" charset="0"/>
              </a:rPr>
              <a:t>fractured</a:t>
            </a:r>
            <a:r>
              <a:rPr lang="fr-FR" sz="1600" i="1" dirty="0">
                <a:effectLst/>
                <a:latin typeface="Arial Narrow" pitchFamily="34" charset="0"/>
              </a:rPr>
              <a:t> EDZ) ≥ K (micro-</a:t>
            </a:r>
            <a:r>
              <a:rPr lang="fr-FR" sz="1600" i="1" dirty="0" err="1">
                <a:effectLst/>
                <a:latin typeface="Arial Narrow" pitchFamily="34" charset="0"/>
              </a:rPr>
              <a:t>fissured</a:t>
            </a:r>
            <a:r>
              <a:rPr lang="fr-FR" sz="1600" i="1" dirty="0">
                <a:effectLst/>
                <a:latin typeface="Arial Narrow" pitchFamily="34" charset="0"/>
              </a:rPr>
              <a:t> EDZ) ≥ K</a:t>
            </a:r>
            <a:r>
              <a:rPr lang="fr-FR" sz="1600" i="1" baseline="-25000" dirty="0">
                <a:effectLst/>
                <a:latin typeface="Arial Narrow" pitchFamily="34" charset="0"/>
              </a:rPr>
              <a:t>H</a:t>
            </a:r>
            <a:r>
              <a:rPr lang="fr-FR" sz="1600" i="1" dirty="0">
                <a:effectLst/>
                <a:latin typeface="Arial Narrow" pitchFamily="34" charset="0"/>
              </a:rPr>
              <a:t> (</a:t>
            </a:r>
            <a:r>
              <a:rPr lang="fr-FR" sz="1600" i="1" dirty="0" err="1">
                <a:effectLst/>
                <a:latin typeface="Arial Narrow" pitchFamily="34" charset="0"/>
              </a:rPr>
              <a:t>undisturbed</a:t>
            </a:r>
            <a:r>
              <a:rPr lang="fr-FR" sz="1600" i="1" dirty="0">
                <a:effectLst/>
                <a:latin typeface="Arial Narrow" pitchFamily="34" charset="0"/>
              </a:rPr>
              <a:t> </a:t>
            </a:r>
            <a:r>
              <a:rPr lang="fr-FR" sz="1600" i="1" dirty="0" err="1">
                <a:effectLst/>
                <a:latin typeface="Arial Narrow" pitchFamily="34" charset="0"/>
              </a:rPr>
              <a:t>argillites</a:t>
            </a:r>
            <a:r>
              <a:rPr lang="fr-FR" sz="1600" i="1" dirty="0">
                <a:effectLst/>
                <a:latin typeface="Arial Narrow" pitchFamily="34" charset="0"/>
              </a:rPr>
              <a:t>) ≥  </a:t>
            </a:r>
            <a:r>
              <a:rPr lang="fr-FR" sz="1600" b="1" i="1" dirty="0">
                <a:effectLst/>
                <a:latin typeface="Arial Narrow" pitchFamily="34" charset="0"/>
              </a:rPr>
              <a:t>K</a:t>
            </a:r>
            <a:r>
              <a:rPr lang="fr-FR" sz="1600" b="1" i="1" baseline="-25000" dirty="0">
                <a:effectLst/>
                <a:latin typeface="Arial Narrow" pitchFamily="34" charset="0"/>
              </a:rPr>
              <a:t>V</a:t>
            </a:r>
            <a:r>
              <a:rPr lang="fr-FR" sz="1600" b="1" i="1" dirty="0">
                <a:effectLst/>
                <a:latin typeface="Arial Narrow" pitchFamily="34" charset="0"/>
              </a:rPr>
              <a:t> (</a:t>
            </a:r>
            <a:r>
              <a:rPr lang="fr-FR" sz="1600" b="1" i="1" dirty="0" err="1">
                <a:effectLst/>
                <a:latin typeface="Arial Narrow" pitchFamily="34" charset="0"/>
              </a:rPr>
              <a:t>undisturbed</a:t>
            </a:r>
            <a:r>
              <a:rPr lang="fr-FR" sz="1600" b="1" i="1" dirty="0">
                <a:effectLst/>
                <a:latin typeface="Arial Narrow" pitchFamily="34" charset="0"/>
              </a:rPr>
              <a:t> </a:t>
            </a:r>
            <a:r>
              <a:rPr lang="fr-FR" sz="1600" b="1" i="1" dirty="0" err="1">
                <a:effectLst/>
                <a:latin typeface="Arial Narrow" pitchFamily="34" charset="0"/>
              </a:rPr>
              <a:t>argillites</a:t>
            </a:r>
            <a:r>
              <a:rPr lang="fr-FR" sz="1600" b="1" i="1" dirty="0">
                <a:effectLst/>
                <a:latin typeface="Arial Narrow" pitchFamily="34" charset="0"/>
              </a:rPr>
              <a:t>)</a:t>
            </a:r>
          </a:p>
          <a:p>
            <a:pPr marL="342900" indent="-342900">
              <a:lnSpc>
                <a:spcPct val="120000"/>
              </a:lnSpc>
              <a:buFontTx/>
              <a:buChar char="•"/>
              <a:defRPr/>
            </a:pPr>
            <a:r>
              <a:rPr lang="fr-FR" sz="1600" i="1" dirty="0" smtClean="0">
                <a:effectLst/>
                <a:latin typeface="Arial Narrow" pitchFamily="34" charset="0"/>
              </a:rPr>
              <a:t>If </a:t>
            </a:r>
            <a:r>
              <a:rPr lang="fr-FR" sz="1600" i="1" dirty="0">
                <a:effectLst/>
                <a:latin typeface="Arial Narrow" pitchFamily="34" charset="0"/>
              </a:rPr>
              <a:t>K (</a:t>
            </a:r>
            <a:r>
              <a:rPr lang="fr-FR" sz="1600" i="1" dirty="0" err="1">
                <a:effectLst/>
                <a:latin typeface="Arial Narrow" pitchFamily="34" charset="0"/>
              </a:rPr>
              <a:t>fractured</a:t>
            </a:r>
            <a:r>
              <a:rPr lang="fr-FR" sz="1600" i="1" dirty="0">
                <a:effectLst/>
                <a:latin typeface="Arial Narrow" pitchFamily="34" charset="0"/>
              </a:rPr>
              <a:t> EDZ) ≤ 10 </a:t>
            </a:r>
            <a:r>
              <a:rPr lang="fr-FR" sz="1600" b="1" i="1" dirty="0">
                <a:effectLst/>
                <a:latin typeface="Arial Narrow" pitchFamily="34" charset="0"/>
              </a:rPr>
              <a:t>K</a:t>
            </a:r>
            <a:r>
              <a:rPr lang="fr-FR" sz="1600" b="1" i="1" baseline="-25000" dirty="0">
                <a:effectLst/>
                <a:latin typeface="Arial Narrow" pitchFamily="34" charset="0"/>
              </a:rPr>
              <a:t>H</a:t>
            </a:r>
            <a:r>
              <a:rPr lang="fr-FR" sz="1600" b="1" i="1" dirty="0">
                <a:effectLst/>
                <a:latin typeface="Arial Narrow" pitchFamily="34" charset="0"/>
              </a:rPr>
              <a:t> (</a:t>
            </a:r>
            <a:r>
              <a:rPr lang="fr-FR" sz="1600" b="1" i="1" dirty="0" err="1">
                <a:effectLst/>
                <a:latin typeface="Arial Narrow" pitchFamily="34" charset="0"/>
              </a:rPr>
              <a:t>undisturbed</a:t>
            </a:r>
            <a:r>
              <a:rPr lang="fr-FR" sz="1600" b="1" i="1" dirty="0">
                <a:effectLst/>
                <a:latin typeface="Arial Narrow" pitchFamily="34" charset="0"/>
              </a:rPr>
              <a:t> </a:t>
            </a:r>
            <a:r>
              <a:rPr lang="fr-FR" sz="1600" b="1" i="1" dirty="0" err="1">
                <a:effectLst/>
                <a:latin typeface="Arial Narrow" pitchFamily="34" charset="0"/>
              </a:rPr>
              <a:t>argillites</a:t>
            </a:r>
            <a:r>
              <a:rPr lang="fr-FR" sz="1600" b="1" i="1" dirty="0">
                <a:effectLst/>
                <a:latin typeface="Arial Narrow" pitchFamily="34" charset="0"/>
              </a:rPr>
              <a:t>) </a:t>
            </a:r>
            <a:r>
              <a:rPr lang="fr-FR" sz="1600" i="1" dirty="0">
                <a:effectLst/>
                <a:latin typeface="Arial Narrow" pitchFamily="34" charset="0"/>
              </a:rPr>
              <a:t>=&gt; De (</a:t>
            </a:r>
            <a:r>
              <a:rPr lang="fr-FR" sz="1600" i="1" dirty="0" err="1">
                <a:effectLst/>
                <a:latin typeface="Arial Narrow" pitchFamily="34" charset="0"/>
              </a:rPr>
              <a:t>fractured</a:t>
            </a:r>
            <a:r>
              <a:rPr lang="fr-FR" sz="1600" i="1" dirty="0">
                <a:effectLst/>
                <a:latin typeface="Arial Narrow" pitchFamily="34" charset="0"/>
              </a:rPr>
              <a:t> EDZ) = </a:t>
            </a:r>
            <a:r>
              <a:rPr lang="fr-FR" sz="1600" b="1" i="1" dirty="0">
                <a:effectLst/>
                <a:latin typeface="Arial Narrow" pitchFamily="34" charset="0"/>
              </a:rPr>
              <a:t>De (</a:t>
            </a:r>
            <a:r>
              <a:rPr lang="fr-FR" sz="1600" b="1" i="1" dirty="0" err="1">
                <a:effectLst/>
                <a:latin typeface="Arial Narrow" pitchFamily="34" charset="0"/>
              </a:rPr>
              <a:t>undisturbed</a:t>
            </a:r>
            <a:r>
              <a:rPr lang="fr-FR" sz="1600" b="1" i="1" dirty="0">
                <a:effectLst/>
                <a:latin typeface="Arial Narrow" pitchFamily="34" charset="0"/>
              </a:rPr>
              <a:t> </a:t>
            </a:r>
            <a:r>
              <a:rPr lang="fr-FR" sz="1600" b="1" i="1" dirty="0" err="1">
                <a:effectLst/>
                <a:latin typeface="Arial Narrow" pitchFamily="34" charset="0"/>
              </a:rPr>
              <a:t>argillites</a:t>
            </a:r>
            <a:r>
              <a:rPr lang="fr-FR" sz="1600" b="1" i="1" dirty="0">
                <a:effectLst/>
                <a:latin typeface="Arial Narrow" pitchFamily="34" charset="0"/>
              </a:rPr>
              <a:t>)</a:t>
            </a:r>
            <a:endParaRPr lang="en-GB" sz="1600" b="1" i="1" dirty="0">
              <a:effectLst/>
              <a:latin typeface="Arial Narrow" pitchFamily="34" charset="0"/>
              <a:sym typeface="Symbol" pitchFamily="18" charset="2"/>
            </a:endParaRPr>
          </a:p>
          <a:p>
            <a:pPr marL="342900" indent="-342900">
              <a:lnSpc>
                <a:spcPct val="120000"/>
              </a:lnSpc>
              <a:buFontTx/>
              <a:buChar char="•"/>
              <a:defRPr/>
            </a:pPr>
            <a:r>
              <a:rPr lang="en-GB" sz="1600" i="1" dirty="0" smtClean="0">
                <a:effectLst/>
                <a:latin typeface="Arial Narrow" pitchFamily="34" charset="0"/>
              </a:rPr>
              <a:t>….</a:t>
            </a:r>
            <a:endParaRPr lang="en-GB" sz="1600" i="1" dirty="0">
              <a:effectLst/>
              <a:latin typeface="Arial Narrow" pitchFamily="34" charset="0"/>
            </a:endParaRPr>
          </a:p>
        </p:txBody>
      </p:sp>
      <p:sp>
        <p:nvSpPr>
          <p:cNvPr id="24" name="Espace réservé du numéro de diapositive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8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 smtClean="0">
                <a:cs typeface="Lucida Sans Unicode" pitchFamily="34" charset="0"/>
              </a:rPr>
              <a:t>MC </a:t>
            </a:r>
            <a:r>
              <a:rPr lang="fr-FR" sz="2400" dirty="0" err="1" smtClean="0">
                <a:cs typeface="Lucida Sans Unicode" pitchFamily="34" charset="0"/>
              </a:rPr>
              <a:t>method</a:t>
            </a:r>
            <a:r>
              <a:rPr lang="fr-FR" sz="2400" dirty="0" smtClean="0">
                <a:cs typeface="Lucida Sans Unicode" pitchFamily="34" charset="0"/>
              </a:rPr>
              <a:t> (</a:t>
            </a:r>
            <a:r>
              <a:rPr lang="fr-FR" sz="2400" dirty="0" err="1" smtClean="0">
                <a:cs typeface="Lucida Sans Unicode" pitchFamily="34" charset="0"/>
              </a:rPr>
              <a:t>numerical</a:t>
            </a:r>
            <a:r>
              <a:rPr lang="fr-FR" sz="2400" dirty="0" smtClean="0">
                <a:cs typeface="Lucida Sans Unicode" pitchFamily="34" charset="0"/>
              </a:rPr>
              <a:t>/</a:t>
            </a:r>
            <a:r>
              <a:rPr lang="fr-FR" sz="2400" dirty="0" err="1" smtClean="0">
                <a:cs typeface="Lucida Sans Unicode" pitchFamily="34" charset="0"/>
              </a:rPr>
              <a:t>geometrical</a:t>
            </a:r>
            <a:r>
              <a:rPr lang="fr-FR" sz="2400" dirty="0" smtClean="0">
                <a:cs typeface="Lucida Sans Unicode" pitchFamily="34" charset="0"/>
              </a:rPr>
              <a:t> aspects)</a:t>
            </a:r>
            <a:endParaRPr lang="fr-FR" sz="2400" dirty="0">
              <a:cs typeface="Lucida Sans Unicode" pitchFamily="34" charset="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>
                <a:latin typeface="Lucida Sans" pitchFamily="34" charset="0"/>
                <a:cs typeface="Lucida Sans Unicode" pitchFamily="34" charset="0"/>
              </a:rPr>
              <a:t>C.TR.AEAP.09.0060</a:t>
            </a:r>
            <a:endParaRPr lang="fr-FR" dirty="0">
              <a:latin typeface="Lucida Sans" pitchFamily="34" charset="0"/>
              <a:cs typeface="Lucida Sans Unicode" pitchFamily="34" charset="0"/>
            </a:endParaRP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 smtClean="0"/>
              <a:t>September, 28th - 30th, 2009</a:t>
            </a:r>
            <a:endParaRPr lang="fr-FR" dirty="0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71472" y="857232"/>
            <a:ext cx="1869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1800" b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en-GB" b="1" dirty="0" smtClean="0">
                <a:solidFill>
                  <a:schemeClr val="tx2"/>
                </a:solidFill>
                <a:latin typeface="Arial Narrow" pitchFamily="34" charset="0"/>
              </a:rPr>
              <a:t>Calculation tools</a:t>
            </a:r>
            <a:endParaRPr lang="fr-FR" b="1" dirty="0" smtClean="0">
              <a:solidFill>
                <a:schemeClr val="tx2"/>
              </a:solidFill>
              <a:latin typeface="Arial Narrow" pitchFamily="34" charset="0"/>
            </a:endParaRPr>
          </a:p>
        </p:txBody>
      </p: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475312" y="1214422"/>
            <a:ext cx="2298726" cy="1524494"/>
            <a:chOff x="1220" y="780"/>
            <a:chExt cx="3360" cy="211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2" name="Picture 28" descr="allianc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20" y="780"/>
              <a:ext cx="3360" cy="2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grpSp>
          <p:nvGrpSpPr>
            <p:cNvPr id="23" name="Group 29"/>
            <p:cNvGrpSpPr>
              <a:grpSpLocks noChangeAspect="1"/>
            </p:cNvGrpSpPr>
            <p:nvPr/>
          </p:nvGrpSpPr>
          <p:grpSpPr bwMode="auto">
            <a:xfrm>
              <a:off x="2770" y="838"/>
              <a:ext cx="313" cy="474"/>
              <a:chOff x="3540" y="706"/>
              <a:chExt cx="316" cy="433"/>
            </a:xfrm>
          </p:grpSpPr>
          <p:pic>
            <p:nvPicPr>
              <p:cNvPr id="24" name="Picture 30" descr="allianc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31944" r="89139" b="42592"/>
              <a:stretch>
                <a:fillRect/>
              </a:stretch>
            </p:blipFill>
            <p:spPr bwMode="auto">
              <a:xfrm>
                <a:off x="3540" y="706"/>
                <a:ext cx="316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grpSp>
            <p:nvGrpSpPr>
              <p:cNvPr id="25" name="Group 31"/>
              <p:cNvGrpSpPr>
                <a:grpSpLocks noChangeAspect="1"/>
              </p:cNvGrpSpPr>
              <p:nvPr/>
            </p:nvGrpSpPr>
            <p:grpSpPr bwMode="auto">
              <a:xfrm>
                <a:off x="3585" y="796"/>
                <a:ext cx="254" cy="316"/>
                <a:chOff x="1453" y="942"/>
                <a:chExt cx="254" cy="316"/>
              </a:xfrm>
            </p:grpSpPr>
            <p:pic>
              <p:nvPicPr>
                <p:cNvPr id="32" name="Picture 32" descr="Logo-eDF1-3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l="12692" t="7480" r="16924" b="44876"/>
                <a:stretch>
                  <a:fillRect/>
                </a:stretch>
              </p:blipFill>
              <p:spPr bwMode="auto">
                <a:xfrm>
                  <a:off x="1454" y="942"/>
                  <a:ext cx="226" cy="217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  <p:pic>
              <p:nvPicPr>
                <p:cNvPr id="33" name="Picture 33" descr="Logo-eDF1-3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10577" t="59834" r="10577" b="18698"/>
                <a:stretch>
                  <a:fillRect/>
                </a:stretch>
              </p:blipFill>
              <p:spPr bwMode="auto">
                <a:xfrm>
                  <a:off x="1453" y="1159"/>
                  <a:ext cx="254" cy="99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p3d>
                  <a:bevelT w="190500" h="38100"/>
                </a:sp3d>
              </p:spPr>
            </p:pic>
          </p:grpSp>
        </p:grpSp>
      </p:grpSp>
      <p:pic>
        <p:nvPicPr>
          <p:cNvPr id="34" name="Image 30" descr="goldsim-technology-group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928670"/>
            <a:ext cx="2174875" cy="10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5" name="Rectangle 34"/>
          <p:cNvSpPr/>
          <p:nvPr/>
        </p:nvSpPr>
        <p:spPr>
          <a:xfrm>
            <a:off x="3348038" y="793733"/>
            <a:ext cx="223361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200" b="1" dirty="0">
                <a:solidFill>
                  <a:srgbClr val="FF0000"/>
                </a:solidFill>
                <a:effectLst/>
                <a:latin typeface="Arial Narrow" pitchFamily="34" charset="0"/>
              </a:rPr>
              <a:t>3D case : 573 000 </a:t>
            </a:r>
            <a:r>
              <a:rPr lang="fr-FR" sz="1200" b="1" dirty="0" err="1">
                <a:solidFill>
                  <a:srgbClr val="FF0000"/>
                </a:solidFill>
                <a:effectLst/>
                <a:latin typeface="Arial Narrow" pitchFamily="34" charset="0"/>
              </a:rPr>
              <a:t>elements</a:t>
            </a:r>
            <a:r>
              <a:rPr lang="fr-FR" sz="1200" b="1" dirty="0">
                <a:solidFill>
                  <a:srgbClr val="FF0000"/>
                </a:solidFill>
                <a:effectLst/>
                <a:latin typeface="Arial Narrow" pitchFamily="34" charset="0"/>
              </a:rPr>
              <a:t> (Se79)</a:t>
            </a:r>
            <a:endParaRPr lang="fr-FR" sz="1200" b="1" dirty="0">
              <a:solidFill>
                <a:srgbClr val="FF0000"/>
              </a:solidFill>
            </a:endParaRPr>
          </a:p>
        </p:txBody>
      </p:sp>
      <p:pic>
        <p:nvPicPr>
          <p:cNvPr id="36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638" y="1049336"/>
            <a:ext cx="30384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6"/>
          <p:cNvSpPr/>
          <p:nvPr/>
        </p:nvSpPr>
        <p:spPr>
          <a:xfrm>
            <a:off x="3892557" y="3152775"/>
            <a:ext cx="1751013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1200" b="1" dirty="0">
                <a:effectLst/>
                <a:latin typeface="Arial Narrow" pitchFamily="34" charset="0"/>
              </a:rPr>
              <a:t>2D case : 23 000 </a:t>
            </a:r>
            <a:r>
              <a:rPr lang="fr-FR" sz="1200" b="1" dirty="0" err="1">
                <a:effectLst/>
                <a:latin typeface="Arial Narrow" pitchFamily="34" charset="0"/>
              </a:rPr>
              <a:t>elements</a:t>
            </a:r>
            <a:endParaRPr lang="fr-FR" sz="1200" b="1" dirty="0"/>
          </a:p>
        </p:txBody>
      </p:sp>
      <p:pic>
        <p:nvPicPr>
          <p:cNvPr id="38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0357" y="3443300"/>
            <a:ext cx="143033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5"/>
          <p:cNvPicPr>
            <a:picLocks noChangeAspect="1" noChangeArrowheads="1"/>
          </p:cNvPicPr>
          <p:nvPr/>
        </p:nvPicPr>
        <p:blipFill>
          <a:blip r:embed="rId9" cstate="print"/>
          <a:srcRect t="6001"/>
          <a:stretch>
            <a:fillRect/>
          </a:stretch>
        </p:blipFill>
        <p:spPr bwMode="auto">
          <a:xfrm>
            <a:off x="6000760" y="2285992"/>
            <a:ext cx="1643074" cy="87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6607425" y="3143248"/>
            <a:ext cx="1572866" cy="307777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fr-FR" sz="1400" b="1" dirty="0" smtClean="0">
                <a:solidFill>
                  <a:schemeClr val="tx1"/>
                </a:solidFill>
                <a:latin typeface="Arial Narrow" pitchFamily="34" charset="0"/>
              </a:rPr>
              <a:t>S</a:t>
            </a:r>
            <a:r>
              <a:rPr lang="fr-FR" sz="1400" b="1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emi-</a:t>
            </a:r>
            <a:r>
              <a:rPr lang="fr-FR" sz="1400" b="1" dirty="0" err="1" smtClean="0">
                <a:solidFill>
                  <a:schemeClr val="tx1"/>
                </a:solidFill>
                <a:effectLst/>
                <a:latin typeface="Arial Narrow" pitchFamily="34" charset="0"/>
              </a:rPr>
              <a:t>analytical</a:t>
            </a:r>
            <a:r>
              <a:rPr lang="fr-FR" sz="1400" b="1" dirty="0" smtClean="0">
                <a:solidFill>
                  <a:schemeClr val="tx1"/>
                </a:solidFill>
                <a:effectLst/>
                <a:latin typeface="Arial Narrow" pitchFamily="34" charset="0"/>
              </a:rPr>
              <a:t> </a:t>
            </a:r>
            <a:r>
              <a:rPr lang="fr-FR" sz="1400" b="1" dirty="0" err="1" smtClean="0">
                <a:solidFill>
                  <a:schemeClr val="tx1"/>
                </a:solidFill>
                <a:effectLst/>
                <a:latin typeface="Arial Narrow" pitchFamily="34" charset="0"/>
              </a:rPr>
              <a:t>tool</a:t>
            </a:r>
            <a:endParaRPr lang="fr-FR" sz="1400" dirty="0"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142844" y="2834342"/>
            <a:ext cx="2850396" cy="52322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fr-FR" sz="1400" b="1" dirty="0" err="1">
                <a:solidFill>
                  <a:schemeClr val="tx1"/>
                </a:solidFill>
                <a:effectLst/>
                <a:latin typeface="Arial Narrow" pitchFamily="34" charset="0"/>
              </a:rPr>
              <a:t>Sensitivity</a:t>
            </a:r>
            <a:r>
              <a:rPr lang="fr-FR" sz="1400" b="1" dirty="0">
                <a:solidFill>
                  <a:schemeClr val="tx1"/>
                </a:solidFill>
                <a:effectLst/>
                <a:latin typeface="Arial Narrow" pitchFamily="34" charset="0"/>
              </a:rPr>
              <a:t> module</a:t>
            </a:r>
            <a:r>
              <a:rPr lang="fr-FR" sz="1400" dirty="0">
                <a:solidFill>
                  <a:schemeClr val="tx1"/>
                </a:solidFill>
                <a:effectLst/>
                <a:latin typeface="Arial Narrow" pitchFamily="34" charset="0"/>
              </a:rPr>
              <a:t> of Alliances </a:t>
            </a:r>
            <a:r>
              <a:rPr lang="fr-FR" sz="1400" dirty="0" err="1">
                <a:solidFill>
                  <a:schemeClr val="tx1"/>
                </a:solidFill>
                <a:effectLst/>
                <a:latin typeface="Arial Narrow" pitchFamily="34" charset="0"/>
              </a:rPr>
              <a:t>platform</a:t>
            </a:r>
            <a:endParaRPr lang="fr-FR" sz="1400" dirty="0"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algn="ctr" eaLnBrk="0" hangingPunct="0">
              <a:defRPr/>
            </a:pPr>
            <a:r>
              <a:rPr lang="fr-FR" sz="1400" dirty="0">
                <a:solidFill>
                  <a:schemeClr val="tx1"/>
                </a:solidFill>
                <a:effectLst/>
                <a:latin typeface="Arial Narrow" pitchFamily="34" charset="0"/>
              </a:rPr>
              <a:t>(Dakota, Pastis)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236158" y="3429000"/>
            <a:ext cx="2767040" cy="7386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fr-FR" sz="1400" b="1" dirty="0" err="1">
                <a:solidFill>
                  <a:schemeClr val="tx1"/>
                </a:solidFill>
                <a:effectLst/>
                <a:latin typeface="Arial Narrow" pitchFamily="34" charset="0"/>
              </a:rPr>
              <a:t>Saturated</a:t>
            </a:r>
            <a:r>
              <a:rPr lang="fr-FR" sz="1400" b="1" dirty="0">
                <a:solidFill>
                  <a:schemeClr val="tx1"/>
                </a:solidFill>
                <a:effectLst/>
                <a:latin typeface="Arial Narrow" pitchFamily="34" charset="0"/>
              </a:rPr>
              <a:t> </a:t>
            </a:r>
            <a:r>
              <a:rPr lang="fr-FR" sz="1400" b="1" dirty="0" err="1">
                <a:solidFill>
                  <a:schemeClr val="tx1"/>
                </a:solidFill>
                <a:effectLst/>
                <a:latin typeface="Arial Narrow" pitchFamily="34" charset="0"/>
              </a:rPr>
              <a:t>Hydraulic</a:t>
            </a:r>
            <a:r>
              <a:rPr lang="fr-FR" sz="1400" b="1" dirty="0">
                <a:solidFill>
                  <a:schemeClr val="tx1"/>
                </a:solidFill>
                <a:effectLst/>
                <a:latin typeface="Arial Narrow" pitchFamily="34" charset="0"/>
              </a:rPr>
              <a:t>/Transfer module</a:t>
            </a:r>
          </a:p>
          <a:p>
            <a:pPr algn="ctr" eaLnBrk="0" hangingPunct="0">
              <a:defRPr/>
            </a:pPr>
            <a:r>
              <a:rPr lang="fr-FR" sz="1400" dirty="0">
                <a:solidFill>
                  <a:schemeClr val="tx1"/>
                </a:solidFill>
                <a:effectLst/>
                <a:latin typeface="Arial Narrow" pitchFamily="34" charset="0"/>
              </a:rPr>
              <a:t>of Alliances </a:t>
            </a:r>
            <a:r>
              <a:rPr lang="fr-FR" sz="1400" dirty="0" err="1">
                <a:solidFill>
                  <a:schemeClr val="tx1"/>
                </a:solidFill>
                <a:effectLst/>
                <a:latin typeface="Arial Narrow" pitchFamily="34" charset="0"/>
              </a:rPr>
              <a:t>platform</a:t>
            </a:r>
            <a:endParaRPr lang="fr-FR" sz="1400" b="1" dirty="0"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algn="ctr" eaLnBrk="0" hangingPunct="0">
              <a:defRPr/>
            </a:pPr>
            <a:r>
              <a:rPr lang="fr-FR" sz="1400" dirty="0">
                <a:solidFill>
                  <a:schemeClr val="tx1"/>
                </a:solidFill>
                <a:effectLst/>
                <a:latin typeface="Arial Narrow" pitchFamily="34" charset="0"/>
              </a:rPr>
              <a:t>(</a:t>
            </a:r>
            <a:r>
              <a:rPr lang="fr-FR" sz="1400" dirty="0" err="1">
                <a:solidFill>
                  <a:schemeClr val="tx1"/>
                </a:solidFill>
                <a:effectLst/>
                <a:latin typeface="Arial Narrow" pitchFamily="34" charset="0"/>
              </a:rPr>
              <a:t>Porflow</a:t>
            </a:r>
            <a:r>
              <a:rPr lang="fr-FR" sz="1400" dirty="0">
                <a:solidFill>
                  <a:schemeClr val="tx1"/>
                </a:solidFill>
                <a:effectLst/>
                <a:latin typeface="Arial Narrow" pitchFamily="34" charset="0"/>
              </a:rPr>
              <a:t> VF)</a:t>
            </a: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117475" y="4200525"/>
            <a:ext cx="469265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fr-FR" sz="15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Numerical</a:t>
            </a:r>
            <a:r>
              <a:rPr lang="fr-FR" sz="15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5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parameters</a:t>
            </a:r>
            <a:endParaRPr lang="fr-FR" sz="1500" b="1" i="1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>
              <a:defRPr/>
            </a:pPr>
            <a:endParaRPr lang="fr-FR" sz="1500" b="1" i="1" dirty="0">
              <a:solidFill>
                <a:schemeClr val="accent6"/>
              </a:solidFill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1500" dirty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500" dirty="0">
                <a:effectLst/>
                <a:latin typeface="Arial Narrow" pitchFamily="34" charset="0"/>
              </a:rPr>
              <a:t>Best compromise {spatial/time </a:t>
            </a:r>
            <a:r>
              <a:rPr lang="fr-FR" sz="1500" dirty="0" err="1">
                <a:effectLst/>
                <a:latin typeface="Arial Narrow" pitchFamily="34" charset="0"/>
              </a:rPr>
              <a:t>discretization</a:t>
            </a:r>
            <a:r>
              <a:rPr lang="fr-FR" sz="1500" dirty="0">
                <a:effectLst/>
                <a:latin typeface="Arial Narrow" pitchFamily="34" charset="0"/>
              </a:rPr>
              <a:t> / </a:t>
            </a:r>
            <a:r>
              <a:rPr lang="fr-FR" sz="1500" dirty="0" err="1" smtClean="0">
                <a:effectLst/>
                <a:latin typeface="Arial Narrow" pitchFamily="34" charset="0"/>
              </a:rPr>
              <a:t>solver</a:t>
            </a:r>
            <a:endParaRPr lang="fr-FR" sz="1500" dirty="0" smtClean="0">
              <a:effectLst/>
              <a:latin typeface="Arial Narrow" pitchFamily="34" charset="0"/>
            </a:endParaRPr>
          </a:p>
          <a:p>
            <a:pPr>
              <a:defRPr/>
            </a:pPr>
            <a:r>
              <a:rPr lang="fr-FR" sz="1500" dirty="0" smtClean="0">
                <a:effectLst/>
                <a:latin typeface="Arial Narrow" pitchFamily="34" charset="0"/>
              </a:rPr>
              <a:t>/ </a:t>
            </a:r>
            <a:r>
              <a:rPr lang="fr-FR" sz="1500" dirty="0" err="1">
                <a:effectLst/>
                <a:latin typeface="Arial Narrow" pitchFamily="34" charset="0"/>
              </a:rPr>
              <a:t>required</a:t>
            </a: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 err="1">
                <a:effectLst/>
                <a:latin typeface="Arial Narrow" pitchFamily="34" charset="0"/>
              </a:rPr>
              <a:t>accuracy</a:t>
            </a:r>
            <a:r>
              <a:rPr lang="fr-FR" sz="1500" dirty="0">
                <a:effectLst/>
                <a:latin typeface="Arial Narrow" pitchFamily="34" charset="0"/>
              </a:rPr>
              <a:t>} </a:t>
            </a:r>
            <a:r>
              <a:rPr lang="fr-FR" sz="1500" dirty="0" err="1">
                <a:effectLst/>
                <a:latin typeface="Arial Narrow" pitchFamily="34" charset="0"/>
              </a:rPr>
              <a:t>with</a:t>
            </a: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 err="1">
                <a:effectLst/>
                <a:latin typeface="Arial Narrow" pitchFamily="34" charset="0"/>
              </a:rPr>
              <a:t>physics</a:t>
            </a: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>
                <a:effectLst/>
                <a:latin typeface="Arial Narrow" pitchFamily="34" charset="0"/>
                <a:sym typeface="Wingdings" pitchFamily="2" charset="2"/>
              </a:rPr>
              <a:t> </a:t>
            </a:r>
            <a:r>
              <a:rPr lang="fr-FR" sz="1500" dirty="0">
                <a:effectLst/>
                <a:latin typeface="Arial Narrow" pitchFamily="34" charset="0"/>
              </a:rPr>
              <a:t>Good convergence</a:t>
            </a:r>
          </a:p>
          <a:p>
            <a:pPr>
              <a:defRPr/>
            </a:pPr>
            <a:endParaRPr lang="fr-FR" sz="15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1500" dirty="0">
                <a:effectLst/>
                <a:latin typeface="Arial Narrow" pitchFamily="34" charset="0"/>
              </a:rPr>
              <a:t> Single </a:t>
            </a:r>
            <a:r>
              <a:rPr lang="fr-FR" sz="1500" dirty="0" err="1">
                <a:effectLst/>
                <a:latin typeface="Arial Narrow" pitchFamily="34" charset="0"/>
              </a:rPr>
              <a:t>grids</a:t>
            </a: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 err="1">
                <a:effectLst/>
                <a:latin typeface="Arial Narrow" pitchFamily="34" charset="0"/>
              </a:rPr>
              <a:t>based</a:t>
            </a:r>
            <a:r>
              <a:rPr lang="fr-FR" sz="1500" dirty="0">
                <a:effectLst/>
                <a:latin typeface="Arial Narrow" pitchFamily="34" charset="0"/>
              </a:rPr>
              <a:t> on the «</a:t>
            </a:r>
            <a:r>
              <a:rPr lang="fr-FR" sz="1500" dirty="0" err="1">
                <a:effectLst/>
                <a:latin typeface="Arial Narrow" pitchFamily="34" charset="0"/>
              </a:rPr>
              <a:t>strongest</a:t>
            </a:r>
            <a:r>
              <a:rPr lang="fr-FR" sz="1500" dirty="0">
                <a:effectLst/>
                <a:latin typeface="Arial Narrow" pitchFamily="34" charset="0"/>
              </a:rPr>
              <a:t>» </a:t>
            </a:r>
            <a:r>
              <a:rPr lang="fr-FR" sz="1500" dirty="0" err="1">
                <a:effectLst/>
                <a:latin typeface="Arial Narrow" pitchFamily="34" charset="0"/>
              </a:rPr>
              <a:t>constraints</a:t>
            </a:r>
            <a:r>
              <a:rPr lang="fr-FR" sz="1500" dirty="0">
                <a:effectLst/>
                <a:latin typeface="Arial Narrow" pitchFamily="34" charset="0"/>
              </a:rPr>
              <a:t> (</a:t>
            </a:r>
            <a:r>
              <a:rPr lang="fr-FR" sz="1500" dirty="0" err="1">
                <a:effectLst/>
                <a:latin typeface="Arial Narrow" pitchFamily="34" charset="0"/>
              </a:rPr>
              <a:t>used</a:t>
            </a:r>
            <a:r>
              <a:rPr lang="fr-FR" sz="1500" dirty="0">
                <a:effectLst/>
                <a:latin typeface="Arial Narrow" pitchFamily="34" charset="0"/>
              </a:rPr>
              <a:t> for all </a:t>
            </a:r>
            <a:r>
              <a:rPr lang="fr-FR" sz="1500" dirty="0" err="1">
                <a:effectLst/>
                <a:latin typeface="Arial Narrow" pitchFamily="34" charset="0"/>
              </a:rPr>
              <a:t>calculations</a:t>
            </a:r>
            <a:r>
              <a:rPr lang="fr-FR" sz="1500" dirty="0">
                <a:effectLst/>
                <a:latin typeface="Arial Narrow" pitchFamily="34" charset="0"/>
              </a:rPr>
              <a:t>) : </a:t>
            </a:r>
            <a:r>
              <a:rPr lang="fr-FR" sz="1500" dirty="0" err="1">
                <a:effectLst/>
                <a:latin typeface="Arial Narrow" pitchFamily="34" charset="0"/>
              </a:rPr>
              <a:t>unstructured</a:t>
            </a:r>
            <a:r>
              <a:rPr lang="fr-FR" sz="1500" dirty="0">
                <a:effectLst/>
                <a:latin typeface="Arial Narrow" pitchFamily="34" charset="0"/>
              </a:rPr>
              <a:t> (2D) </a:t>
            </a:r>
            <a:r>
              <a:rPr lang="fr-FR" sz="1500" dirty="0">
                <a:solidFill>
                  <a:srgbClr val="FF0000"/>
                </a:solidFill>
                <a:effectLst/>
                <a:latin typeface="Arial Narrow" pitchFamily="34" charset="0"/>
              </a:rPr>
              <a:t>and orthogonal </a:t>
            </a:r>
            <a:r>
              <a:rPr lang="fr-FR" sz="1500" dirty="0" err="1">
                <a:solidFill>
                  <a:srgbClr val="FF0000"/>
                </a:solidFill>
                <a:effectLst/>
                <a:latin typeface="Arial Narrow" pitchFamily="34" charset="0"/>
              </a:rPr>
              <a:t>structured</a:t>
            </a:r>
            <a:r>
              <a:rPr lang="fr-FR" sz="1500" dirty="0">
                <a:solidFill>
                  <a:srgbClr val="FF0000"/>
                </a:solidFill>
                <a:effectLst/>
                <a:latin typeface="Arial Narrow" pitchFamily="34" charset="0"/>
              </a:rPr>
              <a:t> (3D) </a:t>
            </a:r>
          </a:p>
          <a:p>
            <a:pPr>
              <a:defRPr/>
            </a:pPr>
            <a:r>
              <a:rPr lang="fr-FR" sz="1500" dirty="0">
                <a:effectLst/>
                <a:latin typeface="Arial Narrow" pitchFamily="34" charset="0"/>
              </a:rPr>
              <a:t> </a:t>
            </a:r>
          </a:p>
          <a:p>
            <a:pPr>
              <a:defRPr/>
            </a:pPr>
            <a:r>
              <a:rPr lang="fr-FR" sz="1500" i="1" dirty="0">
                <a:effectLst/>
                <a:latin typeface="Arial Narrow" pitchFamily="34" charset="0"/>
                <a:sym typeface="Wingdings"/>
              </a:rPr>
              <a:t> CPU ~ 2 </a:t>
            </a:r>
            <a:r>
              <a:rPr lang="fr-FR" sz="1500" i="1" dirty="0" err="1">
                <a:effectLst/>
                <a:latin typeface="Arial Narrow" pitchFamily="34" charset="0"/>
                <a:sym typeface="Wingdings"/>
              </a:rPr>
              <a:t>hours</a:t>
            </a:r>
            <a:r>
              <a:rPr lang="fr-FR" sz="1500" i="1" dirty="0">
                <a:effectLst/>
                <a:latin typeface="Arial Narrow" pitchFamily="34" charset="0"/>
                <a:sym typeface="Wingdings"/>
              </a:rPr>
              <a:t> (2D) </a:t>
            </a:r>
            <a:r>
              <a:rPr lang="fr-FR" sz="1500" i="1" dirty="0">
                <a:solidFill>
                  <a:srgbClr val="FF0000"/>
                </a:solidFill>
                <a:effectLst/>
                <a:latin typeface="Arial Narrow" pitchFamily="34" charset="0"/>
                <a:sym typeface="Wingdings"/>
              </a:rPr>
              <a:t>up to </a:t>
            </a:r>
            <a:r>
              <a:rPr lang="fr-FR" sz="1500" i="1" dirty="0" smtClean="0">
                <a:solidFill>
                  <a:srgbClr val="FF0000"/>
                </a:solidFill>
                <a:effectLst/>
                <a:latin typeface="Arial Narrow" pitchFamily="34" charset="0"/>
                <a:sym typeface="Wingdings"/>
              </a:rPr>
              <a:t>10-15 </a:t>
            </a:r>
            <a:r>
              <a:rPr lang="fr-FR" sz="1500" i="1" dirty="0" err="1">
                <a:solidFill>
                  <a:srgbClr val="FF0000"/>
                </a:solidFill>
                <a:effectLst/>
                <a:latin typeface="Arial Narrow" pitchFamily="34" charset="0"/>
                <a:sym typeface="Wingdings"/>
              </a:rPr>
              <a:t>hours</a:t>
            </a:r>
            <a:r>
              <a:rPr lang="fr-FR" sz="1500" i="1" dirty="0">
                <a:solidFill>
                  <a:srgbClr val="FF0000"/>
                </a:solidFill>
                <a:effectLst/>
                <a:latin typeface="Arial Narrow" pitchFamily="34" charset="0"/>
                <a:sym typeface="Wingdings"/>
              </a:rPr>
              <a:t> (3D) </a:t>
            </a:r>
            <a:r>
              <a:rPr lang="fr-FR" sz="1500" i="1" dirty="0">
                <a:effectLst/>
                <a:latin typeface="Arial Narrow" pitchFamily="34" charset="0"/>
                <a:sym typeface="Wingdings"/>
              </a:rPr>
              <a:t>per </a:t>
            </a:r>
            <a:r>
              <a:rPr lang="fr-FR" sz="1500" i="1" dirty="0" err="1" smtClean="0">
                <a:effectLst/>
                <a:latin typeface="Arial Narrow" pitchFamily="34" charset="0"/>
                <a:sym typeface="Wingdings"/>
              </a:rPr>
              <a:t>run</a:t>
            </a:r>
            <a:endParaRPr lang="fr-FR" sz="1500" i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5548126" y="3429000"/>
            <a:ext cx="3532266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5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Simplifications </a:t>
            </a:r>
            <a:r>
              <a:rPr lang="fr-FR" sz="15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required</a:t>
            </a:r>
            <a:r>
              <a:rPr lang="fr-FR" sz="15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</a:t>
            </a:r>
            <a:endParaRPr lang="fr-FR" sz="1500" dirty="0" smtClean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>
              <a:defRPr/>
            </a:pPr>
            <a:endParaRPr lang="fr-FR" sz="1500" dirty="0">
              <a:solidFill>
                <a:schemeClr val="tx2"/>
              </a:solidFill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1500" dirty="0" smtClean="0">
                <a:effectLst/>
                <a:latin typeface="Arial Narrow" pitchFamily="34" charset="0"/>
              </a:rPr>
              <a:t> </a:t>
            </a:r>
            <a:r>
              <a:rPr lang="fr-FR" sz="1500" dirty="0" err="1">
                <a:effectLst/>
                <a:latin typeface="Arial Narrow" pitchFamily="34" charset="0"/>
              </a:rPr>
              <a:t>geometry</a:t>
            </a:r>
            <a:r>
              <a:rPr lang="fr-FR" sz="1500" dirty="0">
                <a:effectLst/>
                <a:latin typeface="Arial Narrow" pitchFamily="34" charset="0"/>
              </a:rPr>
              <a:t>, </a:t>
            </a:r>
            <a:r>
              <a:rPr lang="fr-FR" sz="1500" dirty="0" err="1">
                <a:effectLst/>
                <a:latin typeface="Arial Narrow" pitchFamily="34" charset="0"/>
              </a:rPr>
              <a:t>physics</a:t>
            </a: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 smtClean="0">
                <a:effectLst/>
                <a:latin typeface="Arial Narrow" pitchFamily="34" charset="0"/>
              </a:rPr>
              <a:t>(</a:t>
            </a:r>
            <a:r>
              <a:rPr lang="fr-FR" sz="1500" dirty="0" err="1" smtClean="0">
                <a:effectLst/>
                <a:latin typeface="Arial Narrow" pitchFamily="34" charset="0"/>
              </a:rPr>
              <a:t>advective</a:t>
            </a:r>
            <a:r>
              <a:rPr lang="fr-FR" sz="1500" dirty="0" smtClean="0">
                <a:effectLst/>
                <a:latin typeface="Arial Narrow" pitchFamily="34" charset="0"/>
              </a:rPr>
              <a:t> flow rates </a:t>
            </a:r>
            <a:r>
              <a:rPr lang="fr-FR" sz="1500" dirty="0" err="1" smtClean="0">
                <a:effectLst/>
                <a:latin typeface="Arial Narrow" pitchFamily="34" charset="0"/>
              </a:rPr>
              <a:t>calculated</a:t>
            </a:r>
            <a:r>
              <a:rPr lang="fr-FR" sz="1500" dirty="0" smtClean="0">
                <a:effectLst/>
                <a:latin typeface="Arial Narrow" pitchFamily="34" charset="0"/>
              </a:rPr>
              <a:t> on the basis of </a:t>
            </a:r>
            <a:r>
              <a:rPr lang="fr-FR" sz="1500" dirty="0" smtClean="0">
                <a:effectLst/>
                <a:latin typeface="Arial Narrow" pitchFamily="34" charset="0"/>
              </a:rPr>
              <a:t>Alliances </a:t>
            </a:r>
            <a:r>
              <a:rPr lang="fr-FR" sz="1500" dirty="0" smtClean="0">
                <a:effectLst/>
                <a:latin typeface="Arial Narrow" pitchFamily="34" charset="0"/>
              </a:rPr>
              <a:t>3D </a:t>
            </a:r>
            <a:r>
              <a:rPr lang="fr-FR" sz="1500" dirty="0" err="1" smtClean="0">
                <a:effectLst/>
                <a:latin typeface="Arial Narrow" pitchFamily="34" charset="0"/>
              </a:rPr>
              <a:t>hydraulic</a:t>
            </a:r>
            <a:r>
              <a:rPr lang="fr-FR" sz="1500" dirty="0" smtClean="0">
                <a:effectLst/>
                <a:latin typeface="Arial Narrow" pitchFamily="34" charset="0"/>
              </a:rPr>
              <a:t> </a:t>
            </a:r>
            <a:r>
              <a:rPr lang="fr-FR" sz="1500" dirty="0" err="1" smtClean="0">
                <a:effectLst/>
                <a:latin typeface="Arial Narrow" pitchFamily="34" charset="0"/>
              </a:rPr>
              <a:t>results</a:t>
            </a:r>
            <a:r>
              <a:rPr lang="fr-FR" sz="1500" dirty="0" smtClean="0">
                <a:effectLst/>
                <a:latin typeface="Arial Narrow" pitchFamily="34" charset="0"/>
              </a:rPr>
              <a:t> for a </a:t>
            </a:r>
            <a:r>
              <a:rPr lang="fr-FR" sz="1500" dirty="0" err="1" smtClean="0">
                <a:effectLst/>
                <a:latin typeface="Arial Narrow" pitchFamily="34" charset="0"/>
              </a:rPr>
              <a:t>reference</a:t>
            </a:r>
            <a:r>
              <a:rPr lang="fr-FR" sz="1500" dirty="0" smtClean="0">
                <a:effectLst/>
                <a:latin typeface="Arial Narrow" pitchFamily="34" charset="0"/>
              </a:rPr>
              <a:t> case (</a:t>
            </a:r>
            <a:r>
              <a:rPr lang="fr-FR" sz="1500" dirty="0" err="1" smtClean="0">
                <a:effectLst/>
                <a:latin typeface="Arial Narrow" pitchFamily="34" charset="0"/>
              </a:rPr>
              <a:t>most</a:t>
            </a:r>
            <a:r>
              <a:rPr lang="fr-FR" sz="1500" dirty="0" smtClean="0">
                <a:effectLst/>
                <a:latin typeface="Arial Narrow" pitchFamily="34" charset="0"/>
              </a:rPr>
              <a:t> probable)</a:t>
            </a:r>
            <a:endParaRPr lang="fr-FR" sz="1500" dirty="0">
              <a:effectLst/>
              <a:latin typeface="Arial Narrow" pitchFamily="34" charset="0"/>
            </a:endParaRPr>
          </a:p>
          <a:p>
            <a:pPr>
              <a:defRPr/>
            </a:pPr>
            <a:endParaRPr lang="fr-FR" sz="1500" dirty="0">
              <a:effectLst/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 err="1" smtClean="0">
                <a:effectLst/>
                <a:latin typeface="Arial Narrow" pitchFamily="34" charset="0"/>
              </a:rPr>
              <a:t>implementation</a:t>
            </a:r>
            <a:r>
              <a:rPr lang="fr-FR" sz="1500" dirty="0" smtClean="0">
                <a:effectLst/>
                <a:latin typeface="Arial Narrow" pitchFamily="34" charset="0"/>
              </a:rPr>
              <a:t> of </a:t>
            </a:r>
            <a:r>
              <a:rPr lang="fr-FR" sz="1500" dirty="0" err="1" smtClean="0">
                <a:effectLst/>
                <a:latin typeface="Arial Narrow" pitchFamily="34" charset="0"/>
              </a:rPr>
              <a:t>correlations</a:t>
            </a:r>
            <a:r>
              <a:rPr lang="fr-FR" sz="1500" dirty="0" smtClean="0">
                <a:effectLst/>
                <a:latin typeface="Arial Narrow" pitchFamily="34" charset="0"/>
              </a:rPr>
              <a:t> (</a:t>
            </a:r>
            <a:r>
              <a:rPr lang="fr-FR" sz="1500" dirty="0" err="1" smtClean="0">
                <a:effectLst/>
                <a:latin typeface="Arial Narrow" pitchFamily="34" charset="0"/>
              </a:rPr>
              <a:t>only</a:t>
            </a:r>
            <a:r>
              <a:rPr lang="fr-FR" sz="1500" dirty="0" smtClean="0">
                <a:effectLst/>
                <a:latin typeface="Arial Narrow" pitchFamily="34" charset="0"/>
              </a:rPr>
              <a:t> for normal and log normal distributions)</a:t>
            </a:r>
            <a:endParaRPr lang="fr-FR" sz="1500" dirty="0">
              <a:effectLst/>
              <a:latin typeface="Arial Narrow" pitchFamily="34" charset="0"/>
            </a:endParaRPr>
          </a:p>
          <a:p>
            <a:pPr>
              <a:defRPr/>
            </a:pPr>
            <a:r>
              <a:rPr lang="fr-FR" sz="1500" dirty="0">
                <a:effectLst/>
                <a:latin typeface="Arial Narrow" pitchFamily="34" charset="0"/>
              </a:rPr>
              <a:t>+ </a:t>
            </a:r>
            <a:r>
              <a:rPr lang="fr-FR" sz="1500" dirty="0" err="1">
                <a:effectLst/>
                <a:latin typeface="Arial Narrow" pitchFamily="34" charset="0"/>
              </a:rPr>
              <a:t>statistical</a:t>
            </a:r>
            <a:r>
              <a:rPr lang="fr-FR" sz="1500" dirty="0">
                <a:effectLst/>
                <a:latin typeface="Arial Narrow" pitchFamily="34" charset="0"/>
              </a:rPr>
              <a:t> </a:t>
            </a:r>
            <a:r>
              <a:rPr lang="fr-FR" sz="1500" dirty="0" err="1">
                <a:effectLst/>
                <a:latin typeface="Arial Narrow" pitchFamily="34" charset="0"/>
              </a:rPr>
              <a:t>analysis</a:t>
            </a:r>
            <a:r>
              <a:rPr lang="fr-FR" sz="1500" dirty="0">
                <a:effectLst/>
                <a:latin typeface="Arial Narrow" pitchFamily="34" charset="0"/>
              </a:rPr>
              <a:t> out of </a:t>
            </a:r>
            <a:r>
              <a:rPr lang="fr-FR" sz="1500" dirty="0" err="1">
                <a:effectLst/>
                <a:latin typeface="Arial Narrow" pitchFamily="34" charset="0"/>
              </a:rPr>
              <a:t>Goldsim</a:t>
            </a:r>
            <a:r>
              <a:rPr lang="fr-FR" sz="1500" dirty="0">
                <a:effectLst/>
                <a:latin typeface="Arial Narrow" pitchFamily="34" charset="0"/>
              </a:rPr>
              <a:t> (</a:t>
            </a:r>
            <a:r>
              <a:rPr lang="fr-FR" sz="1500" dirty="0" err="1">
                <a:effectLst/>
                <a:latin typeface="Arial Narrow" pitchFamily="34" charset="0"/>
              </a:rPr>
              <a:t>Matlab</a:t>
            </a:r>
            <a:r>
              <a:rPr lang="fr-FR" sz="1500" dirty="0">
                <a:effectLst/>
                <a:latin typeface="Arial Narrow" pitchFamily="34" charset="0"/>
              </a:rPr>
              <a:t>)</a:t>
            </a:r>
          </a:p>
          <a:p>
            <a:pPr>
              <a:defRPr/>
            </a:pPr>
            <a:endParaRPr lang="fr-FR" sz="1500" dirty="0">
              <a:effectLst/>
              <a:latin typeface="Arial Narrow" pitchFamily="34" charset="0"/>
            </a:endParaRPr>
          </a:p>
          <a:p>
            <a:pPr>
              <a:defRPr/>
            </a:pPr>
            <a:r>
              <a:rPr lang="fr-FR" sz="1500" b="1" i="1" dirty="0" err="1">
                <a:solidFill>
                  <a:schemeClr val="tx2"/>
                </a:solidFill>
                <a:effectLst/>
                <a:latin typeface="Arial Narrow" pitchFamily="34" charset="0"/>
              </a:rPr>
              <a:t>Numerical</a:t>
            </a:r>
            <a:r>
              <a:rPr lang="fr-FR" sz="1500" b="1" i="1" dirty="0">
                <a:solidFill>
                  <a:schemeClr val="tx2"/>
                </a:solidFill>
                <a:effectLst/>
                <a:latin typeface="Arial Narrow" pitchFamily="34" charset="0"/>
              </a:rPr>
              <a:t> </a:t>
            </a:r>
            <a:r>
              <a:rPr lang="fr-FR" sz="1500" b="1" i="1" dirty="0" err="1" smtClean="0">
                <a:solidFill>
                  <a:schemeClr val="tx2"/>
                </a:solidFill>
                <a:effectLst/>
                <a:latin typeface="Arial Narrow" pitchFamily="34" charset="0"/>
              </a:rPr>
              <a:t>parameters</a:t>
            </a:r>
            <a:r>
              <a:rPr lang="fr-FR" sz="1500" b="1" i="1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: </a:t>
            </a:r>
            <a:r>
              <a:rPr lang="fr-FR" sz="1500" dirty="0" smtClean="0">
                <a:effectLst/>
                <a:latin typeface="Arial Narrow" pitchFamily="34" charset="0"/>
                <a:sym typeface="Wingdings" pitchFamily="2" charset="2"/>
              </a:rPr>
              <a:t>~1000 </a:t>
            </a:r>
            <a:r>
              <a:rPr lang="fr-FR" sz="1500" dirty="0" err="1" smtClean="0">
                <a:effectLst/>
                <a:latin typeface="Arial Narrow" pitchFamily="34" charset="0"/>
                <a:sym typeface="Wingdings" pitchFamily="2" charset="2"/>
              </a:rPr>
              <a:t>cylindrical</a:t>
            </a:r>
            <a:r>
              <a:rPr lang="fr-FR" sz="1500" dirty="0" smtClean="0">
                <a:effectLst/>
                <a:latin typeface="Arial Narrow" pitchFamily="34" charset="0"/>
                <a:sym typeface="Wingdings" pitchFamily="2" charset="2"/>
              </a:rPr>
              <a:t> </a:t>
            </a:r>
            <a:r>
              <a:rPr lang="fr-FR" sz="1500" dirty="0" err="1" smtClean="0">
                <a:effectLst/>
                <a:latin typeface="Arial Narrow" pitchFamily="34" charset="0"/>
                <a:sym typeface="Wingdings" pitchFamily="2" charset="2"/>
              </a:rPr>
              <a:t>cells</a:t>
            </a:r>
            <a:endParaRPr lang="fr-FR" sz="1500" dirty="0">
              <a:effectLst/>
              <a:latin typeface="Arial Narrow" pitchFamily="34" charset="0"/>
            </a:endParaRPr>
          </a:p>
          <a:p>
            <a:pPr>
              <a:defRPr/>
            </a:pPr>
            <a:endParaRPr lang="fr-FR" sz="1500" dirty="0">
              <a:effectLst/>
              <a:latin typeface="Arial Narrow" pitchFamily="34" charset="0"/>
            </a:endParaRPr>
          </a:p>
          <a:p>
            <a:pPr>
              <a:defRPr/>
            </a:pPr>
            <a:r>
              <a:rPr lang="fr-FR" sz="1500" i="1" dirty="0">
                <a:effectLst/>
                <a:latin typeface="Arial Narrow" pitchFamily="34" charset="0"/>
                <a:sym typeface="Wingdings"/>
              </a:rPr>
              <a:t> CPU ~ </a:t>
            </a:r>
            <a:r>
              <a:rPr lang="fr-FR" sz="1500" i="1" dirty="0" smtClean="0">
                <a:effectLst/>
                <a:latin typeface="Arial Narrow" pitchFamily="34" charset="0"/>
                <a:sym typeface="Wingdings"/>
              </a:rPr>
              <a:t>1 to few </a:t>
            </a:r>
            <a:r>
              <a:rPr lang="fr-FR" sz="1500" i="1" dirty="0">
                <a:effectLst/>
                <a:latin typeface="Arial Narrow" pitchFamily="34" charset="0"/>
                <a:sym typeface="Wingdings"/>
              </a:rPr>
              <a:t>mn per </a:t>
            </a:r>
            <a:r>
              <a:rPr lang="fr-FR" sz="1500" i="1" dirty="0" err="1" smtClean="0">
                <a:effectLst/>
                <a:latin typeface="Arial Narrow" pitchFamily="34" charset="0"/>
                <a:sym typeface="Wingdings"/>
              </a:rPr>
              <a:t>run</a:t>
            </a:r>
            <a:endParaRPr lang="fr-FR" sz="1500" dirty="0">
              <a:effectLst/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/>
          <a:srcRect l="8156" t="6204" r="6456"/>
          <a:stretch>
            <a:fillRect/>
          </a:stretch>
        </p:blipFill>
        <p:spPr bwMode="auto">
          <a:xfrm>
            <a:off x="7715272" y="2285992"/>
            <a:ext cx="1428728" cy="68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" name="Rectangle 46"/>
          <p:cNvSpPr/>
          <p:nvPr/>
        </p:nvSpPr>
        <p:spPr>
          <a:xfrm>
            <a:off x="7643834" y="2071678"/>
            <a:ext cx="10715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200" b="1" dirty="0" err="1" smtClean="0">
                <a:effectLst/>
                <a:latin typeface="Arial Narrow" pitchFamily="34" charset="0"/>
              </a:rPr>
              <a:t>Cylindrical</a:t>
            </a:r>
            <a:r>
              <a:rPr lang="fr-FR" sz="1200" b="1" dirty="0" smtClean="0">
                <a:effectLst/>
                <a:latin typeface="Arial Narrow" pitchFamily="34" charset="0"/>
              </a:rPr>
              <a:t> 2D</a:t>
            </a:r>
            <a:endParaRPr lang="fr-FR" sz="1200" b="1" dirty="0"/>
          </a:p>
        </p:txBody>
      </p:sp>
      <p:sp>
        <p:nvSpPr>
          <p:cNvPr id="48" name="Rectangle 47"/>
          <p:cNvSpPr/>
          <p:nvPr/>
        </p:nvSpPr>
        <p:spPr>
          <a:xfrm>
            <a:off x="6357950" y="2071678"/>
            <a:ext cx="857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200" b="1" dirty="0" err="1" smtClean="0">
                <a:effectLst/>
                <a:latin typeface="Arial Narrow" pitchFamily="34" charset="0"/>
              </a:rPr>
              <a:t>Planar</a:t>
            </a:r>
            <a:r>
              <a:rPr lang="fr-FR" sz="1200" b="1" dirty="0" smtClean="0">
                <a:effectLst/>
                <a:latin typeface="Arial Narrow" pitchFamily="34" charset="0"/>
              </a:rPr>
              <a:t> 2D</a:t>
            </a:r>
          </a:p>
        </p:txBody>
      </p:sp>
      <p:sp>
        <p:nvSpPr>
          <p:cNvPr id="30" name="Espace réservé du numéro de diapositive 2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F31099B-3674-415A-8495-B5B94815B494}" type="slidenum">
              <a:rPr lang="fr-FR" smtClean="0"/>
              <a:pPr/>
              <a:t>9</a:t>
            </a:fld>
            <a:r>
              <a:rPr lang="fr-FR" smtClean="0"/>
              <a:t>/24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45.A.Modele de presentation Bleu_Marron">
  <a:themeElements>
    <a:clrScheme name="Andra">
      <a:dk1>
        <a:sysClr val="windowText" lastClr="000000"/>
      </a:dk1>
      <a:lt1>
        <a:sysClr val="window" lastClr="FFFFFF"/>
      </a:lt1>
      <a:dk2>
        <a:srgbClr val="003B8E"/>
      </a:dk2>
      <a:lt2>
        <a:srgbClr val="FFFFFF"/>
      </a:lt2>
      <a:accent1>
        <a:srgbClr val="33892D"/>
      </a:accent1>
      <a:accent2>
        <a:srgbClr val="C40098"/>
      </a:accent2>
      <a:accent3>
        <a:srgbClr val="61B4E8"/>
      </a:accent3>
      <a:accent4>
        <a:srgbClr val="E20528"/>
      </a:accent4>
      <a:accent5>
        <a:srgbClr val="C40098"/>
      </a:accent5>
      <a:accent6>
        <a:srgbClr val="948683"/>
      </a:accent6>
      <a:hlink>
        <a:srgbClr val="003B8E"/>
      </a:hlink>
      <a:folHlink>
        <a:srgbClr val="C40098"/>
      </a:folHlink>
    </a:clrScheme>
    <a:fontScheme name="Andra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B8E"/>
        </a:solidFill>
        <a:ln>
          <a:solidFill>
            <a:srgbClr val="003B8E"/>
          </a:solidFill>
        </a:ln>
      </a:spPr>
      <a:bodyPr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003B8E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 smtClean="0">
            <a:solidFill>
              <a:srgbClr val="003B8E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Andra marr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dra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345.A.Modele de presentation Bleu_Marron</Template>
  <TotalTime>7051</TotalTime>
  <Words>2715</Words>
  <Application>Microsoft Office PowerPoint</Application>
  <PresentationFormat>Affichage à l'écran (4:3)</PresentationFormat>
  <Paragraphs>447</Paragraphs>
  <Slides>24</Slides>
  <Notes>24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24</vt:i4>
      </vt:variant>
    </vt:vector>
  </HeadingPairs>
  <TitlesOfParts>
    <vt:vector size="33" baseType="lpstr">
      <vt:lpstr>Arial</vt:lpstr>
      <vt:lpstr>Lucida Sans</vt:lpstr>
      <vt:lpstr>Lucida Sans Unicode</vt:lpstr>
      <vt:lpstr>Arial Narrow</vt:lpstr>
      <vt:lpstr>Wingdings</vt:lpstr>
      <vt:lpstr>Symbol</vt:lpstr>
      <vt:lpstr>Comic Sans MS</vt:lpstr>
      <vt:lpstr>345.A.Modele de presentation Bleu_Marron</vt:lpstr>
      <vt:lpstr>Andra marron</vt:lpstr>
      <vt:lpstr>PAMINA – RTDC 4 – WP4.3 Uncertainty and sensitivity analysis applied to a 3D test-case in french PA context</vt:lpstr>
      <vt:lpstr>Framework</vt:lpstr>
      <vt:lpstr>Conceptual model (1/2)</vt:lpstr>
      <vt:lpstr>Conceptual model (2/2)</vt:lpstr>
      <vt:lpstr>Physical assumptions (components/materials)</vt:lpstr>
      <vt:lpstr>Physical assumptions (components/materials)</vt:lpstr>
      <vt:lpstr>Monte-Carlo method (statistical indicators)</vt:lpstr>
      <vt:lpstr>Monte-Carlo method (input data parameters)</vt:lpstr>
      <vt:lpstr>MC method (numerical/geometrical aspects)</vt:lpstr>
      <vt:lpstr>MC method - Uncertainty analysis (quantiles)</vt:lpstr>
      <vt:lpstr>MC method - Uncertainty analysis (quantiles)</vt:lpstr>
      <vt:lpstr>MC method - Uncertainty analysis (CCDFs)</vt:lpstr>
      <vt:lpstr>MC method - Sensitivity analysis (rank indicators)</vt:lpstr>
      <vt:lpstr>MC method - Sensitivity analysis (rank indicators)</vt:lpstr>
      <vt:lpstr>MC method - Sensitivity analysis (rank indicators)</vt:lpstr>
      <vt:lpstr>MC method - Sensitivity analysis (rank indicators)</vt:lpstr>
      <vt:lpstr>MC method - Sensitivity analysis (rank indicators)</vt:lpstr>
      <vt:lpstr>MC method - Sensitivity analysis (rank indicators)</vt:lpstr>
      <vt:lpstr>MC method - Sensitivity analysis (rank indicators)</vt:lpstr>
      <vt:lpstr>Response surfaces method : description</vt:lpstr>
      <vt:lpstr>Response surfaces method : validation</vt:lpstr>
      <vt:lpstr>Response surfaces method : application</vt:lpstr>
      <vt:lpstr>Conclusions/Prospects (1/2)</vt:lpstr>
      <vt:lpstr>Conclusions/Prospects (2/2)</vt:lpstr>
    </vt:vector>
  </TitlesOfParts>
  <Company>andra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MICADO – WP 4 – D4.3  Uncertainty and Sensitivity analysis applied to  SF models and input data in PA context</dc:title>
  <dc:creator>pepin-g</dc:creator>
  <cp:lastModifiedBy>perraud-d</cp:lastModifiedBy>
  <cp:revision>328</cp:revision>
  <dcterms:created xsi:type="dcterms:W3CDTF">2009-08-25T14:41:02Z</dcterms:created>
  <dcterms:modified xsi:type="dcterms:W3CDTF">2009-09-25T16:45:15Z</dcterms:modified>
</cp:coreProperties>
</file>