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8" r:id="rId3"/>
    <p:sldId id="261" r:id="rId4"/>
    <p:sldId id="259" r:id="rId5"/>
    <p:sldId id="260" r:id="rId6"/>
    <p:sldId id="264" r:id="rId7"/>
    <p:sldId id="262" r:id="rId8"/>
    <p:sldId id="265" r:id="rId9"/>
    <p:sldId id="263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48D9"/>
    <a:srgbClr val="00FFFF"/>
    <a:srgbClr val="0000FF"/>
    <a:srgbClr val="EAF0FF"/>
    <a:srgbClr val="B4CCE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AEF4A3E-76B4-4EF5-A0F8-30E5CD147ACA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70B4F1-7F4C-4E3F-9B58-C2024D0DBF2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900498-FA66-4DED-8F0C-94AABDA4C527}" type="slidenum">
              <a:rPr lang="de-DE" smtClean="0"/>
              <a:pPr/>
              <a:t>1</a:t>
            </a:fld>
            <a:endParaRPr lang="de-DE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6BAE92-8433-4D9A-865E-63D23EC7C5E1}" type="slidenum">
              <a:rPr lang="de-DE" smtClean="0"/>
              <a:pPr/>
              <a:t>2</a:t>
            </a:fld>
            <a:endParaRPr lang="de-DE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foli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7938"/>
            <a:ext cx="9163050" cy="6831012"/>
          </a:xfrm>
          <a:prstGeom prst="rect">
            <a:avLst/>
          </a:prstGeom>
          <a:solidFill>
            <a:srgbClr val="B4CCEA"/>
          </a:solidFill>
          <a:ln w="9525">
            <a:solidFill>
              <a:srgbClr val="EAF0FF"/>
            </a:solidFill>
            <a:miter lim="800000"/>
            <a:headEnd/>
            <a:tailEnd/>
          </a:ln>
        </p:spPr>
      </p:pic>
      <p:pic>
        <p:nvPicPr>
          <p:cNvPr id="4" name="Picture 8" descr="flagge_e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2781300"/>
            <a:ext cx="20161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PAMIN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2781300"/>
            <a:ext cx="17653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12"/>
          <p:cNvSpPr>
            <a:spLocks noChangeArrowheads="1" noChangeShapeType="1" noTextEdit="1"/>
          </p:cNvSpPr>
          <p:nvPr/>
        </p:nvSpPr>
        <p:spPr bwMode="auto">
          <a:xfrm>
            <a:off x="250825" y="1485900"/>
            <a:ext cx="633730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de-DE" sz="3600" kern="10">
                <a:ln w="28575">
                  <a:solidFill>
                    <a:srgbClr val="B4CCEA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PAMINA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389438"/>
            <a:ext cx="6400800" cy="1055687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8B94B-5C6C-4C83-A6A6-E23100C6221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549275"/>
            <a:ext cx="2057400" cy="557688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549275"/>
            <a:ext cx="6019800" cy="5576888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70FBE-FB6A-4C5A-AC21-505C79F3636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56B77-1395-4F24-8DA9-DB1F80AFD8F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DA054-006A-4F2B-9DA5-0F131468952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CDFF2-4C43-47A9-9D34-7205E337B0B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0631D-9607-4F57-8F9F-282863E228A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2421D-59DC-452D-9313-19F3A1611E7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DE9B6-6D42-4F9F-AF1A-D353D64C9C8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555A8-339C-4BDA-93AF-17BF52433F5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1E8D3-E82D-4533-A19E-CA30322179B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olien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8" y="7938"/>
            <a:ext cx="9163050" cy="683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549275"/>
            <a:ext cx="82184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4"/>
            <a:endParaRPr lang="de-DE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8313" y="6245225"/>
            <a:ext cx="55514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A8E67DCE-6730-4793-9FA4-FCF1FEB1349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1031" name="Picture 8" descr="flagge_eu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71550" y="188913"/>
            <a:ext cx="5762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9" descr="PAMINA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5288" y="188913"/>
            <a:ext cx="5048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Ø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Ø"/>
        <a:defRPr sz="1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wmf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wmf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emf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22.gif"/><Relationship Id="rId7" Type="http://schemas.openxmlformats.org/officeDocument/2006/relationships/image" Target="../media/image2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4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10" Type="http://schemas.openxmlformats.org/officeDocument/2006/relationships/image" Target="../media/image38.e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3" Type="http://schemas.openxmlformats.org/officeDocument/2006/relationships/image" Target="../media/image30.wmf"/><Relationship Id="rId7" Type="http://schemas.openxmlformats.org/officeDocument/2006/relationships/image" Target="../media/image4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2.emf"/><Relationship Id="rId5" Type="http://schemas.openxmlformats.org/officeDocument/2006/relationships/image" Target="../media/image41.wmf"/><Relationship Id="rId10" Type="http://schemas.openxmlformats.org/officeDocument/2006/relationships/oleObject" Target="../embeddings/oleObject2.bin"/><Relationship Id="rId4" Type="http://schemas.openxmlformats.org/officeDocument/2006/relationships/image" Target="../media/image40.wmf"/><Relationship Id="rId9" Type="http://schemas.openxmlformats.org/officeDocument/2006/relationships/image" Target="../media/image4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30.wm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9.gif"/><Relationship Id="rId4" Type="http://schemas.openxmlformats.org/officeDocument/2006/relationships/image" Target="../media/image22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mtClean="0"/>
              <a:t>Sensitivity Analysis – New Developments</a:t>
            </a:r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Case Studies</a:t>
            </a:r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WP 2.1.D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NRG: Generic repository design in rock salt</a:t>
            </a:r>
            <a:endParaRPr lang="en-GB" dirty="0"/>
          </a:p>
        </p:txBody>
      </p:sp>
      <p:sp>
        <p:nvSpPr>
          <p:cNvPr id="5" name="Inhaltsplatzhalter 4"/>
          <p:cNvSpPr>
            <a:spLocks noGrp="1"/>
          </p:cNvSpPr>
          <p:nvPr>
            <p:ph sz="half" idx="1"/>
          </p:nvPr>
        </p:nvSpPr>
        <p:spPr>
          <a:xfrm>
            <a:off x="3143240" y="1500174"/>
            <a:ext cx="5286412" cy="2328866"/>
          </a:xfrm>
        </p:spPr>
        <p:txBody>
          <a:bodyPr/>
          <a:lstStyle/>
          <a:p>
            <a:r>
              <a:rPr lang="en-GB" sz="1600" dirty="0" smtClean="0"/>
              <a:t>Dutch concept with the option of </a:t>
            </a:r>
            <a:r>
              <a:rPr lang="en-GB" sz="1600" dirty="0" err="1" smtClean="0"/>
              <a:t>retrievability</a:t>
            </a:r>
            <a:endParaRPr lang="en-GB" sz="1600" dirty="0" smtClean="0"/>
          </a:p>
          <a:p>
            <a:r>
              <a:rPr lang="en-GB" sz="1600" dirty="0" err="1" smtClean="0"/>
              <a:t>Torad</a:t>
            </a:r>
            <a:r>
              <a:rPr lang="en-GB" sz="1600" dirty="0" smtClean="0"/>
              <a:t>-B vertical borehole concept </a:t>
            </a:r>
          </a:p>
          <a:p>
            <a:r>
              <a:rPr lang="en-GB" sz="1600" dirty="0" smtClean="0"/>
              <a:t>vitrified HLW in COGEMA canisters </a:t>
            </a:r>
          </a:p>
          <a:p>
            <a:r>
              <a:rPr lang="en-GB" sz="1600" dirty="0" smtClean="0"/>
              <a:t>boreholes</a:t>
            </a:r>
          </a:p>
          <a:p>
            <a:r>
              <a:rPr lang="en-GB" sz="1600" dirty="0" smtClean="0"/>
              <a:t>300 canisters per borehole (500 m deep )</a:t>
            </a:r>
          </a:p>
          <a:p>
            <a:r>
              <a:rPr lang="en-GB" sz="1600" dirty="0" smtClean="0"/>
              <a:t>sealing plugs of compacted salt grit</a:t>
            </a:r>
          </a:p>
          <a:p>
            <a:endParaRPr lang="en-GB"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357158" y="4357694"/>
            <a:ext cx="6143668" cy="2268535"/>
          </a:xfrm>
        </p:spPr>
        <p:txBody>
          <a:bodyPr/>
          <a:lstStyle/>
          <a:p>
            <a:r>
              <a:rPr lang="en-GB" sz="1600" dirty="0" smtClean="0"/>
              <a:t>Focus on: </a:t>
            </a:r>
            <a:r>
              <a:rPr lang="en-GB" sz="1600" dirty="0" smtClean="0">
                <a:solidFill>
                  <a:srgbClr val="C00000"/>
                </a:solidFill>
              </a:rPr>
              <a:t>compaction behaviour of rock-salt plug</a:t>
            </a:r>
          </a:p>
          <a:p>
            <a:r>
              <a:rPr lang="en-GB" sz="1600" dirty="0" smtClean="0"/>
              <a:t>Models for creep rate and for permeability-porosity relation of rock salt verified with experimental data</a:t>
            </a:r>
          </a:p>
          <a:p>
            <a:r>
              <a:rPr lang="en-GB" sz="1600" dirty="0" smtClean="0"/>
              <a:t>Models implemented in EMOS</a:t>
            </a:r>
          </a:p>
          <a:p>
            <a:r>
              <a:rPr lang="en-GB" sz="1600" dirty="0" smtClean="0"/>
              <a:t>Uncertainties in model parameters identified</a:t>
            </a:r>
          </a:p>
          <a:p>
            <a:r>
              <a:rPr lang="en-GB" sz="1600" dirty="0" smtClean="0"/>
              <a:t>6 variable input parameters: statistical distributions assumed</a:t>
            </a:r>
          </a:p>
          <a:p>
            <a:r>
              <a:rPr lang="en-GB" sz="1600" dirty="0" smtClean="0">
                <a:solidFill>
                  <a:srgbClr val="C00000"/>
                </a:solidFill>
              </a:rPr>
              <a:t>Uncertainty/sensitivity analysis: 1000 EMOS runs</a:t>
            </a:r>
            <a:endParaRPr lang="en-GB" sz="1600" dirty="0">
              <a:solidFill>
                <a:srgbClr val="C0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 cstate="print"/>
          <a:srcRect r="35017"/>
          <a:stretch>
            <a:fillRect/>
          </a:stretch>
        </p:blipFill>
        <p:spPr bwMode="auto">
          <a:xfrm>
            <a:off x="428596" y="1500174"/>
            <a:ext cx="2393949" cy="2727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3500438"/>
            <a:ext cx="2159804" cy="263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Dokumente und Einstellungen\bex\Eigene Dateien\Eigene Bilder\logos\nr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214" y="142852"/>
            <a:ext cx="628269" cy="540000"/>
          </a:xfrm>
          <a:prstGeom prst="rect">
            <a:avLst/>
          </a:prstGeom>
          <a:noFill/>
        </p:spPr>
      </p:pic>
      <p:pic>
        <p:nvPicPr>
          <p:cNvPr id="2051" name="Picture 3" descr="C:\Dokumente und Einstellungen\bex\Eigene Dateien\Eigene Bilder\logos\ie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72" y="142852"/>
            <a:ext cx="602479" cy="5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Permeability evolution of rock-salt plug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643306" y="1571612"/>
            <a:ext cx="5143536" cy="1928826"/>
          </a:xfrm>
        </p:spPr>
        <p:txBody>
          <a:bodyPr/>
          <a:lstStyle/>
          <a:p>
            <a:r>
              <a:rPr lang="en-GB" sz="1600" dirty="0" smtClean="0"/>
              <a:t>Runs terminated by EMOS at different times</a:t>
            </a:r>
          </a:p>
          <a:p>
            <a:r>
              <a:rPr lang="en-GB" sz="1600" dirty="0" smtClean="0"/>
              <a:t>As time increases, less and less runs are available for the analysis</a:t>
            </a:r>
          </a:p>
          <a:p>
            <a:r>
              <a:rPr lang="en-GB" sz="1600" dirty="0" smtClean="0"/>
              <a:t>Data replacement methods tested</a:t>
            </a:r>
          </a:p>
          <a:p>
            <a:pPr lvl="1"/>
            <a:r>
              <a:rPr lang="en-GB" sz="1400" dirty="0" smtClean="0"/>
              <a:t>(A) missing values replaced by a threshold value</a:t>
            </a:r>
          </a:p>
          <a:p>
            <a:pPr lvl="1"/>
            <a:r>
              <a:rPr lang="en-GB" sz="1400" dirty="0" smtClean="0"/>
              <a:t>(B) missing values replaced by last available value</a:t>
            </a:r>
            <a:endParaRPr lang="en-GB" sz="14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14282" y="4071942"/>
            <a:ext cx="3929090" cy="1839907"/>
          </a:xfrm>
        </p:spPr>
        <p:txBody>
          <a:bodyPr/>
          <a:lstStyle/>
          <a:p>
            <a:r>
              <a:rPr lang="en-GB" sz="1600" smtClean="0"/>
              <a:t>Rock salt plug is “closed” by ongoing compaction if plug porosity &lt; 0.3%</a:t>
            </a:r>
          </a:p>
          <a:p>
            <a:r>
              <a:rPr lang="en-GB" sz="1600" smtClean="0"/>
              <a:t>From then, brine inflow/ outflow is impossible</a:t>
            </a:r>
          </a:p>
          <a:p>
            <a:r>
              <a:rPr lang="en-GB" sz="1600" smtClean="0"/>
              <a:t>Nuclide transport from borehole is terminated</a:t>
            </a:r>
          </a:p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DCDFF2-4C43-47A9-9D34-7205E337B0BF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pic>
        <p:nvPicPr>
          <p:cNvPr id="6" name="Picture 2" descr="C:\Dokumente und Einstellungen\bex\Eigene Dateien\Eigene Bilder\logos\nr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214" y="142852"/>
            <a:ext cx="628269" cy="540000"/>
          </a:xfrm>
          <a:prstGeom prst="rect">
            <a:avLst/>
          </a:prstGeom>
          <a:noFill/>
        </p:spPr>
      </p:pic>
      <p:pic>
        <p:nvPicPr>
          <p:cNvPr id="7" name="Picture 3" descr="C:\Dokumente und Einstellungen\bex\Eigene Dateien\Eigene Bilder\logos\i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142852"/>
            <a:ext cx="602479" cy="540000"/>
          </a:xfrm>
          <a:prstGeom prst="rect">
            <a:avLst/>
          </a:prstGeom>
          <a:noFill/>
        </p:spPr>
      </p:pic>
      <p:pic>
        <p:nvPicPr>
          <p:cNvPr id="8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357298"/>
            <a:ext cx="253968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3714752"/>
            <a:ext cx="253397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68124" y="3714752"/>
            <a:ext cx="2575876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feld 10"/>
          <p:cNvSpPr txBox="1"/>
          <p:nvPr/>
        </p:nvSpPr>
        <p:spPr>
          <a:xfrm>
            <a:off x="5357818" y="34290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7858148" y="34290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</a:t>
            </a:r>
            <a:endParaRPr lang="de-DE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Statistical Analyses </a:t>
            </a:r>
            <a:br>
              <a:rPr lang="en-GB" smtClean="0"/>
            </a:br>
            <a:r>
              <a:rPr lang="en-GB" smtClean="0"/>
              <a:t>Dose rate (wet scenario)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4857760"/>
            <a:ext cx="4038600" cy="1268403"/>
          </a:xfrm>
        </p:spPr>
        <p:txBody>
          <a:bodyPr/>
          <a:lstStyle/>
          <a:p>
            <a:r>
              <a:rPr lang="en-GB" sz="1600" smtClean="0"/>
              <a:t>Very small dose rates due to early “closure” of rock salt plug</a:t>
            </a:r>
          </a:p>
          <a:p>
            <a:pPr>
              <a:buNone/>
            </a:pP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4857760"/>
            <a:ext cx="4038600" cy="1268403"/>
          </a:xfrm>
        </p:spPr>
        <p:txBody>
          <a:bodyPr/>
          <a:lstStyle/>
          <a:p>
            <a:r>
              <a:rPr lang="en-GB" sz="1600" smtClean="0"/>
              <a:t>Time evolution of SRRC and R2 for the 6 model input parameters</a:t>
            </a:r>
          </a:p>
          <a:p>
            <a:r>
              <a:rPr lang="en-GB" sz="1600" smtClean="0"/>
              <a:t>Effect of input parameters on dose rate changes with time</a:t>
            </a:r>
          </a:p>
          <a:p>
            <a:pPr>
              <a:buNone/>
            </a:pP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DCDFF2-4C43-47A9-9D34-7205E337B0BF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pic>
        <p:nvPicPr>
          <p:cNvPr id="6" name="Picture 2" descr="C:\Dokumente und Einstellungen\bex\Eigene Dateien\Eigene Bilder\logos\nr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214" y="142852"/>
            <a:ext cx="628269" cy="540000"/>
          </a:xfrm>
          <a:prstGeom prst="rect">
            <a:avLst/>
          </a:prstGeom>
          <a:noFill/>
        </p:spPr>
      </p:pic>
      <p:pic>
        <p:nvPicPr>
          <p:cNvPr id="7" name="Picture 3" descr="C:\Dokumente und Einstellungen\bex\Eigene Dateien\Eigene Bilder\logos\i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142852"/>
            <a:ext cx="602479" cy="540000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285860"/>
            <a:ext cx="3600000" cy="3600000"/>
          </a:xfrm>
          <a:prstGeom prst="rect">
            <a:avLst/>
          </a:prstGeom>
          <a:noFill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285860"/>
            <a:ext cx="3587935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7158" y="549275"/>
            <a:ext cx="8429683" cy="647700"/>
          </a:xfrm>
        </p:spPr>
        <p:txBody>
          <a:bodyPr/>
          <a:lstStyle/>
          <a:p>
            <a:r>
              <a:rPr lang="en-US" dirty="0" smtClean="0"/>
              <a:t>NRG: Generic repository design in Boom clay</a:t>
            </a:r>
            <a:endParaRPr lang="en-GB" dirty="0"/>
          </a:p>
        </p:txBody>
      </p:sp>
      <p:sp>
        <p:nvSpPr>
          <p:cNvPr id="5" name="Inhaltsplatzhalter 4"/>
          <p:cNvSpPr>
            <a:spLocks noGrp="1"/>
          </p:cNvSpPr>
          <p:nvPr>
            <p:ph sz="half" idx="1"/>
          </p:nvPr>
        </p:nvSpPr>
        <p:spPr>
          <a:xfrm>
            <a:off x="3143240" y="1500174"/>
            <a:ext cx="5286412" cy="2328866"/>
          </a:xfrm>
        </p:spPr>
        <p:txBody>
          <a:bodyPr/>
          <a:lstStyle/>
          <a:p>
            <a:r>
              <a:rPr lang="en-US" sz="1600" dirty="0" smtClean="0"/>
              <a:t>HLW disposal in horizontal boreholes</a:t>
            </a:r>
          </a:p>
          <a:p>
            <a:r>
              <a:rPr lang="en-US" sz="1600" dirty="0" smtClean="0"/>
              <a:t>Belgian ‘</a:t>
            </a:r>
            <a:r>
              <a:rPr lang="en-US" sz="1600" dirty="0" err="1" smtClean="0"/>
              <a:t>Supercontainer</a:t>
            </a:r>
            <a:r>
              <a:rPr lang="en-US" sz="1600" dirty="0" smtClean="0"/>
              <a:t>’ concept</a:t>
            </a:r>
          </a:p>
          <a:p>
            <a:r>
              <a:rPr lang="en-US" sz="1600" dirty="0" smtClean="0"/>
              <a:t>2 COGEMA canisters per container, one container per disposal cell</a:t>
            </a:r>
            <a:endParaRPr lang="en-GB"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357158" y="4357694"/>
            <a:ext cx="6143668" cy="2268535"/>
          </a:xfrm>
        </p:spPr>
        <p:txBody>
          <a:bodyPr/>
          <a:lstStyle/>
          <a:p>
            <a:r>
              <a:rPr lang="en-US" sz="1600" dirty="0" smtClean="0"/>
              <a:t>Focus on: </a:t>
            </a:r>
            <a:r>
              <a:rPr lang="en-US" sz="1600" dirty="0" smtClean="0">
                <a:solidFill>
                  <a:srgbClr val="C00000"/>
                </a:solidFill>
              </a:rPr>
              <a:t>‘abandonment scenario’</a:t>
            </a:r>
          </a:p>
          <a:p>
            <a:pPr lvl="1"/>
            <a:r>
              <a:rPr lang="en-US" sz="1400" dirty="0" smtClean="0"/>
              <a:t>no backfill</a:t>
            </a:r>
          </a:p>
          <a:p>
            <a:pPr lvl="1"/>
            <a:r>
              <a:rPr lang="en-US" sz="1400" dirty="0" smtClean="0"/>
              <a:t>no sealing of borehole</a:t>
            </a:r>
          </a:p>
          <a:p>
            <a:pPr lvl="1"/>
            <a:r>
              <a:rPr lang="en-US" sz="1400" dirty="0" smtClean="0"/>
              <a:t>immediate total flooding of the central field</a:t>
            </a:r>
          </a:p>
          <a:p>
            <a:pPr lvl="1"/>
            <a:r>
              <a:rPr lang="en-US" sz="1400" dirty="0" smtClean="0"/>
              <a:t>immediate failure of all containers</a:t>
            </a:r>
          </a:p>
          <a:p>
            <a:r>
              <a:rPr lang="en-US" sz="1600" dirty="0" smtClean="0">
                <a:solidFill>
                  <a:srgbClr val="C00000"/>
                </a:solidFill>
              </a:rPr>
              <a:t>Uncertainty/sensitivity analysis: 500 PORFLOW runs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pic>
        <p:nvPicPr>
          <p:cNvPr id="2050" name="Picture 2" descr="C:\Dokumente und Einstellungen\bex\Eigene Dateien\Eigene Bilder\logos\nr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214" y="142852"/>
            <a:ext cx="628269" cy="540000"/>
          </a:xfrm>
          <a:prstGeom prst="rect">
            <a:avLst/>
          </a:prstGeom>
          <a:noFill/>
        </p:spPr>
      </p:pic>
      <p:pic>
        <p:nvPicPr>
          <p:cNvPr id="2051" name="Picture 3" descr="C:\Dokumente und Einstellungen\bex\Eigene Dateien\Eigene Bilder\logos\i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142852"/>
            <a:ext cx="602479" cy="540000"/>
          </a:xfrm>
          <a:prstGeom prst="rect">
            <a:avLst/>
          </a:prstGeom>
          <a:noFill/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743200"/>
            <a:ext cx="4300538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142984"/>
            <a:ext cx="2212072" cy="30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Modelling of the repository</a:t>
            </a:r>
            <a:endParaRPr lang="en-GB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PORFLOW: multiphase fluid flow, </a:t>
            </a:r>
            <a:br>
              <a:rPr lang="en-US" dirty="0" smtClean="0"/>
            </a:br>
            <a:r>
              <a:rPr lang="en-US" dirty="0" smtClean="0"/>
              <a:t>heat and mass transport </a:t>
            </a:r>
            <a:br>
              <a:rPr lang="en-US" dirty="0" smtClean="0"/>
            </a:br>
            <a:r>
              <a:rPr lang="en-US" dirty="0" smtClean="0"/>
              <a:t>in fractured porous media</a:t>
            </a:r>
          </a:p>
          <a:p>
            <a:r>
              <a:rPr lang="en-US" dirty="0" smtClean="0"/>
              <a:t>Radial </a:t>
            </a:r>
            <a:r>
              <a:rPr lang="en-US" dirty="0" smtClean="0"/>
              <a:t>2D model</a:t>
            </a:r>
          </a:p>
          <a:p>
            <a:endParaRPr lang="de-DE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Three variable input parameters</a:t>
            </a:r>
          </a:p>
          <a:p>
            <a:pPr lvl="1"/>
            <a:r>
              <a:rPr lang="en-US" dirty="0" smtClean="0"/>
              <a:t>composition of the plug unknown; varied between concrete and clay</a:t>
            </a:r>
          </a:p>
          <a:p>
            <a:pPr lvl="1"/>
            <a:r>
              <a:rPr lang="en-US" dirty="0" smtClean="0"/>
              <a:t>diffusion constant: best guess (Boom clay) varied with factor 10</a:t>
            </a:r>
          </a:p>
          <a:p>
            <a:pPr lvl="1"/>
            <a:r>
              <a:rPr lang="en-US" dirty="0" smtClean="0"/>
              <a:t>glass dissolution rate: large uncertainties due the high pH of concrete dissolution; varied between 100 and 10’000 years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DCDFF2-4C43-47A9-9D34-7205E337B0BF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pic>
        <p:nvPicPr>
          <p:cNvPr id="7" name="Picture 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571612"/>
            <a:ext cx="4114800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Dokumente und Einstellungen\bex\Eigene Dateien\Eigene Bilder\logos\nr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8214" y="142852"/>
            <a:ext cx="628269" cy="540000"/>
          </a:xfrm>
          <a:prstGeom prst="rect">
            <a:avLst/>
          </a:prstGeom>
          <a:noFill/>
        </p:spPr>
      </p:pic>
      <p:pic>
        <p:nvPicPr>
          <p:cNvPr id="9" name="Picture 3" descr="C:\Dokumente und Einstellungen\bex\Eigene Dateien\Eigene Bilder\logos\i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142852"/>
            <a:ext cx="602479" cy="5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Statistical Analyses - Dose rate</a:t>
            </a:r>
            <a:endParaRPr lang="en-GB"/>
          </a:p>
        </p:txBody>
      </p:sp>
      <p:sp>
        <p:nvSpPr>
          <p:cNvPr id="6" name="Inhaltsplatzhalter 5"/>
          <p:cNvSpPr>
            <a:spLocks noGrp="1"/>
          </p:cNvSpPr>
          <p:nvPr>
            <p:ph sz="half" idx="1"/>
          </p:nvPr>
        </p:nvSpPr>
        <p:spPr>
          <a:xfrm>
            <a:off x="457200" y="4429132"/>
            <a:ext cx="4038600" cy="1697031"/>
          </a:xfrm>
        </p:spPr>
        <p:txBody>
          <a:bodyPr/>
          <a:lstStyle/>
          <a:p>
            <a:r>
              <a:rPr lang="en-US" sz="1600" dirty="0" smtClean="0"/>
              <a:t>Dose rates are well below limits </a:t>
            </a:r>
          </a:p>
          <a:p>
            <a:r>
              <a:rPr lang="en-US" sz="1600" dirty="0" smtClean="0"/>
              <a:t>Most of the </a:t>
            </a:r>
            <a:r>
              <a:rPr lang="en-US" sz="1600" dirty="0" err="1" smtClean="0"/>
              <a:t>radionuclides</a:t>
            </a:r>
            <a:r>
              <a:rPr lang="en-US" sz="1600" dirty="0" smtClean="0"/>
              <a:t> (&gt;95%) diffuse into the clay</a:t>
            </a:r>
          </a:p>
          <a:p>
            <a:r>
              <a:rPr lang="en-US" sz="1600" dirty="0" smtClean="0"/>
              <a:t>Less than 5% of the released nuclides are transported through the water-filled (“abandoned”) gallery</a:t>
            </a:r>
            <a:endParaRPr lang="en-GB" sz="1600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2"/>
          </p:nvPr>
        </p:nvSpPr>
        <p:spPr>
          <a:xfrm>
            <a:off x="4648200" y="4429132"/>
            <a:ext cx="4210080" cy="1697031"/>
          </a:xfrm>
        </p:spPr>
        <p:txBody>
          <a:bodyPr/>
          <a:lstStyle/>
          <a:p>
            <a:r>
              <a:rPr lang="en-US" sz="1600" dirty="0" smtClean="0"/>
              <a:t>Time evolution of SRRC and </a:t>
            </a:r>
            <a:r>
              <a:rPr lang="en-US" sz="1600" dirty="0" smtClean="0"/>
              <a:t>R² </a:t>
            </a:r>
            <a:r>
              <a:rPr lang="en-US" sz="1600" dirty="0" smtClean="0"/>
              <a:t>for the 3 model input parameters;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rank </a:t>
            </a:r>
            <a:r>
              <a:rPr lang="en-US" sz="1600" dirty="0" smtClean="0"/>
              <a:t>transformed data</a:t>
            </a:r>
          </a:p>
          <a:p>
            <a:r>
              <a:rPr lang="en-US" sz="1600" dirty="0" smtClean="0"/>
              <a:t>Dependent on contributions of individual, main nuclides (</a:t>
            </a:r>
            <a:r>
              <a:rPr lang="en-US" sz="1600" baseline="30000" dirty="0" smtClean="0"/>
              <a:t>79</a:t>
            </a:r>
            <a:r>
              <a:rPr lang="en-US" sz="1600" dirty="0" smtClean="0"/>
              <a:t>Se, </a:t>
            </a:r>
            <a:r>
              <a:rPr lang="en-US" sz="1600" baseline="30000" dirty="0" smtClean="0"/>
              <a:t>126</a:t>
            </a:r>
            <a:r>
              <a:rPr lang="en-US" sz="1600" dirty="0" smtClean="0"/>
              <a:t>Sn, </a:t>
            </a:r>
            <a:r>
              <a:rPr lang="en-US" sz="1600" baseline="30000" dirty="0" smtClean="0"/>
              <a:t>229</a:t>
            </a:r>
            <a:r>
              <a:rPr lang="en-US" sz="1600" dirty="0" smtClean="0"/>
              <a:t>Th)</a:t>
            </a:r>
          </a:p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pic>
        <p:nvPicPr>
          <p:cNvPr id="8" name="Picture 2" descr="C:\Dokumente und Einstellungen\bex\Eigene Dateien\Eigene Bilder\logos\nr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214" y="142852"/>
            <a:ext cx="628269" cy="540000"/>
          </a:xfrm>
          <a:prstGeom prst="rect">
            <a:avLst/>
          </a:prstGeom>
          <a:noFill/>
        </p:spPr>
      </p:pic>
      <p:pic>
        <p:nvPicPr>
          <p:cNvPr id="9" name="Picture 3" descr="C:\Dokumente und Einstellungen\bex\Eigene Dateien\Eigene Bilder\logos\i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142852"/>
            <a:ext cx="602479" cy="540000"/>
          </a:xfrm>
          <a:prstGeom prst="rect">
            <a:avLst/>
          </a:prstGeom>
          <a:noFill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85860"/>
            <a:ext cx="4081490" cy="306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428736"/>
            <a:ext cx="4129086" cy="302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Findings from NRG Investigations</a:t>
            </a:r>
            <a:endParaRPr lang="en-GB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Methodology</a:t>
            </a:r>
          </a:p>
          <a:p>
            <a:pPr lvl="1"/>
            <a:r>
              <a:rPr lang="en-GB" dirty="0" smtClean="0"/>
              <a:t>Log-transformation made output distributions more symmetric and improved (in most of the cases, but not always) the quality of regressions (larger R² values)</a:t>
            </a:r>
          </a:p>
          <a:p>
            <a:pPr lvl="1"/>
            <a:r>
              <a:rPr lang="en-GB" dirty="0" smtClean="0"/>
              <a:t>Even larger R² values were obtained when the ranks were used </a:t>
            </a:r>
          </a:p>
          <a:p>
            <a:pPr lvl="1"/>
            <a:r>
              <a:rPr lang="en-GB" dirty="0" smtClean="0"/>
              <a:t>The most meaningful statistical indicators were:</a:t>
            </a:r>
          </a:p>
          <a:p>
            <a:pPr lvl="2"/>
            <a:r>
              <a:rPr lang="en-GB" dirty="0" smtClean="0"/>
              <a:t>R² values to see if the regression analysis is reliable</a:t>
            </a:r>
          </a:p>
          <a:p>
            <a:pPr lvl="2"/>
            <a:r>
              <a:rPr lang="en-GB" dirty="0" smtClean="0"/>
              <a:t>SRRC as main sensitivity measure (easy interpretation)</a:t>
            </a:r>
          </a:p>
          <a:p>
            <a:r>
              <a:rPr lang="en-GB" dirty="0" smtClean="0"/>
              <a:t>Implication of uncertainty of repository safety</a:t>
            </a:r>
          </a:p>
          <a:p>
            <a:pPr lvl="1"/>
            <a:r>
              <a:rPr lang="en-GB" dirty="0" smtClean="0"/>
              <a:t>Calculated potential dose rates were far below legal limits. </a:t>
            </a:r>
          </a:p>
          <a:p>
            <a:pPr lvl="1"/>
            <a:r>
              <a:rPr lang="en-GB" dirty="0" smtClean="0"/>
              <a:t>The uncertainty in parameterisation was therefore assumed to be not relevant</a:t>
            </a:r>
          </a:p>
          <a:p>
            <a:pPr lvl="1"/>
            <a:r>
              <a:rPr lang="en-GB" dirty="0" smtClean="0"/>
              <a:t>Clay case: the apparent diffusion coefficient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GB" baseline="-25000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GB" dirty="0" smtClean="0"/>
              <a:t> is the most relevant parameter influencing repository safety on the long term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DCDFF2-4C43-47A9-9D34-7205E337B0BF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pic>
        <p:nvPicPr>
          <p:cNvPr id="8" name="Picture 2" descr="C:\Dokumente und Einstellungen\bex\Eigene Dateien\Eigene Bilder\logos\nr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214" y="142852"/>
            <a:ext cx="628269" cy="540000"/>
          </a:xfrm>
          <a:prstGeom prst="rect">
            <a:avLst/>
          </a:prstGeom>
          <a:noFill/>
        </p:spPr>
      </p:pic>
      <p:pic>
        <p:nvPicPr>
          <p:cNvPr id="9" name="Picture 3" descr="C:\Dokumente und Einstellungen\bex\Eigene Dateien\Eigene Bilder\logos\i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142852"/>
            <a:ext cx="602479" cy="5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Enresa Case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4572008"/>
            <a:ext cx="8229600" cy="1554155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Canister failure between 20 000 and 100 000 years</a:t>
            </a:r>
          </a:p>
          <a:p>
            <a:r>
              <a:rPr lang="en-GB" dirty="0" smtClean="0"/>
              <a:t>A few (</a:t>
            </a:r>
            <a:r>
              <a:rPr lang="de-DE" dirty="0" smtClean="0"/>
              <a:t>≤</a:t>
            </a:r>
            <a:r>
              <a:rPr lang="en-GB" dirty="0" smtClean="0"/>
              <a:t> 10) canisters failing after 100 years</a:t>
            </a:r>
          </a:p>
          <a:p>
            <a:r>
              <a:rPr lang="en-GB" dirty="0" smtClean="0"/>
              <a:t>Solubility limits assumed</a:t>
            </a:r>
          </a:p>
          <a:p>
            <a:r>
              <a:rPr lang="en-GB" dirty="0" smtClean="0"/>
              <a:t>1D transport models for </a:t>
            </a:r>
            <a:r>
              <a:rPr lang="en-GB" dirty="0" err="1" smtClean="0"/>
              <a:t>bentonite</a:t>
            </a:r>
            <a:r>
              <a:rPr lang="en-GB" dirty="0" smtClean="0"/>
              <a:t> and granite</a:t>
            </a:r>
          </a:p>
          <a:p>
            <a:r>
              <a:rPr lang="en-GB" dirty="0" smtClean="0"/>
              <a:t>Radionuclide release to a river</a:t>
            </a:r>
          </a:p>
          <a:p>
            <a:r>
              <a:rPr lang="en-GB" dirty="0" smtClean="0"/>
              <a:t>Exposure of men using river water for drinking and food production</a:t>
            </a:r>
          </a:p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142984"/>
            <a:ext cx="630267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 descr="C:\Dokumente und Einstellungen\bex\Eigene Dateien\Eigene Bilder\logos\enresa_smal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85728"/>
            <a:ext cx="952500" cy="209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2844" y="549275"/>
            <a:ext cx="9001156" cy="647700"/>
          </a:xfrm>
        </p:spPr>
        <p:txBody>
          <a:bodyPr/>
          <a:lstStyle/>
          <a:p>
            <a:r>
              <a:rPr lang="en-US" dirty="0" smtClean="0"/>
              <a:t>Correlation and regression analysis (peak doses)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Increasing the number of runs allows identifying weak influences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smtClean="0"/>
              <a:t>The threshold value above is considered statistically significant decreases with the number of runs following the “rule of thumb”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sz="1400" dirty="0" smtClean="0"/>
              <a:t>This dependence has been observed for different statistics (not only CC/RCC)</a:t>
            </a:r>
          </a:p>
          <a:p>
            <a:pPr lvl="1"/>
            <a:r>
              <a:rPr lang="en-US" sz="1400" dirty="0" smtClean="0"/>
              <a:t>Non-relevant parameters can be used to generate the threshold. The resulting “empirical” threshold are in good agreement with “predicted” thresholds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de-DE" smtClean="0"/>
              <a:pPr>
                <a:defRPr/>
              </a:pPr>
              <a:t>18</a:t>
            </a:fld>
            <a:endParaRPr lang="de-DE"/>
          </a:p>
        </p:txBody>
      </p:sp>
      <p:pic>
        <p:nvPicPr>
          <p:cNvPr id="5" name="Picture 7" descr="C:\Dokumente und Einstellungen\bex\Eigene Dateien\Eigene Bilder\logos\enresa_smal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85728"/>
            <a:ext cx="952500" cy="209550"/>
          </a:xfrm>
          <a:prstGeom prst="rect">
            <a:avLst/>
          </a:prstGeom>
          <a:noFill/>
        </p:spPr>
      </p:pic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3690938" y="4984750"/>
          <a:ext cx="1387475" cy="550863"/>
        </p:xfrm>
        <a:graphic>
          <a:graphicData uri="http://schemas.openxmlformats.org/presentationml/2006/ole">
            <p:oleObj spid="_x0000_s35843" name="Formel" r:id="rId4" imgW="1066680" imgH="419040" progId="Equation.3">
              <p:embed/>
            </p:oleObj>
          </a:graphicData>
        </a:graphic>
      </p:graphicFrame>
      <p:grpSp>
        <p:nvGrpSpPr>
          <p:cNvPr id="128" name="Gruppieren 127"/>
          <p:cNvGrpSpPr/>
          <p:nvPr/>
        </p:nvGrpSpPr>
        <p:grpSpPr>
          <a:xfrm>
            <a:off x="1071538" y="1857364"/>
            <a:ext cx="7358114" cy="2786082"/>
            <a:chOff x="447675" y="1341438"/>
            <a:chExt cx="8226425" cy="3602037"/>
          </a:xfrm>
        </p:grpSpPr>
        <p:pic>
          <p:nvPicPr>
            <p:cNvPr id="101" name="Picture 15"/>
            <p:cNvPicPr>
              <a:picLocks noChangeAspect="1" noChangeArrowheads="1"/>
            </p:cNvPicPr>
            <p:nvPr/>
          </p:nvPicPr>
          <p:blipFill>
            <a:blip r:embed="rId5" cstate="print"/>
            <a:srcRect l="74805"/>
            <a:stretch>
              <a:fillRect/>
            </a:stretch>
          </p:blipFill>
          <p:spPr bwMode="auto">
            <a:xfrm>
              <a:off x="1560513" y="1341438"/>
              <a:ext cx="1455737" cy="3600450"/>
            </a:xfrm>
            <a:prstGeom prst="rect">
              <a:avLst/>
            </a:prstGeom>
            <a:noFill/>
          </p:spPr>
        </p:pic>
        <p:pic>
          <p:nvPicPr>
            <p:cNvPr id="102" name="Picture 14"/>
            <p:cNvPicPr>
              <a:picLocks noChangeAspect="1" noChangeArrowheads="1"/>
            </p:cNvPicPr>
            <p:nvPr/>
          </p:nvPicPr>
          <p:blipFill>
            <a:blip r:embed="rId6" cstate="print"/>
            <a:srcRect l="75484"/>
            <a:stretch>
              <a:fillRect/>
            </a:stretch>
          </p:blipFill>
          <p:spPr bwMode="auto">
            <a:xfrm>
              <a:off x="3708400" y="1341438"/>
              <a:ext cx="1416050" cy="3600450"/>
            </a:xfrm>
            <a:prstGeom prst="rect">
              <a:avLst/>
            </a:prstGeom>
            <a:noFill/>
          </p:spPr>
        </p:pic>
        <p:pic>
          <p:nvPicPr>
            <p:cNvPr id="103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 l="75601"/>
            <a:stretch>
              <a:fillRect/>
            </a:stretch>
          </p:blipFill>
          <p:spPr bwMode="auto">
            <a:xfrm>
              <a:off x="5472113" y="1341438"/>
              <a:ext cx="1409700" cy="3602037"/>
            </a:xfrm>
            <a:prstGeom prst="rect">
              <a:avLst/>
            </a:prstGeom>
            <a:noFill/>
          </p:spPr>
        </p:pic>
        <p:pic>
          <p:nvPicPr>
            <p:cNvPr id="104" name="Picture 12"/>
            <p:cNvPicPr>
              <a:picLocks noChangeAspect="1" noChangeArrowheads="1"/>
            </p:cNvPicPr>
            <p:nvPr/>
          </p:nvPicPr>
          <p:blipFill>
            <a:blip r:embed="rId8" cstate="print"/>
            <a:srcRect l="74989"/>
            <a:stretch>
              <a:fillRect/>
            </a:stretch>
          </p:blipFill>
          <p:spPr bwMode="auto">
            <a:xfrm>
              <a:off x="7229475" y="1341438"/>
              <a:ext cx="1444625" cy="3600450"/>
            </a:xfrm>
            <a:prstGeom prst="rect">
              <a:avLst/>
            </a:prstGeom>
            <a:noFill/>
          </p:spPr>
        </p:pic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1787525" y="1773238"/>
              <a:ext cx="819150" cy="284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 b="1"/>
                <a:t>200 runs</a:t>
              </a:r>
            </a:p>
          </p:txBody>
        </p:sp>
        <p:sp>
          <p:nvSpPr>
            <p:cNvPr id="106" name="Text Box 25"/>
            <p:cNvSpPr txBox="1">
              <a:spLocks noChangeArrowheads="1"/>
            </p:cNvSpPr>
            <p:nvPr/>
          </p:nvSpPr>
          <p:spPr bwMode="auto">
            <a:xfrm>
              <a:off x="5580063" y="1773238"/>
              <a:ext cx="946150" cy="284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 b="1"/>
                <a:t>5,000 runs</a:t>
              </a:r>
            </a:p>
          </p:txBody>
        </p:sp>
        <p:sp>
          <p:nvSpPr>
            <p:cNvPr id="107" name="Text Box 26"/>
            <p:cNvSpPr txBox="1">
              <a:spLocks noChangeArrowheads="1"/>
            </p:cNvSpPr>
            <p:nvPr/>
          </p:nvSpPr>
          <p:spPr bwMode="auto">
            <a:xfrm>
              <a:off x="7302500" y="1773238"/>
              <a:ext cx="1030288" cy="284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 b="1"/>
                <a:t>25,000 runs</a:t>
              </a:r>
            </a:p>
          </p:txBody>
        </p:sp>
        <p:sp>
          <p:nvSpPr>
            <p:cNvPr id="108" name="Text Box 28"/>
            <p:cNvSpPr txBox="1">
              <a:spLocks noChangeArrowheads="1"/>
            </p:cNvSpPr>
            <p:nvPr/>
          </p:nvSpPr>
          <p:spPr bwMode="auto">
            <a:xfrm>
              <a:off x="3779838" y="1773238"/>
              <a:ext cx="946150" cy="28416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 b="1"/>
                <a:t>1,000 runs</a:t>
              </a:r>
            </a:p>
          </p:txBody>
        </p:sp>
        <p:sp>
          <p:nvSpPr>
            <p:cNvPr id="109" name="Text Box 29"/>
            <p:cNvSpPr txBox="1">
              <a:spLocks noChangeArrowheads="1"/>
            </p:cNvSpPr>
            <p:nvPr/>
          </p:nvSpPr>
          <p:spPr bwMode="auto">
            <a:xfrm>
              <a:off x="2713038" y="2946400"/>
              <a:ext cx="268287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/>
                <a:t>0</a:t>
              </a:r>
            </a:p>
          </p:txBody>
        </p:sp>
        <p:sp>
          <p:nvSpPr>
            <p:cNvPr id="110" name="Text Box 30"/>
            <p:cNvSpPr txBox="1">
              <a:spLocks noChangeArrowheads="1"/>
            </p:cNvSpPr>
            <p:nvPr/>
          </p:nvSpPr>
          <p:spPr bwMode="auto">
            <a:xfrm>
              <a:off x="2713038" y="2657475"/>
              <a:ext cx="395287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/>
                <a:t>0.2</a:t>
              </a:r>
            </a:p>
          </p:txBody>
        </p:sp>
        <p:sp>
          <p:nvSpPr>
            <p:cNvPr id="111" name="Text Box 31"/>
            <p:cNvSpPr txBox="1">
              <a:spLocks noChangeArrowheads="1"/>
            </p:cNvSpPr>
            <p:nvPr/>
          </p:nvSpPr>
          <p:spPr bwMode="auto">
            <a:xfrm>
              <a:off x="2713038" y="2370138"/>
              <a:ext cx="395287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/>
                <a:t>0.4</a:t>
              </a:r>
            </a:p>
          </p:txBody>
        </p:sp>
        <p:sp>
          <p:nvSpPr>
            <p:cNvPr id="112" name="Text Box 32"/>
            <p:cNvSpPr txBox="1">
              <a:spLocks noChangeArrowheads="1"/>
            </p:cNvSpPr>
            <p:nvPr/>
          </p:nvSpPr>
          <p:spPr bwMode="auto">
            <a:xfrm>
              <a:off x="2713038" y="2081213"/>
              <a:ext cx="395287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/>
                <a:t>0.6</a:t>
              </a:r>
            </a:p>
          </p:txBody>
        </p:sp>
        <p:sp>
          <p:nvSpPr>
            <p:cNvPr id="113" name="Text Box 33"/>
            <p:cNvSpPr txBox="1">
              <a:spLocks noChangeArrowheads="1"/>
            </p:cNvSpPr>
            <p:nvPr/>
          </p:nvSpPr>
          <p:spPr bwMode="auto">
            <a:xfrm>
              <a:off x="2713038" y="1793875"/>
              <a:ext cx="395287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/>
                <a:t>0.8</a:t>
              </a:r>
            </a:p>
          </p:txBody>
        </p:sp>
        <p:sp>
          <p:nvSpPr>
            <p:cNvPr id="114" name="Text Box 38"/>
            <p:cNvSpPr txBox="1">
              <a:spLocks noChangeArrowheads="1"/>
            </p:cNvSpPr>
            <p:nvPr/>
          </p:nvSpPr>
          <p:spPr bwMode="auto">
            <a:xfrm>
              <a:off x="2713038" y="1506538"/>
              <a:ext cx="268287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/>
                <a:t>1</a:t>
              </a:r>
            </a:p>
          </p:txBody>
        </p:sp>
        <p:sp>
          <p:nvSpPr>
            <p:cNvPr id="115" name="Text Box 39"/>
            <p:cNvSpPr txBox="1">
              <a:spLocks noChangeArrowheads="1"/>
            </p:cNvSpPr>
            <p:nvPr/>
          </p:nvSpPr>
          <p:spPr bwMode="auto">
            <a:xfrm>
              <a:off x="2713038" y="3233738"/>
              <a:ext cx="4889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 dirty="0"/>
                <a:t>- 0.2</a:t>
              </a:r>
            </a:p>
          </p:txBody>
        </p:sp>
        <p:sp>
          <p:nvSpPr>
            <p:cNvPr id="116" name="Text Box 42"/>
            <p:cNvSpPr txBox="1">
              <a:spLocks noChangeArrowheads="1"/>
            </p:cNvSpPr>
            <p:nvPr/>
          </p:nvSpPr>
          <p:spPr bwMode="auto">
            <a:xfrm>
              <a:off x="2713038" y="4097338"/>
              <a:ext cx="4889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/>
                <a:t>- 0.8</a:t>
              </a:r>
            </a:p>
          </p:txBody>
        </p:sp>
        <p:sp>
          <p:nvSpPr>
            <p:cNvPr id="117" name="Text Box 44"/>
            <p:cNvSpPr txBox="1">
              <a:spLocks noChangeArrowheads="1"/>
            </p:cNvSpPr>
            <p:nvPr/>
          </p:nvSpPr>
          <p:spPr bwMode="auto">
            <a:xfrm>
              <a:off x="2713038" y="3521075"/>
              <a:ext cx="48895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/>
                <a:t>- 0.4</a:t>
              </a:r>
            </a:p>
          </p:txBody>
        </p:sp>
        <p:sp>
          <p:nvSpPr>
            <p:cNvPr id="118" name="Text Box 45"/>
            <p:cNvSpPr txBox="1">
              <a:spLocks noChangeArrowheads="1"/>
            </p:cNvSpPr>
            <p:nvPr/>
          </p:nvSpPr>
          <p:spPr bwMode="auto">
            <a:xfrm>
              <a:off x="2713038" y="3810000"/>
              <a:ext cx="48895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/>
                <a:t>- 0.6</a:t>
              </a:r>
            </a:p>
          </p:txBody>
        </p:sp>
        <p:sp>
          <p:nvSpPr>
            <p:cNvPr id="119" name="Text Box 46"/>
            <p:cNvSpPr txBox="1">
              <a:spLocks noChangeArrowheads="1"/>
            </p:cNvSpPr>
            <p:nvPr/>
          </p:nvSpPr>
          <p:spPr bwMode="auto">
            <a:xfrm>
              <a:off x="2713038" y="4386263"/>
              <a:ext cx="3619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/>
                <a:t>- 1</a:t>
              </a:r>
            </a:p>
          </p:txBody>
        </p:sp>
        <p:pic>
          <p:nvPicPr>
            <p:cNvPr id="120" name="Picture 47"/>
            <p:cNvPicPr>
              <a:picLocks noChangeAspect="1" noChangeArrowheads="1"/>
            </p:cNvPicPr>
            <p:nvPr/>
          </p:nvPicPr>
          <p:blipFill>
            <a:blip r:embed="rId5" cstate="print"/>
            <a:srcRect l="48625" t="19550" r="44524" b="69524"/>
            <a:stretch>
              <a:fillRect/>
            </a:stretch>
          </p:blipFill>
          <p:spPr bwMode="auto">
            <a:xfrm>
              <a:off x="538163" y="2638425"/>
              <a:ext cx="793750" cy="790575"/>
            </a:xfrm>
            <a:prstGeom prst="rect">
              <a:avLst/>
            </a:prstGeom>
            <a:noFill/>
          </p:spPr>
        </p:pic>
        <p:sp>
          <p:nvSpPr>
            <p:cNvPr id="121" name="Rectangle 52"/>
            <p:cNvSpPr>
              <a:spLocks noChangeArrowheads="1"/>
            </p:cNvSpPr>
            <p:nvPr/>
          </p:nvSpPr>
          <p:spPr bwMode="auto">
            <a:xfrm>
              <a:off x="1547813" y="2752725"/>
              <a:ext cx="1195387" cy="681038"/>
            </a:xfrm>
            <a:prstGeom prst="rect">
              <a:avLst/>
            </a:prstGeom>
            <a:solidFill>
              <a:srgbClr val="FFCC99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3717925" y="2989263"/>
              <a:ext cx="1130300" cy="223837"/>
            </a:xfrm>
            <a:prstGeom prst="rect">
              <a:avLst/>
            </a:prstGeom>
            <a:solidFill>
              <a:srgbClr val="FFCC99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23" name="Rectangle 55"/>
            <p:cNvSpPr>
              <a:spLocks noChangeArrowheads="1"/>
            </p:cNvSpPr>
            <p:nvPr/>
          </p:nvSpPr>
          <p:spPr bwMode="auto">
            <a:xfrm>
              <a:off x="5476875" y="3036888"/>
              <a:ext cx="1130300" cy="109537"/>
            </a:xfrm>
            <a:prstGeom prst="rect">
              <a:avLst/>
            </a:prstGeom>
            <a:solidFill>
              <a:srgbClr val="FFCC99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24" name="Rectangle 56"/>
            <p:cNvSpPr>
              <a:spLocks noChangeArrowheads="1"/>
            </p:cNvSpPr>
            <p:nvPr/>
          </p:nvSpPr>
          <p:spPr bwMode="auto">
            <a:xfrm>
              <a:off x="7265988" y="3078163"/>
              <a:ext cx="1130300" cy="69850"/>
            </a:xfrm>
            <a:prstGeom prst="rect">
              <a:avLst/>
            </a:prstGeom>
            <a:solidFill>
              <a:srgbClr val="FFCC99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25" name="Text Box 57"/>
            <p:cNvSpPr txBox="1">
              <a:spLocks noChangeArrowheads="1"/>
            </p:cNvSpPr>
            <p:nvPr/>
          </p:nvSpPr>
          <p:spPr bwMode="auto">
            <a:xfrm>
              <a:off x="447675" y="1792288"/>
              <a:ext cx="6286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/>
                <a:t>I129</a:t>
              </a:r>
            </a:p>
          </p:txBody>
        </p:sp>
        <p:sp>
          <p:nvSpPr>
            <p:cNvPr id="126" name="Oval 58"/>
            <p:cNvSpPr>
              <a:spLocks noChangeArrowheads="1"/>
            </p:cNvSpPr>
            <p:nvPr/>
          </p:nvSpPr>
          <p:spPr bwMode="auto">
            <a:xfrm>
              <a:off x="5219700" y="1484313"/>
              <a:ext cx="1657350" cy="3240087"/>
            </a:xfrm>
            <a:prstGeom prst="ellipse">
              <a:avLst/>
            </a:prstGeom>
            <a:noFill/>
            <a:ln w="1905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27" name="Text Box 59"/>
            <p:cNvSpPr txBox="1">
              <a:spLocks noChangeArrowheads="1"/>
            </p:cNvSpPr>
            <p:nvPr/>
          </p:nvSpPr>
          <p:spPr bwMode="auto">
            <a:xfrm>
              <a:off x="5651500" y="4221163"/>
              <a:ext cx="7747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400">
                  <a:solidFill>
                    <a:srgbClr val="00CC00"/>
                  </a:solidFill>
                </a:rPr>
                <a:t>enough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Derived parameters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PA experts can identify some parameters that are known to have a strong effect on doses and are a combination some random input parameters: “derived parameters”</a:t>
            </a:r>
          </a:p>
          <a:p>
            <a:r>
              <a:rPr lang="en-US" sz="1600" dirty="0" smtClean="0"/>
              <a:t>The correlation/regression analysis </a:t>
            </a:r>
            <a:br>
              <a:rPr lang="en-US" sz="1600" dirty="0" smtClean="0"/>
            </a:br>
            <a:r>
              <a:rPr lang="en-US" sz="1600" dirty="0" smtClean="0"/>
              <a:t>shows that the derived parameters </a:t>
            </a:r>
            <a:br>
              <a:rPr lang="en-US" sz="1600" dirty="0" smtClean="0"/>
            </a:br>
            <a:r>
              <a:rPr lang="en-US" sz="1600" dirty="0" smtClean="0"/>
              <a:t>present stronger correlations with </a:t>
            </a:r>
            <a:br>
              <a:rPr lang="en-US" sz="1600" dirty="0" smtClean="0"/>
            </a:br>
            <a:r>
              <a:rPr lang="en-US" sz="1600" dirty="0" smtClean="0"/>
              <a:t>the peak doses than the random </a:t>
            </a:r>
            <a:br>
              <a:rPr lang="en-US" sz="1600" dirty="0" smtClean="0"/>
            </a:br>
            <a:r>
              <a:rPr lang="en-US" sz="1600" dirty="0" smtClean="0"/>
              <a:t>input parameters.</a:t>
            </a:r>
            <a:endParaRPr lang="en-GB" sz="1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  <p:pic>
        <p:nvPicPr>
          <p:cNvPr id="5" name="Picture 7" descr="C:\Dokumente und Einstellungen\bex\Eigene Dateien\Eigene Bilder\logos\enresa_sma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285728"/>
            <a:ext cx="952500" cy="209550"/>
          </a:xfrm>
          <a:prstGeom prst="rect">
            <a:avLst/>
          </a:prstGeom>
          <a:noFill/>
        </p:spPr>
      </p:pic>
      <p:pic>
        <p:nvPicPr>
          <p:cNvPr id="6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928802"/>
            <a:ext cx="7418948" cy="455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liennummernplatzhalt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3D0CF1C-4DE6-442C-AD4B-446D8160584C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Scope of the Work</a:t>
            </a:r>
          </a:p>
        </p:txBody>
      </p:sp>
      <p:sp>
        <p:nvSpPr>
          <p:cNvPr id="4100" name="Inhaltsplatzhalt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Application of different probabilistic Sensitivity Analysis methods to realistic repository system models</a:t>
            </a:r>
          </a:p>
          <a:p>
            <a:pPr lvl="1"/>
            <a:r>
              <a:rPr lang="en-GB" dirty="0" smtClean="0"/>
              <a:t>Correlation and regression methods</a:t>
            </a:r>
          </a:p>
          <a:p>
            <a:pPr lvl="2"/>
            <a:r>
              <a:rPr lang="en-GB" dirty="0" smtClean="0"/>
              <a:t>value-based</a:t>
            </a:r>
          </a:p>
          <a:p>
            <a:pPr lvl="2"/>
            <a:r>
              <a:rPr lang="en-GB" dirty="0" smtClean="0"/>
              <a:t>rank-based</a:t>
            </a:r>
          </a:p>
          <a:p>
            <a:pPr lvl="1"/>
            <a:r>
              <a:rPr lang="en-GB" dirty="0" smtClean="0"/>
              <a:t>Non-parametrical </a:t>
            </a:r>
            <a:r>
              <a:rPr lang="en-GB" dirty="0" smtClean="0"/>
              <a:t>statistics / MC filtering</a:t>
            </a:r>
            <a:endParaRPr lang="en-GB" dirty="0" smtClean="0"/>
          </a:p>
          <a:p>
            <a:pPr lvl="1"/>
            <a:r>
              <a:rPr lang="en-GB" dirty="0" smtClean="0"/>
              <a:t>Graphical methods</a:t>
            </a:r>
          </a:p>
          <a:p>
            <a:pPr lvl="1"/>
            <a:r>
              <a:rPr lang="en-GB" dirty="0" smtClean="0"/>
              <a:t>Variance-based methods</a:t>
            </a:r>
          </a:p>
          <a:p>
            <a:r>
              <a:rPr lang="en-GB" dirty="0" smtClean="0"/>
              <a:t>6 model systems investigated</a:t>
            </a:r>
          </a:p>
          <a:p>
            <a:pPr lvl="1"/>
            <a:r>
              <a:rPr lang="en-GB" dirty="0" smtClean="0"/>
              <a:t>2 salt (NRG, GRS)</a:t>
            </a:r>
          </a:p>
          <a:p>
            <a:pPr lvl="1"/>
            <a:r>
              <a:rPr lang="en-GB" dirty="0" smtClean="0"/>
              <a:t>2 clay (NRG, JRC/ANDRA)</a:t>
            </a:r>
          </a:p>
          <a:p>
            <a:pPr lvl="1"/>
            <a:r>
              <a:rPr lang="en-GB" dirty="0" smtClean="0"/>
              <a:t>1</a:t>
            </a:r>
            <a:r>
              <a:rPr lang="en-GB" dirty="0" smtClean="0"/>
              <a:t> </a:t>
            </a:r>
            <a:r>
              <a:rPr lang="en-GB" dirty="0" smtClean="0"/>
              <a:t>granite (</a:t>
            </a:r>
            <a:r>
              <a:rPr lang="en-GB" dirty="0" smtClean="0"/>
              <a:t>ENRESA)</a:t>
            </a:r>
          </a:p>
          <a:p>
            <a:pPr lvl="1"/>
            <a:r>
              <a:rPr lang="en-GB" dirty="0" smtClean="0"/>
              <a:t>1 biosphere model (</a:t>
            </a:r>
            <a:r>
              <a:rPr lang="en-GB" dirty="0" err="1" smtClean="0"/>
              <a:t>Facilia</a:t>
            </a:r>
            <a:r>
              <a:rPr lang="en-GB" dirty="0" smtClean="0"/>
              <a:t>)</a:t>
            </a:r>
            <a:endParaRPr lang="en-GB" dirty="0" smtClean="0"/>
          </a:p>
          <a:p>
            <a:r>
              <a:rPr lang="en-GB" dirty="0" smtClean="0"/>
              <a:t>Different PA tools applied</a:t>
            </a:r>
          </a:p>
          <a:p>
            <a:r>
              <a:rPr lang="en-GB" dirty="0" smtClean="0"/>
              <a:t>Objectives</a:t>
            </a:r>
          </a:p>
          <a:p>
            <a:pPr lvl="1"/>
            <a:r>
              <a:rPr lang="en-GB" dirty="0" smtClean="0"/>
              <a:t>Testing of different SA methods on realistic systems with complex behaviour</a:t>
            </a:r>
          </a:p>
          <a:p>
            <a:pPr lvl="1"/>
            <a:r>
              <a:rPr lang="en-GB" dirty="0" smtClean="0"/>
              <a:t>Comparing different methods</a:t>
            </a:r>
          </a:p>
          <a:p>
            <a:pPr lvl="1"/>
            <a:r>
              <a:rPr lang="en-GB" dirty="0" smtClean="0"/>
              <a:t>Identification of specific problems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Ranking of importance of the parameters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“In general, each measure of sensitivity will produce its own ranking of factors by importance”. Global Sensitivity Analysis. The Primer (A. </a:t>
            </a:r>
            <a:r>
              <a:rPr lang="en-US" sz="1600" dirty="0" err="1" smtClean="0"/>
              <a:t>Saltelli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BUT in our particular system </a:t>
            </a:r>
            <a:br>
              <a:rPr lang="en-US" sz="1600" dirty="0" smtClean="0"/>
            </a:br>
            <a:r>
              <a:rPr lang="en-US" sz="1600" dirty="0" smtClean="0"/>
              <a:t>the different statistics identify </a:t>
            </a:r>
            <a:br>
              <a:rPr lang="en-US" sz="1600" dirty="0" smtClean="0"/>
            </a:br>
            <a:r>
              <a:rPr lang="en-US" sz="1600" dirty="0" smtClean="0"/>
              <a:t>the same set of relevant </a:t>
            </a:r>
            <a:br>
              <a:rPr lang="en-US" sz="1600" dirty="0" smtClean="0"/>
            </a:br>
            <a:r>
              <a:rPr lang="en-US" sz="1600" dirty="0" smtClean="0"/>
              <a:t>parameters with a similar </a:t>
            </a:r>
            <a:br>
              <a:rPr lang="en-US" sz="1600" dirty="0" smtClean="0"/>
            </a:br>
            <a:r>
              <a:rPr lang="en-US" sz="1600" dirty="0" smtClean="0"/>
              <a:t>ranking of importance.</a:t>
            </a:r>
          </a:p>
          <a:p>
            <a:r>
              <a:rPr lang="en-US" sz="1600" dirty="0" smtClean="0"/>
              <a:t>This agreement provides </a:t>
            </a:r>
            <a:br>
              <a:rPr lang="en-US" sz="1600" dirty="0" smtClean="0"/>
            </a:br>
            <a:r>
              <a:rPr lang="en-US" sz="1600" dirty="0" smtClean="0"/>
              <a:t>robustness to the SA</a:t>
            </a:r>
          </a:p>
          <a:p>
            <a:r>
              <a:rPr lang="en-US" sz="1600" dirty="0" smtClean="0"/>
              <a:t>Different statistics are </a:t>
            </a:r>
            <a:br>
              <a:rPr lang="en-US" sz="1600" dirty="0" smtClean="0"/>
            </a:br>
            <a:r>
              <a:rPr lang="en-US" sz="1600" dirty="0" smtClean="0"/>
              <a:t>complementary and give </a:t>
            </a:r>
            <a:br>
              <a:rPr lang="en-US" sz="1600" dirty="0" smtClean="0"/>
            </a:br>
            <a:r>
              <a:rPr lang="en-US" sz="1600" dirty="0" smtClean="0"/>
              <a:t>particular information</a:t>
            </a:r>
          </a:p>
          <a:p>
            <a:r>
              <a:rPr lang="en-US" sz="1600" dirty="0" smtClean="0"/>
              <a:t>“Derived parameters” </a:t>
            </a:r>
            <a:br>
              <a:rPr lang="en-US" sz="1600" dirty="0" smtClean="0"/>
            </a:br>
            <a:r>
              <a:rPr lang="en-US" sz="1600" dirty="0" smtClean="0"/>
              <a:t>always lead the ranking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  <p:pic>
        <p:nvPicPr>
          <p:cNvPr id="5" name="Picture 7" descr="C:\Dokumente und Einstellungen\bex\Eigene Dateien\Eigene Bilder\logos\enresa_sma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285728"/>
            <a:ext cx="952500" cy="209550"/>
          </a:xfrm>
          <a:prstGeom prst="rect">
            <a:avLst/>
          </a:prstGeom>
          <a:noFill/>
        </p:spPr>
      </p:pic>
      <p:pic>
        <p:nvPicPr>
          <p:cNvPr id="6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285992"/>
            <a:ext cx="6267735" cy="396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GRS Case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3643314"/>
            <a:ext cx="8229600" cy="2571768"/>
          </a:xfrm>
        </p:spPr>
        <p:txBody>
          <a:bodyPr numCol="2" spcCol="108000">
            <a:normAutofit fontScale="77500" lnSpcReduction="20000"/>
          </a:bodyPr>
          <a:lstStyle/>
          <a:p>
            <a:r>
              <a:rPr lang="en-GB" dirty="0" smtClean="0"/>
              <a:t>Generic salt concept</a:t>
            </a:r>
          </a:p>
          <a:p>
            <a:r>
              <a:rPr lang="en-GB" dirty="0" smtClean="0"/>
              <a:t>Shaft failure scenario</a:t>
            </a:r>
          </a:p>
          <a:p>
            <a:r>
              <a:rPr lang="en-GB" dirty="0" smtClean="0"/>
              <a:t>Compartment model for near field</a:t>
            </a:r>
          </a:p>
          <a:p>
            <a:r>
              <a:rPr lang="en-GB" dirty="0" smtClean="0"/>
              <a:t>1D transport model for far field</a:t>
            </a:r>
          </a:p>
          <a:p>
            <a:pPr lvl="1"/>
            <a:r>
              <a:rPr lang="en-GB" dirty="0" smtClean="0"/>
              <a:t>advection</a:t>
            </a:r>
          </a:p>
          <a:p>
            <a:pPr lvl="1"/>
            <a:r>
              <a:rPr lang="en-GB" dirty="0" smtClean="0"/>
              <a:t>diffusion</a:t>
            </a:r>
          </a:p>
          <a:p>
            <a:pPr lvl="1"/>
            <a:r>
              <a:rPr lang="en-GB" dirty="0" smtClean="0"/>
              <a:t>sorption</a:t>
            </a:r>
          </a:p>
          <a:p>
            <a:r>
              <a:rPr lang="en-GB" dirty="0" smtClean="0"/>
              <a:t>Exposure in biosphere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6 independent uncertain parameters</a:t>
            </a:r>
          </a:p>
          <a:p>
            <a:pPr lvl="1"/>
            <a:r>
              <a:rPr lang="en-GB" dirty="0" smtClean="0"/>
              <a:t>Shaft permeability</a:t>
            </a:r>
          </a:p>
          <a:p>
            <a:pPr lvl="1"/>
            <a:r>
              <a:rPr lang="en-GB" dirty="0" smtClean="0"/>
              <a:t>Dam permeability</a:t>
            </a:r>
          </a:p>
          <a:p>
            <a:pPr lvl="1"/>
            <a:r>
              <a:rPr lang="en-GB" dirty="0" smtClean="0"/>
              <a:t>Shaft failure time</a:t>
            </a:r>
          </a:p>
          <a:p>
            <a:pPr lvl="1"/>
            <a:r>
              <a:rPr lang="en-GB" dirty="0" smtClean="0"/>
              <a:t>Reference convergence rate</a:t>
            </a:r>
          </a:p>
          <a:p>
            <a:pPr lvl="1"/>
            <a:r>
              <a:rPr lang="en-GB" dirty="0" smtClean="0"/>
              <a:t>Sorption in the far field</a:t>
            </a:r>
          </a:p>
          <a:p>
            <a:pPr lvl="1"/>
            <a:r>
              <a:rPr lang="en-GB" dirty="0" smtClean="0"/>
              <a:t>Diluting water flow in the aquifer</a:t>
            </a:r>
          </a:p>
          <a:p>
            <a:r>
              <a:rPr lang="en-GB" dirty="0" smtClean="0">
                <a:solidFill>
                  <a:srgbClr val="C00000"/>
                </a:solidFill>
              </a:rPr>
              <a:t>85 % zero output probability!</a:t>
            </a:r>
          </a:p>
          <a:p>
            <a:r>
              <a:rPr lang="en-US" dirty="0" smtClean="0"/>
              <a:t>4 samples drawn</a:t>
            </a:r>
          </a:p>
          <a:p>
            <a:pPr lvl="1"/>
            <a:r>
              <a:rPr lang="en-US" dirty="0" smtClean="0"/>
              <a:t>types: Random / EFAST</a:t>
            </a:r>
          </a:p>
          <a:p>
            <a:pPr lvl="1"/>
            <a:r>
              <a:rPr lang="en-US" dirty="0" smtClean="0"/>
              <a:t>sizes: ~ 3000 / ~ 6000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  <p:pic>
        <p:nvPicPr>
          <p:cNvPr id="36866" name="Picture 2" descr="C:\Dokumente und Einstellungen\bex\Eigene Dateien\Eigene Bilder\logos\GRS_Logo_sw.e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8" y="285728"/>
            <a:ext cx="671999" cy="288000"/>
          </a:xfrm>
          <a:prstGeom prst="rect">
            <a:avLst/>
          </a:prstGeom>
          <a:noFill/>
        </p:spPr>
      </p:pic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071546"/>
            <a:ext cx="746615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Graphical SA (peak dose rate, 6054 runs)</a:t>
            </a: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  <p:pic>
        <p:nvPicPr>
          <p:cNvPr id="5" name="Picture 2" descr="C:\Dokumente und Einstellungen\bex\Eigene Dateien\Eigene Bilder\logos\GRS_Logo_sw.e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8" y="285728"/>
            <a:ext cx="671999" cy="288000"/>
          </a:xfrm>
          <a:prstGeom prst="rect">
            <a:avLst/>
          </a:prstGeom>
          <a:noFill/>
        </p:spPr>
      </p:pic>
      <p:pic>
        <p:nvPicPr>
          <p:cNvPr id="71691" name="Picture 11" descr="mc6054-pam-ric-max-scatter-withzeros-X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357298"/>
            <a:ext cx="1691429" cy="10800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</p:pic>
      <p:pic>
        <p:nvPicPr>
          <p:cNvPr id="71690" name="Picture 10" descr="mc6054-pam-ric-max-scatter-withzeros-X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8673" y="1357298"/>
            <a:ext cx="1697143" cy="1080000"/>
          </a:xfrm>
          <a:prstGeom prst="rect">
            <a:avLst/>
          </a:prstGeom>
          <a:noFill/>
          <a:ln w="22225">
            <a:solidFill>
              <a:srgbClr val="00B050"/>
            </a:solidFill>
          </a:ln>
        </p:spPr>
      </p:pic>
      <p:pic>
        <p:nvPicPr>
          <p:cNvPr id="71689" name="Picture 9" descr="mc6054-pam-ric-max-scatter-withzeros-X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2500306"/>
            <a:ext cx="1680000" cy="1080000"/>
          </a:xfrm>
          <a:prstGeom prst="rect">
            <a:avLst/>
          </a:prstGeom>
          <a:noFill/>
          <a:ln w="22225">
            <a:solidFill>
              <a:srgbClr val="0000FF"/>
            </a:solidFill>
          </a:ln>
        </p:spPr>
      </p:pic>
      <p:pic>
        <p:nvPicPr>
          <p:cNvPr id="71688" name="Picture 8" descr="mc6054-pam-ric-max-scatter-withzeros-X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8673" y="2500306"/>
            <a:ext cx="1697143" cy="1080000"/>
          </a:xfrm>
          <a:prstGeom prst="rect">
            <a:avLst/>
          </a:prstGeom>
          <a:noFill/>
          <a:ln w="22225">
            <a:solidFill>
              <a:srgbClr val="00FFFF"/>
            </a:solidFill>
          </a:ln>
        </p:spPr>
      </p:pic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71694" name="Picture 14" descr="mc6054-pam-ric-max-scatter-withzeros-X5-re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55755" y="2500306"/>
            <a:ext cx="1688211" cy="1080000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</p:pic>
      <p:pic>
        <p:nvPicPr>
          <p:cNvPr id="71693" name="Picture 13" descr="mc6054-pam-ric-max-scatter-withzeros-X6-kor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55755" y="1357298"/>
            <a:ext cx="1688211" cy="1080000"/>
          </a:xfrm>
          <a:prstGeom prst="rect">
            <a:avLst/>
          </a:prstGeom>
          <a:noFill/>
          <a:ln w="22225">
            <a:solidFill>
              <a:srgbClr val="E048D9"/>
            </a:solidFill>
          </a:ln>
        </p:spPr>
      </p:pic>
      <p:sp>
        <p:nvSpPr>
          <p:cNvPr id="71695" name="Rectangle 1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1" name="Textfeld 20"/>
          <p:cNvSpPr txBox="1"/>
          <p:nvPr/>
        </p:nvSpPr>
        <p:spPr>
          <a:xfrm>
            <a:off x="5500694" y="3786190"/>
            <a:ext cx="11801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smtClean="0"/>
              <a:t>Scatter plots</a:t>
            </a:r>
            <a:endParaRPr lang="en-GB" sz="1400"/>
          </a:p>
        </p:txBody>
      </p:sp>
      <p:pic>
        <p:nvPicPr>
          <p:cNvPr id="71696" name="Picture 1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472" y="1214422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feld 22"/>
          <p:cNvSpPr txBox="1"/>
          <p:nvPr/>
        </p:nvSpPr>
        <p:spPr>
          <a:xfrm>
            <a:off x="1571604" y="3786190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smtClean="0"/>
              <a:t>CSM plot</a:t>
            </a:r>
            <a:endParaRPr lang="en-GB" sz="1400"/>
          </a:p>
        </p:txBody>
      </p:sp>
      <p:pic>
        <p:nvPicPr>
          <p:cNvPr id="71697" name="Picture 1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7224" y="4214818"/>
            <a:ext cx="2882400" cy="2160000"/>
          </a:xfrm>
          <a:prstGeom prst="rect">
            <a:avLst/>
          </a:prstGeom>
          <a:noFill/>
        </p:spPr>
      </p:pic>
      <p:sp>
        <p:nvSpPr>
          <p:cNvPr id="25" name="Textfeld 24"/>
          <p:cNvSpPr txBox="1"/>
          <p:nvPr/>
        </p:nvSpPr>
        <p:spPr>
          <a:xfrm>
            <a:off x="1643042" y="6357958"/>
            <a:ext cx="11801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smtClean="0"/>
              <a:t>Cobweb plot</a:t>
            </a:r>
            <a:endParaRPr lang="en-GB" sz="1400"/>
          </a:p>
        </p:txBody>
      </p:sp>
      <p:graphicFrame>
        <p:nvGraphicFramePr>
          <p:cNvPr id="26" name="Tabelle 25"/>
          <p:cNvGraphicFramePr>
            <a:graphicFrameLocks noGrp="1"/>
          </p:cNvGraphicFramePr>
          <p:nvPr/>
        </p:nvGraphicFramePr>
        <p:xfrm>
          <a:off x="4357686" y="4429132"/>
          <a:ext cx="3143272" cy="1643071"/>
        </p:xfrm>
        <a:graphic>
          <a:graphicData uri="http://schemas.openxmlformats.org/drawingml/2006/table">
            <a:tbl>
              <a:tblPr/>
              <a:tblGrid>
                <a:gridCol w="838531"/>
                <a:gridCol w="2304741"/>
              </a:tblGrid>
              <a:tr h="21619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000" b="1" dirty="0" smtClean="0">
                          <a:latin typeface="Arial"/>
                          <a:ea typeface="Times New Roman"/>
                          <a:cs typeface="Times New Roman"/>
                        </a:rPr>
                        <a:t>Rank</a:t>
                      </a:r>
                      <a:endParaRPr lang="de-DE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b="1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Input parameter</a:t>
                      </a:r>
                      <a:endParaRPr lang="de-DE" sz="1000" b="1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781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000" b="1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de-DE" sz="1000" b="1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1" noProof="0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Shaft permeability</a:t>
                      </a:r>
                      <a:endParaRPr lang="en-GB" sz="1000" b="1" noProof="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1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000" b="1" dirty="0" smtClean="0">
                          <a:solidFill>
                            <a:srgbClr val="00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de-DE" sz="1000" b="1" dirty="0">
                        <a:solidFill>
                          <a:srgbClr val="00FFFF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1" noProof="0" dirty="0" smtClean="0">
                          <a:solidFill>
                            <a:srgbClr val="00FF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Ref. convergence rate</a:t>
                      </a:r>
                      <a:endParaRPr lang="en-GB" sz="1000" b="1" noProof="0" dirty="0">
                        <a:solidFill>
                          <a:srgbClr val="00FFFF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1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000" b="1" dirty="0" smtClean="0">
                          <a:solidFill>
                            <a:srgbClr val="00B05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de-DE" sz="1000" b="1" dirty="0">
                        <a:solidFill>
                          <a:srgbClr val="00B05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1" noProof="0" dirty="0" smtClean="0">
                          <a:solidFill>
                            <a:srgbClr val="00B05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Dam permeability</a:t>
                      </a:r>
                      <a:endParaRPr lang="en-GB" sz="1000" b="1" noProof="0" dirty="0">
                        <a:solidFill>
                          <a:srgbClr val="00B05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1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de-DE" sz="1000" b="1" dirty="0">
                        <a:solidFill>
                          <a:srgbClr val="0000FF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1" noProof="0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Failure time</a:t>
                      </a:r>
                      <a:endParaRPr lang="en-GB" sz="1000" b="1" noProof="0" dirty="0">
                        <a:solidFill>
                          <a:srgbClr val="0000FF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1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000" b="1" dirty="0" smtClean="0">
                          <a:solidFill>
                            <a:srgbClr val="E048D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de-DE" sz="1000" b="1" dirty="0">
                        <a:solidFill>
                          <a:srgbClr val="E048D9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1" noProof="0" dirty="0" smtClean="0">
                          <a:solidFill>
                            <a:srgbClr val="E048D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Aquifer</a:t>
                      </a:r>
                      <a:r>
                        <a:rPr lang="en-GB" sz="1100" b="1" baseline="0" noProof="0" dirty="0" smtClean="0">
                          <a:solidFill>
                            <a:srgbClr val="E048D9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flow</a:t>
                      </a:r>
                      <a:endParaRPr lang="en-GB" sz="1000" b="1" noProof="0" dirty="0">
                        <a:solidFill>
                          <a:srgbClr val="E048D9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1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000" b="1" dirty="0" smtClean="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de-DE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1" noProof="0" dirty="0" smtClean="0">
                          <a:latin typeface="Arial"/>
                          <a:ea typeface="Times New Roman"/>
                          <a:cs typeface="Times New Roman"/>
                        </a:rPr>
                        <a:t>Sorption factor</a:t>
                      </a:r>
                      <a:endParaRPr lang="en-GB" sz="1000" b="1" noProof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Textfeld 26"/>
          <p:cNvSpPr txBox="1"/>
          <p:nvPr/>
        </p:nvSpPr>
        <p:spPr>
          <a:xfrm>
            <a:off x="4857752" y="6357958"/>
            <a:ext cx="18165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smtClean="0"/>
              <a:t>Smirnov test ranking</a:t>
            </a:r>
            <a:endParaRPr lang="en-GB" sz="1400"/>
          </a:p>
        </p:txBody>
      </p:sp>
      <p:cxnSp>
        <p:nvCxnSpPr>
          <p:cNvPr id="29" name="Gerade Verbindung 28"/>
          <p:cNvCxnSpPr/>
          <p:nvPr/>
        </p:nvCxnSpPr>
        <p:spPr>
          <a:xfrm rot="5400000">
            <a:off x="366036" y="5241584"/>
            <a:ext cx="17145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/>
          <p:cNvCxnSpPr/>
          <p:nvPr/>
        </p:nvCxnSpPr>
        <p:spPr>
          <a:xfrm rot="5400000">
            <a:off x="740982" y="5241584"/>
            <a:ext cx="1714512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/>
          <p:cNvCxnSpPr/>
          <p:nvPr/>
        </p:nvCxnSpPr>
        <p:spPr>
          <a:xfrm rot="5400000">
            <a:off x="1116342" y="5241584"/>
            <a:ext cx="1714512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33"/>
          <p:cNvCxnSpPr/>
          <p:nvPr/>
        </p:nvCxnSpPr>
        <p:spPr>
          <a:xfrm rot="5400000">
            <a:off x="1473532" y="5241584"/>
            <a:ext cx="1714512" cy="0"/>
          </a:xfrm>
          <a:prstGeom prst="line">
            <a:avLst/>
          </a:prstGeom>
          <a:ln w="190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34"/>
          <p:cNvCxnSpPr/>
          <p:nvPr/>
        </p:nvCxnSpPr>
        <p:spPr>
          <a:xfrm rot="5400000">
            <a:off x="1857356" y="5241584"/>
            <a:ext cx="17145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35"/>
          <p:cNvCxnSpPr/>
          <p:nvPr/>
        </p:nvCxnSpPr>
        <p:spPr>
          <a:xfrm rot="5400000">
            <a:off x="2232302" y="5241584"/>
            <a:ext cx="1714512" cy="0"/>
          </a:xfrm>
          <a:prstGeom prst="line">
            <a:avLst/>
          </a:prstGeom>
          <a:ln w="19050">
            <a:solidFill>
              <a:srgbClr val="E048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Time-dependent SA</a:t>
            </a:r>
            <a:endParaRPr lang="en-GB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EF2421D-59DC-452D-9313-19F3A1611E73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  <p:pic>
        <p:nvPicPr>
          <p:cNvPr id="4" name="Picture 2" descr="C:\Dokumente und Einstellungen\bex\Eigene Dateien\Eigene Bilder\logos\GRS_Logo_sw.e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38" y="285728"/>
            <a:ext cx="671999" cy="288000"/>
          </a:xfrm>
          <a:prstGeom prst="rect">
            <a:avLst/>
          </a:prstGeom>
          <a:noFill/>
        </p:spPr>
      </p:pic>
      <p:pic>
        <p:nvPicPr>
          <p:cNvPr id="75778" name="Picture 2" descr="pam-fast-6054-SD-7-Pear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428736"/>
            <a:ext cx="2441379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Picture 3" descr="pam-fast-6054-SD-7-Spea"/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1428736"/>
            <a:ext cx="245793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2071670" y="1500174"/>
            <a:ext cx="603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smtClean="0"/>
              <a:t>PEAR</a:t>
            </a:r>
            <a:endParaRPr lang="en-GB" sz="1200"/>
          </a:p>
        </p:txBody>
      </p:sp>
      <p:sp>
        <p:nvSpPr>
          <p:cNvPr id="8" name="Textfeld 7"/>
          <p:cNvSpPr txBox="1"/>
          <p:nvPr/>
        </p:nvSpPr>
        <p:spPr>
          <a:xfrm>
            <a:off x="7643834" y="1500174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smtClean="0"/>
              <a:t>SPEA</a:t>
            </a:r>
            <a:endParaRPr lang="en-GB" sz="1200"/>
          </a:p>
        </p:txBody>
      </p:sp>
      <p:pic>
        <p:nvPicPr>
          <p:cNvPr id="75780" name="Picture 4"/>
          <p:cNvPicPr preferRelativeResize="0"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857760"/>
            <a:ext cx="277587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3" name="Picture 7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4786322"/>
            <a:ext cx="27756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3429000"/>
            <a:ext cx="2071702" cy="1260000"/>
          </a:xfrm>
          <a:prstGeom prst="rect">
            <a:avLst/>
          </a:prstGeom>
          <a:noFill/>
        </p:spPr>
      </p:pic>
      <p:pic>
        <p:nvPicPr>
          <p:cNvPr id="75786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57950" y="3357562"/>
            <a:ext cx="2089458" cy="1260000"/>
          </a:xfrm>
          <a:prstGeom prst="rect">
            <a:avLst/>
          </a:prstGeom>
          <a:noFill/>
        </p:spPr>
      </p:pic>
      <p:sp>
        <p:nvSpPr>
          <p:cNvPr id="17" name="Textfeld 16"/>
          <p:cNvSpPr txBox="1"/>
          <p:nvPr/>
        </p:nvSpPr>
        <p:spPr>
          <a:xfrm>
            <a:off x="3500430" y="1857364"/>
            <a:ext cx="18450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smtClean="0"/>
              <a:t>Rank Transformation</a:t>
            </a:r>
            <a:endParaRPr lang="en-GB" sz="1400"/>
          </a:p>
        </p:txBody>
      </p:sp>
      <p:sp>
        <p:nvSpPr>
          <p:cNvPr id="18" name="Pfeil nach rechts 17"/>
          <p:cNvSpPr/>
          <p:nvPr/>
        </p:nvSpPr>
        <p:spPr>
          <a:xfrm>
            <a:off x="3071802" y="1910632"/>
            <a:ext cx="357190" cy="214314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Pfeil nach rechts 18"/>
          <p:cNvSpPr/>
          <p:nvPr/>
        </p:nvSpPr>
        <p:spPr>
          <a:xfrm>
            <a:off x="5500694" y="1910632"/>
            <a:ext cx="357190" cy="214314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feld 19"/>
          <p:cNvSpPr txBox="1"/>
          <p:nvPr/>
        </p:nvSpPr>
        <p:spPr>
          <a:xfrm>
            <a:off x="3714744" y="4357694"/>
            <a:ext cx="13802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smtClean="0"/>
              <a:t>Transformation</a:t>
            </a:r>
            <a:endParaRPr lang="en-GB" sz="1400"/>
          </a:p>
        </p:txBody>
      </p:sp>
      <p:graphicFrame>
        <p:nvGraphicFramePr>
          <p:cNvPr id="75787" name="Object 11"/>
          <p:cNvGraphicFramePr>
            <a:graphicFrameLocks noChangeAspect="1"/>
          </p:cNvGraphicFramePr>
          <p:nvPr/>
        </p:nvGraphicFramePr>
        <p:xfrm>
          <a:off x="3571868" y="4643446"/>
          <a:ext cx="1714511" cy="314483"/>
        </p:xfrm>
        <a:graphic>
          <a:graphicData uri="http://schemas.openxmlformats.org/presentationml/2006/ole">
            <p:oleObj spid="_x0000_s75787" name="Formel" r:id="rId10" imgW="1168200" imgH="215640" progId="Equation.3">
              <p:embed/>
            </p:oleObj>
          </a:graphicData>
        </a:graphic>
      </p:graphicFrame>
      <p:sp>
        <p:nvSpPr>
          <p:cNvPr id="22" name="Pfeil nach rechts 21"/>
          <p:cNvSpPr/>
          <p:nvPr/>
        </p:nvSpPr>
        <p:spPr>
          <a:xfrm>
            <a:off x="3000364" y="4643446"/>
            <a:ext cx="357190" cy="214314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Pfeil nach rechts 22"/>
          <p:cNvSpPr/>
          <p:nvPr/>
        </p:nvSpPr>
        <p:spPr>
          <a:xfrm>
            <a:off x="5429256" y="4643446"/>
            <a:ext cx="357190" cy="214314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feld 23"/>
          <p:cNvSpPr txBox="1"/>
          <p:nvPr/>
        </p:nvSpPr>
        <p:spPr>
          <a:xfrm>
            <a:off x="3357659" y="5143512"/>
            <a:ext cx="231666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smtClean="0">
                <a:latin typeface="Times New Roman" pitchFamily="18" charset="0"/>
                <a:cs typeface="Times New Roman" pitchFamily="18" charset="0"/>
              </a:rPr>
              <a:t>0 → 0</a:t>
            </a:r>
          </a:p>
          <a:p>
            <a:pPr algn="ctr"/>
            <a:r>
              <a:rPr lang="en-GB" sz="1400" i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GB" sz="1400" smtClean="0">
                <a:latin typeface="Times New Roman" pitchFamily="18" charset="0"/>
                <a:cs typeface="Times New Roman" pitchFamily="18" charset="0"/>
              </a:rPr>
              <a:t> → 1</a:t>
            </a:r>
          </a:p>
          <a:p>
            <a:pPr algn="ctr"/>
            <a:r>
              <a:rPr lang="en-GB" sz="1400" smtClean="0">
                <a:latin typeface="Times New Roman" pitchFamily="18" charset="0"/>
                <a:cs typeface="Times New Roman" pitchFamily="18" charset="0"/>
              </a:rPr>
              <a:t>big value → ~ log (big value)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214414" y="3143248"/>
            <a:ext cx="11310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smtClean="0"/>
              <a:t>Total variance</a:t>
            </a:r>
            <a:endParaRPr lang="en-GB" sz="1200"/>
          </a:p>
        </p:txBody>
      </p:sp>
      <p:sp>
        <p:nvSpPr>
          <p:cNvPr id="26" name="Textfeld 25"/>
          <p:cNvSpPr txBox="1"/>
          <p:nvPr/>
        </p:nvSpPr>
        <p:spPr>
          <a:xfrm>
            <a:off x="6858016" y="3071810"/>
            <a:ext cx="11310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smtClean="0"/>
              <a:t>Total variance</a:t>
            </a:r>
            <a:endParaRPr lang="en-GB" sz="12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General Conclusions</a:t>
            </a:r>
            <a:endParaRPr lang="en-GB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main sensitivities are identified by all SA methods</a:t>
            </a:r>
          </a:p>
          <a:p>
            <a:r>
              <a:rPr lang="en-GB" dirty="0" smtClean="0"/>
              <a:t>Different SA methods can yield very different results for less important parameters</a:t>
            </a:r>
          </a:p>
          <a:p>
            <a:r>
              <a:rPr lang="en-GB" dirty="0" smtClean="0"/>
              <a:t>Graphical methods provide a good means for a clear qualitative SA</a:t>
            </a:r>
          </a:p>
          <a:p>
            <a:r>
              <a:rPr lang="en-GB" dirty="0" smtClean="0"/>
              <a:t>Regression and correlation methods are easy to apply and adequate to identify the most relevant dependencies</a:t>
            </a:r>
          </a:p>
          <a:p>
            <a:r>
              <a:rPr lang="en-GB" dirty="0" smtClean="0"/>
              <a:t>A rank transformation improves the significance of regression and correlation methods but decreases the quantitative information</a:t>
            </a:r>
          </a:p>
          <a:p>
            <a:r>
              <a:rPr lang="en-GB" dirty="0" smtClean="0"/>
              <a:t>Variance-based methods (EFAST) are promising for a more sophisticated SA, but have to be applied with care</a:t>
            </a:r>
          </a:p>
          <a:p>
            <a:r>
              <a:rPr lang="en-GB" dirty="0" smtClean="0"/>
              <a:t>An adequate transformation can improve the robustness of variance-based methods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EF2421D-59DC-452D-9313-19F3A1611E73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Thank you!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1868" y="1600200"/>
            <a:ext cx="5114932" cy="4900634"/>
          </a:xfrm>
        </p:spPr>
        <p:txBody>
          <a:bodyPr/>
          <a:lstStyle/>
          <a:p>
            <a:r>
              <a:rPr lang="en-GB" dirty="0" smtClean="0"/>
              <a:t>Ricardo </a:t>
            </a:r>
            <a:r>
              <a:rPr lang="en-GB" dirty="0" err="1" smtClean="0"/>
              <a:t>Bolado</a:t>
            </a:r>
            <a:r>
              <a:rPr lang="en-GB" dirty="0" smtClean="0"/>
              <a:t>-Lavin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José-Luis </a:t>
            </a:r>
            <a:r>
              <a:rPr lang="en-GB" dirty="0" err="1" smtClean="0"/>
              <a:t>Cormenzana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err="1" smtClean="0"/>
              <a:t>Jaap</a:t>
            </a:r>
            <a:r>
              <a:rPr lang="en-GB" dirty="0" smtClean="0"/>
              <a:t> Hart, Thorsten </a:t>
            </a:r>
            <a:r>
              <a:rPr lang="en-GB" dirty="0" err="1" smtClean="0"/>
              <a:t>Schröder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Rodolfo Avila, Robert </a:t>
            </a:r>
            <a:r>
              <a:rPr lang="en-GB" dirty="0" err="1" smtClean="0"/>
              <a:t>Broed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Dirk Becker, Sabine </a:t>
            </a:r>
            <a:r>
              <a:rPr lang="en-GB" dirty="0" err="1" smtClean="0"/>
              <a:t>Spießl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  <p:pic>
        <p:nvPicPr>
          <p:cNvPr id="76802" name="Picture 2" descr="C:\Dokumente und Einstellungen\bex\Eigene Dateien\Eigene Bilder\logos\i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357298"/>
            <a:ext cx="803306" cy="720000"/>
          </a:xfrm>
          <a:prstGeom prst="rect">
            <a:avLst/>
          </a:prstGeom>
          <a:noFill/>
        </p:spPr>
      </p:pic>
      <p:pic>
        <p:nvPicPr>
          <p:cNvPr id="76803" name="Picture 3" descr="C:\Dokumente und Einstellungen\bex\Eigene Dateien\Eigene Bilder\logos\JRC_logo_N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00174"/>
            <a:ext cx="1262169" cy="540000"/>
          </a:xfrm>
          <a:prstGeom prst="rect">
            <a:avLst/>
          </a:prstGeom>
          <a:noFill/>
        </p:spPr>
      </p:pic>
      <p:pic>
        <p:nvPicPr>
          <p:cNvPr id="76804" name="Picture 4" descr="C:\Dokumente und Einstellungen\bex\Eigene Dateien\Eigene Bilder\logos\enresa_smal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2714620"/>
            <a:ext cx="1636364" cy="360000"/>
          </a:xfrm>
          <a:prstGeom prst="rect">
            <a:avLst/>
          </a:prstGeom>
          <a:noFill/>
        </p:spPr>
      </p:pic>
      <p:pic>
        <p:nvPicPr>
          <p:cNvPr id="76805" name="Picture 5" descr="C:\Dokumente und Einstellungen\bex\Eigene Dateien\Eigene Bilder\logos\nr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3500438"/>
            <a:ext cx="1152525" cy="990600"/>
          </a:xfrm>
          <a:prstGeom prst="rect">
            <a:avLst/>
          </a:prstGeom>
          <a:noFill/>
        </p:spPr>
      </p:pic>
      <p:pic>
        <p:nvPicPr>
          <p:cNvPr id="76806" name="Picture 6" descr="C:\Dokumente und Einstellungen\bex\Eigene Dateien\Eigene Bilder\logos\logo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4786322"/>
            <a:ext cx="1740000" cy="540000"/>
          </a:xfrm>
          <a:prstGeom prst="rect">
            <a:avLst/>
          </a:prstGeom>
          <a:noFill/>
        </p:spPr>
      </p:pic>
      <p:pic>
        <p:nvPicPr>
          <p:cNvPr id="76807" name="Picture 7" descr="C:\Dokumente und Einstellungen\bex\Eigene Dateien\Eigene Bilder\logos\GRS_Logo_sw.ep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5857892"/>
            <a:ext cx="1260000" cy="5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Overview of the Applied Methods (1)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Sampling</a:t>
            </a:r>
          </a:p>
          <a:p>
            <a:pPr lvl="1"/>
            <a:r>
              <a:rPr lang="en-GB" dirty="0" smtClean="0"/>
              <a:t>Probabilistic global SA requires a big number of model runs with varied input parameters</a:t>
            </a:r>
          </a:p>
          <a:p>
            <a:pPr lvl="1"/>
            <a:r>
              <a:rPr lang="en-GB" dirty="0" smtClean="0"/>
              <a:t>Parameter values are drawn according to their PDFs</a:t>
            </a:r>
          </a:p>
          <a:p>
            <a:pPr lvl="1"/>
            <a:r>
              <a:rPr lang="en-GB" dirty="0" smtClean="0"/>
              <a:t>Random sampling</a:t>
            </a:r>
          </a:p>
          <a:p>
            <a:pPr lvl="2"/>
            <a:r>
              <a:rPr lang="en-GB" dirty="0" smtClean="0"/>
              <a:t>Apply a quasi-random algorithm</a:t>
            </a:r>
          </a:p>
          <a:p>
            <a:pPr lvl="1"/>
            <a:r>
              <a:rPr lang="en-GB" dirty="0" smtClean="0"/>
              <a:t>Latin Hypercube sampling (LHS)</a:t>
            </a:r>
          </a:p>
          <a:p>
            <a:pPr lvl="2"/>
            <a:r>
              <a:rPr lang="en-GB" dirty="0" smtClean="0"/>
              <a:t>Divide the parameter intervals in sub-intervals of equal probability</a:t>
            </a:r>
          </a:p>
          <a:p>
            <a:pPr lvl="2"/>
            <a:r>
              <a:rPr lang="en-GB" dirty="0" smtClean="0"/>
              <a:t>Draw one (or more) values in each interval</a:t>
            </a:r>
          </a:p>
          <a:p>
            <a:pPr lvl="1"/>
            <a:r>
              <a:rPr lang="en-GB" dirty="0" smtClean="0"/>
              <a:t>Specific sampling</a:t>
            </a:r>
          </a:p>
          <a:p>
            <a:pPr lvl="2"/>
            <a:r>
              <a:rPr lang="en-GB" dirty="0" smtClean="0"/>
              <a:t>Necessary for some SA methods (e.g. FAST sampling)</a:t>
            </a:r>
          </a:p>
          <a:p>
            <a:pPr lvl="2"/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of the Applied Methods (2)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Correlation coefficients</a:t>
            </a:r>
          </a:p>
          <a:p>
            <a:pPr lvl="1"/>
            <a:r>
              <a:rPr lang="en-GB" dirty="0" smtClean="0"/>
              <a:t>Calculate the statistical correlation between input parameter and model output</a:t>
            </a:r>
          </a:p>
          <a:p>
            <a:pPr lvl="1"/>
            <a:r>
              <a:rPr lang="en-GB" dirty="0" smtClean="0"/>
              <a:t>Coefficients are a measure for the sensitivity of the model to the parameter</a:t>
            </a:r>
          </a:p>
          <a:p>
            <a:r>
              <a:rPr lang="en-GB" dirty="0" smtClean="0"/>
              <a:t>Standardised regression coefficients</a:t>
            </a:r>
          </a:p>
          <a:p>
            <a:pPr lvl="1"/>
            <a:r>
              <a:rPr lang="en-GB" dirty="0" smtClean="0"/>
              <a:t>Perform </a:t>
            </a:r>
            <a:r>
              <a:rPr lang="en-GB" dirty="0" err="1" smtClean="0"/>
              <a:t>multilinear</a:t>
            </a:r>
            <a:r>
              <a:rPr lang="en-GB" dirty="0" smtClean="0"/>
              <a:t> regression </a:t>
            </a:r>
          </a:p>
          <a:p>
            <a:pPr lvl="1"/>
            <a:r>
              <a:rPr lang="en-GB" dirty="0" smtClean="0"/>
              <a:t>Coefficients are a measure for the sensitivity of the model to the parameter</a:t>
            </a:r>
          </a:p>
          <a:p>
            <a:r>
              <a:rPr lang="en-GB" dirty="0" smtClean="0"/>
              <a:t>Partial correlation coefficients</a:t>
            </a:r>
          </a:p>
          <a:p>
            <a:pPr lvl="1"/>
            <a:r>
              <a:rPr lang="en-GB" dirty="0" smtClean="0"/>
              <a:t>Technique to exclude effects of other variables</a:t>
            </a:r>
          </a:p>
          <a:p>
            <a:pPr lvl="1"/>
            <a:r>
              <a:rPr lang="en-GB" dirty="0" smtClean="0"/>
              <a:t>Identical to standardised regression coefficients if the input variables are uncorrelated</a:t>
            </a:r>
          </a:p>
          <a:p>
            <a:pPr lvl="1"/>
            <a:endParaRPr lang="en-GB" dirty="0" smtClean="0"/>
          </a:p>
          <a:p>
            <a:pPr algn="ctr">
              <a:buNone/>
            </a:pPr>
            <a:r>
              <a:rPr lang="en-GB" dirty="0" smtClean="0">
                <a:solidFill>
                  <a:srgbClr val="C00000"/>
                </a:solidFill>
              </a:rPr>
              <a:t>These methods perform best with close-to-linear systems </a:t>
            </a:r>
          </a:p>
          <a:p>
            <a:pPr algn="ctr">
              <a:buNone/>
            </a:pPr>
            <a:r>
              <a:rPr lang="en-GB" dirty="0" smtClean="0">
                <a:solidFill>
                  <a:srgbClr val="C00000"/>
                </a:solidFill>
              </a:rPr>
              <a:t>Can be checked by calculating the </a:t>
            </a:r>
            <a:r>
              <a:rPr lang="en-GB" i="1" dirty="0" smtClean="0">
                <a:solidFill>
                  <a:srgbClr val="C00000"/>
                </a:solidFill>
              </a:rPr>
              <a:t>coefficient of model determination</a:t>
            </a:r>
            <a:r>
              <a:rPr lang="en-GB" dirty="0" smtClean="0">
                <a:solidFill>
                  <a:srgbClr val="C00000"/>
                </a:solidFill>
              </a:rPr>
              <a:t>: R²</a:t>
            </a:r>
          </a:p>
          <a:p>
            <a:pPr algn="ctr">
              <a:buNone/>
            </a:pPr>
            <a:r>
              <a:rPr lang="en-GB" dirty="0" smtClean="0">
                <a:solidFill>
                  <a:srgbClr val="C00000"/>
                </a:solidFill>
              </a:rPr>
              <a:t>R² should be greater than 0.5 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of the Applied Methods (3)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Rank transformation </a:t>
            </a:r>
          </a:p>
          <a:p>
            <a:pPr lvl="1"/>
            <a:r>
              <a:rPr lang="en-GB" dirty="0" smtClean="0"/>
              <a:t>Order the values of input and output parameters</a:t>
            </a:r>
          </a:p>
          <a:p>
            <a:pPr lvl="1"/>
            <a:r>
              <a:rPr lang="en-GB" dirty="0" smtClean="0"/>
              <a:t>Replace the values by their ranks in the ordered lists</a:t>
            </a:r>
          </a:p>
          <a:p>
            <a:pPr lvl="1"/>
            <a:r>
              <a:rPr lang="en-GB" dirty="0" smtClean="0"/>
              <a:t>Transforms </a:t>
            </a:r>
            <a:r>
              <a:rPr lang="en-GB" dirty="0" err="1" smtClean="0"/>
              <a:t>monotonicity</a:t>
            </a:r>
            <a:r>
              <a:rPr lang="en-GB" dirty="0" smtClean="0"/>
              <a:t> to linearity</a:t>
            </a:r>
          </a:p>
          <a:p>
            <a:pPr>
              <a:buNone/>
            </a:pPr>
            <a:endParaRPr lang="en-GB" dirty="0" smtClean="0"/>
          </a:p>
          <a:p>
            <a:pPr algn="ctr">
              <a:buNone/>
            </a:pPr>
            <a:r>
              <a:rPr lang="en-GB" dirty="0" smtClean="0">
                <a:solidFill>
                  <a:srgbClr val="C00000"/>
                </a:solidFill>
              </a:rPr>
              <a:t>Rank transformation often improves the performance of </a:t>
            </a:r>
            <a:br>
              <a:rPr lang="en-GB" dirty="0" smtClean="0">
                <a:solidFill>
                  <a:srgbClr val="C00000"/>
                </a:solidFill>
              </a:rPr>
            </a:br>
            <a:r>
              <a:rPr lang="en-GB" dirty="0" smtClean="0">
                <a:solidFill>
                  <a:srgbClr val="C00000"/>
                </a:solidFill>
              </a:rPr>
              <a:t>correlation and regression-based SA methods</a:t>
            </a:r>
          </a:p>
          <a:p>
            <a:pPr algn="ctr">
              <a:buNone/>
            </a:pPr>
            <a:r>
              <a:rPr lang="en-GB" dirty="0" smtClean="0">
                <a:solidFill>
                  <a:srgbClr val="C00000"/>
                </a:solidFill>
              </a:rPr>
              <a:t>but reduces the quantitative meaning of the coefficients</a:t>
            </a:r>
          </a:p>
          <a:p>
            <a:pPr lvl="1"/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Overview of the Applied Methods (4)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Monte-Carlo filtering</a:t>
            </a:r>
          </a:p>
          <a:p>
            <a:pPr lvl="1"/>
            <a:r>
              <a:rPr lang="en-GB" dirty="0" smtClean="0"/>
              <a:t>Non-parametrical statistical tests</a:t>
            </a:r>
          </a:p>
          <a:p>
            <a:pPr lvl="2"/>
            <a:r>
              <a:rPr lang="en-GB" dirty="0" smtClean="0"/>
              <a:t>Smirnov </a:t>
            </a:r>
            <a:r>
              <a:rPr lang="en-GB" dirty="0" smtClean="0"/>
              <a:t>test</a:t>
            </a:r>
          </a:p>
          <a:p>
            <a:pPr lvl="2"/>
            <a:r>
              <a:rPr lang="en-GB" dirty="0" smtClean="0"/>
              <a:t>Mann-Whitney test</a:t>
            </a:r>
          </a:p>
          <a:p>
            <a:pPr lvl="2"/>
            <a:r>
              <a:rPr lang="en-GB" dirty="0" smtClean="0"/>
              <a:t>t-test</a:t>
            </a:r>
          </a:p>
          <a:p>
            <a:pPr lvl="1"/>
            <a:r>
              <a:rPr lang="en-GB" dirty="0" smtClean="0"/>
              <a:t>Sub-divide </a:t>
            </a:r>
            <a:r>
              <a:rPr lang="en-GB" dirty="0" smtClean="0"/>
              <a:t>samples in two according to highest output</a:t>
            </a:r>
          </a:p>
          <a:p>
            <a:pPr lvl="1"/>
            <a:r>
              <a:rPr lang="en-GB" dirty="0" smtClean="0"/>
              <a:t>Compare sub-samples using specific methods</a:t>
            </a:r>
          </a:p>
          <a:p>
            <a:pPr>
              <a:buNone/>
            </a:pPr>
            <a:endParaRPr lang="en-GB" dirty="0" smtClean="0"/>
          </a:p>
          <a:p>
            <a:pPr algn="ctr">
              <a:buNone/>
            </a:pPr>
            <a:r>
              <a:rPr lang="en-GB" dirty="0" smtClean="0">
                <a:solidFill>
                  <a:srgbClr val="C00000"/>
                </a:solidFill>
              </a:rPr>
              <a:t>Applicable to all kinds of models</a:t>
            </a:r>
          </a:p>
          <a:p>
            <a:pPr algn="ctr">
              <a:buNone/>
            </a:pPr>
            <a:r>
              <a:rPr lang="en-GB" dirty="0" smtClean="0">
                <a:solidFill>
                  <a:srgbClr val="C00000"/>
                </a:solidFill>
              </a:rPr>
              <a:t>but sometimes hard to interpret</a:t>
            </a: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of the Applied Methods (5)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Variance-based methods</a:t>
            </a:r>
          </a:p>
          <a:p>
            <a:pPr lvl="1"/>
            <a:r>
              <a:rPr lang="en-GB" dirty="0" smtClean="0"/>
              <a:t>Calculate the fraction of the output variance that is due to the variance of a specific input parameter</a:t>
            </a:r>
          </a:p>
          <a:p>
            <a:pPr lvl="1"/>
            <a:r>
              <a:rPr lang="en-GB" dirty="0" smtClean="0"/>
              <a:t>First-order and multi-order sensitivity indices</a:t>
            </a:r>
          </a:p>
          <a:p>
            <a:pPr lvl="2"/>
            <a:r>
              <a:rPr lang="en-GB" dirty="0" smtClean="0"/>
              <a:t>describing coupled influences</a:t>
            </a:r>
          </a:p>
          <a:p>
            <a:pPr lvl="1"/>
            <a:r>
              <a:rPr lang="en-GB" dirty="0" smtClean="0"/>
              <a:t>Different methods available</a:t>
            </a:r>
          </a:p>
          <a:p>
            <a:pPr lvl="2"/>
            <a:r>
              <a:rPr lang="en-GB" dirty="0" err="1" smtClean="0"/>
              <a:t>Sobol</a:t>
            </a:r>
            <a:r>
              <a:rPr lang="en-GB" dirty="0" smtClean="0"/>
              <a:t>’, FAST, RBD, …</a:t>
            </a:r>
          </a:p>
          <a:p>
            <a:pPr lvl="1"/>
            <a:r>
              <a:rPr lang="en-GB" dirty="0" smtClean="0"/>
              <a:t>Specific sampling necessary</a:t>
            </a:r>
          </a:p>
          <a:p>
            <a:pPr>
              <a:buNone/>
            </a:pPr>
            <a:endParaRPr lang="en-GB" dirty="0" smtClean="0"/>
          </a:p>
          <a:p>
            <a:pPr algn="ctr">
              <a:buNone/>
            </a:pPr>
            <a:r>
              <a:rPr lang="en-GB" dirty="0" smtClean="0">
                <a:solidFill>
                  <a:srgbClr val="C00000"/>
                </a:solidFill>
              </a:rPr>
              <a:t>Adequate for non-linear and non-monotonic models</a:t>
            </a:r>
          </a:p>
          <a:p>
            <a:pPr algn="ctr">
              <a:buNone/>
            </a:pPr>
            <a:endParaRPr lang="en-GB" dirty="0" smtClean="0">
              <a:solidFill>
                <a:srgbClr val="C00000"/>
              </a:solidFill>
            </a:endParaRPr>
          </a:p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Overview of the Applied Methods (6)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Graphical methods</a:t>
            </a:r>
          </a:p>
          <a:p>
            <a:pPr lvl="1"/>
            <a:r>
              <a:rPr lang="en-GB" dirty="0" smtClean="0"/>
              <a:t>Scatter plots</a:t>
            </a:r>
          </a:p>
          <a:p>
            <a:pPr lvl="2"/>
            <a:r>
              <a:rPr lang="en-GB" dirty="0" smtClean="0"/>
              <a:t>plot output vs. one input parameter</a:t>
            </a:r>
          </a:p>
          <a:p>
            <a:pPr lvl="2"/>
            <a:r>
              <a:rPr lang="en-GB" dirty="0" smtClean="0"/>
              <a:t>quick qualitative information on sensitivity</a:t>
            </a:r>
          </a:p>
          <a:p>
            <a:pPr lvl="1"/>
            <a:r>
              <a:rPr lang="en-GB" dirty="0" smtClean="0"/>
              <a:t>Cobweb plots</a:t>
            </a:r>
          </a:p>
          <a:p>
            <a:pPr lvl="2"/>
            <a:r>
              <a:rPr lang="en-GB" dirty="0" smtClean="0"/>
              <a:t>draw connecting lines between ranks of </a:t>
            </a:r>
            <a:br>
              <a:rPr lang="en-GB" dirty="0" smtClean="0"/>
            </a:br>
            <a:r>
              <a:rPr lang="en-GB" dirty="0" smtClean="0"/>
              <a:t>input parameters and output</a:t>
            </a:r>
          </a:p>
          <a:p>
            <a:pPr lvl="2"/>
            <a:r>
              <a:rPr lang="en-GB" dirty="0" smtClean="0"/>
              <a:t>quick identification of most relevant parameters</a:t>
            </a:r>
          </a:p>
          <a:p>
            <a:pPr lvl="1"/>
            <a:r>
              <a:rPr lang="en-GB" dirty="0" smtClean="0"/>
              <a:t>CSM plots</a:t>
            </a:r>
          </a:p>
          <a:p>
            <a:pPr lvl="2"/>
            <a:r>
              <a:rPr lang="en-GB" dirty="0" smtClean="0"/>
              <a:t>order the sample according to one parameter</a:t>
            </a:r>
          </a:p>
          <a:p>
            <a:pPr lvl="2"/>
            <a:r>
              <a:rPr lang="en-GB" dirty="0" smtClean="0"/>
              <a:t>calculate relative contribution to sample mean (CSM) </a:t>
            </a:r>
            <a:br>
              <a:rPr lang="en-GB" dirty="0" smtClean="0"/>
            </a:br>
            <a:r>
              <a:rPr lang="en-GB" dirty="0" smtClean="0"/>
              <a:t>for each value</a:t>
            </a:r>
          </a:p>
          <a:p>
            <a:pPr lvl="2"/>
            <a:r>
              <a:rPr lang="en-GB" dirty="0" smtClean="0"/>
              <a:t>plot CSM against parameter value</a:t>
            </a:r>
          </a:p>
          <a:p>
            <a:pPr lvl="2"/>
            <a:r>
              <a:rPr lang="en-GB" dirty="0" smtClean="0"/>
              <a:t>relevant parameters show significant deviance from straight line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1026" name="Picture 2" descr="mc6054-pam-ric-max-scatter-withzeros-X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1643050"/>
            <a:ext cx="1691429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obweb_GRS_peak_6054_n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3000372"/>
            <a:ext cx="178595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4429132"/>
            <a:ext cx="1714512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Overview of the Case Studies</a:t>
            </a:r>
            <a:endParaRPr lang="en-GB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786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14404"/>
                <a:gridCol w="942996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20040">
                <a:tc rowSpan="3">
                  <a:txBody>
                    <a:bodyPr/>
                    <a:lstStyle/>
                    <a:p>
                      <a:r>
                        <a:rPr lang="de-DE" sz="1400" b="1" dirty="0" smtClean="0">
                          <a:solidFill>
                            <a:schemeClr val="bg1"/>
                          </a:solidFill>
                        </a:rPr>
                        <a:t>Study</a:t>
                      </a:r>
                      <a:endParaRPr lang="de-DE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1400" b="1" dirty="0" smtClean="0">
                          <a:solidFill>
                            <a:schemeClr val="bg1"/>
                          </a:solidFill>
                        </a:rPr>
                        <a:t>Input</a:t>
                      </a:r>
                      <a:r>
                        <a:rPr lang="de-DE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de-DE" sz="1400" b="1" baseline="0" dirty="0" err="1" smtClean="0">
                          <a:solidFill>
                            <a:schemeClr val="bg1"/>
                          </a:solidFill>
                        </a:rPr>
                        <a:t>Params</a:t>
                      </a:r>
                      <a:endParaRPr lang="de-DE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1400" b="1" dirty="0" smtClean="0">
                          <a:solidFill>
                            <a:schemeClr val="bg1"/>
                          </a:solidFill>
                        </a:rPr>
                        <a:t>Runs</a:t>
                      </a:r>
                      <a:endParaRPr lang="de-DE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de-DE" sz="1400" b="1" dirty="0" err="1" smtClean="0">
                          <a:solidFill>
                            <a:schemeClr val="bg1"/>
                          </a:solidFill>
                        </a:rPr>
                        <a:t>Methods</a:t>
                      </a:r>
                      <a:endParaRPr lang="de-DE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288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Corr./</a:t>
                      </a:r>
                      <a:r>
                        <a:rPr lang="de-DE" sz="1400" b="1" kern="1200" dirty="0" err="1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Regr</a:t>
                      </a:r>
                      <a:r>
                        <a:rPr lang="de-DE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de-DE" sz="1400" b="1" dirty="0" smtClean="0">
                          <a:solidFill>
                            <a:schemeClr val="bg1"/>
                          </a:solidFill>
                        </a:rPr>
                        <a:t>MC-</a:t>
                      </a:r>
                      <a:r>
                        <a:rPr lang="de-DE" sz="1400" b="1" dirty="0" err="1" smtClean="0">
                          <a:solidFill>
                            <a:schemeClr val="bg1"/>
                          </a:solidFill>
                        </a:rPr>
                        <a:t>Filtering</a:t>
                      </a:r>
                      <a:endParaRPr lang="de-DE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de-DE" sz="1400" b="1" dirty="0" err="1" smtClean="0">
                          <a:solidFill>
                            <a:schemeClr val="bg1"/>
                          </a:solidFill>
                        </a:rPr>
                        <a:t>Variance-based</a:t>
                      </a:r>
                      <a:endParaRPr lang="de-DE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de-DE" sz="1400" b="1" dirty="0" err="1" smtClean="0">
                          <a:solidFill>
                            <a:schemeClr val="bg1"/>
                          </a:solidFill>
                        </a:rPr>
                        <a:t>Graphical</a:t>
                      </a:r>
                      <a:r>
                        <a:rPr lang="de-DE" sz="1400" b="1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de-DE" sz="1400" b="1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400" b="1" dirty="0" err="1" smtClean="0">
                          <a:solidFill>
                            <a:schemeClr val="bg1"/>
                          </a:solidFill>
                        </a:rPr>
                        <a:t>plots</a:t>
                      </a:r>
                      <a:endParaRPr lang="de-DE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  <a:tr h="18288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b="1" dirty="0" smtClean="0">
                          <a:solidFill>
                            <a:schemeClr val="bg1"/>
                          </a:solidFill>
                        </a:rPr>
                        <a:t>Value</a:t>
                      </a:r>
                      <a:endParaRPr lang="de-DE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b="1" dirty="0" smtClean="0">
                          <a:solidFill>
                            <a:schemeClr val="bg1"/>
                          </a:solidFill>
                        </a:rPr>
                        <a:t>Rank</a:t>
                      </a:r>
                      <a:endParaRPr lang="de-DE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NRG </a:t>
                      </a:r>
                      <a:br>
                        <a:rPr lang="de-DE" sz="1400" dirty="0" smtClean="0"/>
                      </a:br>
                      <a:r>
                        <a:rPr lang="de-DE" sz="1400" dirty="0" err="1" smtClean="0"/>
                        <a:t>salt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6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1000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PEAR, </a:t>
                      </a:r>
                      <a:r>
                        <a:rPr lang="de-DE" sz="1400" baseline="0" dirty="0" smtClean="0"/>
                        <a:t>SRC, PCC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SPEA, SRRC, PRCC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 smtClean="0"/>
                        <a:t>Scatter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NRG </a:t>
                      </a:r>
                      <a:br>
                        <a:rPr lang="de-DE" sz="1400" dirty="0" smtClean="0"/>
                      </a:br>
                      <a:r>
                        <a:rPr lang="de-DE" sz="1400" dirty="0" err="1" smtClean="0"/>
                        <a:t>clay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3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499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SRC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SRRC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 smtClean="0"/>
                        <a:t>Smirnov</a:t>
                      </a:r>
                      <a:r>
                        <a:rPr lang="de-DE" sz="1400" dirty="0" smtClean="0"/>
                        <a:t>, M-W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CSM, </a:t>
                      </a:r>
                      <a:r>
                        <a:rPr lang="de-DE" sz="1400" dirty="0" err="1" smtClean="0"/>
                        <a:t>Cobweb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GRS </a:t>
                      </a:r>
                      <a:br>
                        <a:rPr lang="de-DE" sz="1400" dirty="0" smtClean="0"/>
                      </a:br>
                      <a:r>
                        <a:rPr lang="de-DE" sz="1400" dirty="0" err="1" smtClean="0"/>
                        <a:t>salt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6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3030-6054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PEAR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SPEA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 smtClean="0"/>
                        <a:t>Smirnov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EFAST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 smtClean="0"/>
                        <a:t>Scatter</a:t>
                      </a:r>
                      <a:r>
                        <a:rPr lang="de-DE" sz="1400" dirty="0" smtClean="0"/>
                        <a:t>, CSM, </a:t>
                      </a:r>
                      <a:r>
                        <a:rPr lang="de-DE" sz="1400" dirty="0" err="1" smtClean="0"/>
                        <a:t>Cobweb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 err="1" smtClean="0"/>
                        <a:t>Enresa</a:t>
                      </a:r>
                      <a:r>
                        <a:rPr lang="de-DE" sz="1400" dirty="0" smtClean="0"/>
                        <a:t> </a:t>
                      </a:r>
                      <a:r>
                        <a:rPr lang="de-DE" sz="1400" dirty="0" err="1" smtClean="0"/>
                        <a:t>granite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135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200 – 25000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PEAR, SRC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SPEA,</a:t>
                      </a:r>
                      <a:r>
                        <a:rPr lang="de-DE" sz="1400" baseline="0" dirty="0" smtClean="0"/>
                        <a:t> SRRC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 smtClean="0"/>
                        <a:t>Smirnov</a:t>
                      </a:r>
                      <a:r>
                        <a:rPr lang="de-DE" sz="1400" dirty="0" smtClean="0"/>
                        <a:t>,</a:t>
                      </a:r>
                      <a:r>
                        <a:rPr lang="de-DE" sz="1400" baseline="0" dirty="0" smtClean="0"/>
                        <a:t> M-W, t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CSM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JRC/Andra</a:t>
                      </a:r>
                      <a:r>
                        <a:rPr lang="de-DE" sz="1400" baseline="0" dirty="0" smtClean="0"/>
                        <a:t> </a:t>
                      </a:r>
                      <a:r>
                        <a:rPr lang="de-DE" sz="1400" baseline="0" dirty="0" err="1" smtClean="0"/>
                        <a:t>clay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24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1000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(SRC)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SRRC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 err="1" smtClean="0">
                          <a:solidFill>
                            <a:schemeClr val="tx1"/>
                          </a:solidFill>
                        </a:rPr>
                        <a:t>Facilia</a:t>
                      </a:r>
                      <a:r>
                        <a:rPr lang="de-DE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de-DE" sz="14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de-DE" sz="1400" dirty="0" err="1" smtClean="0">
                          <a:solidFill>
                            <a:schemeClr val="tx1"/>
                          </a:solidFill>
                        </a:rPr>
                        <a:t>biosphere</a:t>
                      </a:r>
                      <a:endParaRPr lang="de-DE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26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10000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smtClean="0"/>
                        <a:t>PEAR, </a:t>
                      </a:r>
                      <a:r>
                        <a:rPr lang="de-DE" sz="1400" baseline="0" dirty="0" smtClean="0"/>
                        <a:t>SRC, PCC</a:t>
                      </a:r>
                      <a:endParaRPr lang="de-DE" sz="1400" dirty="0" smtClean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smtClean="0"/>
                        <a:t>SPEA, SRRC, PRCC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Sobol‘, EFAST</a:t>
                      </a:r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D56B77-1395-4F24-8DA9-DB1F80AFD8F9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mina-praesentation">
  <a:themeElements>
    <a:clrScheme name="PAMINA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MINA 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AMINA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MINA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MINA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MINA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MINA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MINA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MINA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MINA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MINA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MINA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MINA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MINA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pamina-praesentation</Template>
  <TotalTime>0</TotalTime>
  <Words>1483</Words>
  <Application>Microsoft Office PowerPoint</Application>
  <PresentationFormat>Bildschirmpräsentation (4:3)</PresentationFormat>
  <Paragraphs>352</Paragraphs>
  <Slides>25</Slides>
  <Notes>2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25</vt:i4>
      </vt:variant>
    </vt:vector>
  </HeadingPairs>
  <TitlesOfParts>
    <vt:vector size="27" baseType="lpstr">
      <vt:lpstr>pamina-praesentation</vt:lpstr>
      <vt:lpstr>Formel</vt:lpstr>
      <vt:lpstr>Folie 1</vt:lpstr>
      <vt:lpstr>Scope of the Work</vt:lpstr>
      <vt:lpstr>Overview of the Applied Methods (1)</vt:lpstr>
      <vt:lpstr>Overview of the Applied Methods (2)</vt:lpstr>
      <vt:lpstr>Overview of the Applied Methods (3)</vt:lpstr>
      <vt:lpstr>Overview of the Applied Methods (4)</vt:lpstr>
      <vt:lpstr>Overview of the Applied Methods (5)</vt:lpstr>
      <vt:lpstr>Overview of the Applied Methods (6)</vt:lpstr>
      <vt:lpstr>Overview of the Case Studies</vt:lpstr>
      <vt:lpstr>NRG: Generic repository design in rock salt</vt:lpstr>
      <vt:lpstr>Permeability evolution of rock-salt plug</vt:lpstr>
      <vt:lpstr>Statistical Analyses  Dose rate (wet scenario)</vt:lpstr>
      <vt:lpstr>NRG: Generic repository design in Boom clay</vt:lpstr>
      <vt:lpstr>Modelling of the repository</vt:lpstr>
      <vt:lpstr>Statistical Analyses - Dose rate</vt:lpstr>
      <vt:lpstr>Findings from NRG Investigations</vt:lpstr>
      <vt:lpstr>Enresa Case</vt:lpstr>
      <vt:lpstr>Correlation and regression analysis (peak doses)</vt:lpstr>
      <vt:lpstr>Derived parameters</vt:lpstr>
      <vt:lpstr>Ranking of importance of the parameters</vt:lpstr>
      <vt:lpstr>GRS Case</vt:lpstr>
      <vt:lpstr>Graphical SA (peak dose rate, 6054 runs)</vt:lpstr>
      <vt:lpstr>Time-dependent SA</vt:lpstr>
      <vt:lpstr>General Conclusions</vt:lpstr>
      <vt:lpstr>Thank you!</vt:lpstr>
    </vt:vector>
  </TitlesOfParts>
  <Company>GRS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bex</dc:creator>
  <cp:lastModifiedBy>bex</cp:lastModifiedBy>
  <cp:revision>87</cp:revision>
  <dcterms:created xsi:type="dcterms:W3CDTF">2009-09-24T14:37:01Z</dcterms:created>
  <dcterms:modified xsi:type="dcterms:W3CDTF">2009-09-29T10:17:43Z</dcterms:modified>
</cp:coreProperties>
</file>